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675" r:id="rId2"/>
    <p:sldId id="600" r:id="rId3"/>
    <p:sldId id="542" r:id="rId4"/>
    <p:sldId id="676" r:id="rId5"/>
    <p:sldId id="689" r:id="rId6"/>
    <p:sldId id="690" r:id="rId7"/>
    <p:sldId id="691" r:id="rId8"/>
    <p:sldId id="692" r:id="rId9"/>
    <p:sldId id="693" r:id="rId10"/>
    <p:sldId id="682" r:id="rId11"/>
    <p:sldId id="685" r:id="rId12"/>
    <p:sldId id="686" r:id="rId13"/>
    <p:sldId id="687" r:id="rId14"/>
    <p:sldId id="694" r:id="rId15"/>
    <p:sldId id="683" r:id="rId16"/>
    <p:sldId id="684" r:id="rId17"/>
    <p:sldId id="695" r:id="rId18"/>
    <p:sldId id="681" r:id="rId19"/>
    <p:sldId id="696" r:id="rId20"/>
  </p:sldIdLst>
  <p:sldSz cx="9144000" cy="6858000" type="screen4x3"/>
  <p:notesSz cx="6797675" cy="9926638"/>
  <p:custDataLst>
    <p:tags r:id="rId23"/>
  </p:custDataLst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BBFE7657-35E5-417A-A17E-F8CED77A0953}">
          <p14:sldIdLst>
            <p14:sldId id="675"/>
            <p14:sldId id="600"/>
            <p14:sldId id="542"/>
            <p14:sldId id="676"/>
            <p14:sldId id="689"/>
            <p14:sldId id="690"/>
            <p14:sldId id="691"/>
            <p14:sldId id="692"/>
            <p14:sldId id="693"/>
            <p14:sldId id="682"/>
            <p14:sldId id="685"/>
            <p14:sldId id="686"/>
            <p14:sldId id="687"/>
            <p14:sldId id="694"/>
            <p14:sldId id="683"/>
            <p14:sldId id="684"/>
            <p14:sldId id="695"/>
            <p14:sldId id="681"/>
            <p14:sldId id="696"/>
          </p14:sldIdLst>
        </p14:section>
        <p14:section name="Ikke-navngivet sektion" id="{37FDE4C1-31DF-4D18-9516-1BAE3496ADC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5DB"/>
    <a:srgbClr val="838DF1"/>
    <a:srgbClr val="6C94EE"/>
    <a:srgbClr val="091F4F"/>
    <a:srgbClr val="7A905A"/>
    <a:srgbClr val="893F74"/>
    <a:srgbClr val="BC0CBC"/>
    <a:srgbClr val="3F30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5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68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46BD-1D68-4AFE-9F7F-2FBD4BAC0E03}" type="datetimeFigureOut">
              <a:rPr lang="da-DK" smtClean="0"/>
              <a:t>12-04-2023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3E78C-A6E2-49A5-85A4-C0E2B6EF7A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08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defTabSz="95562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430" y="0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 defTabSz="95562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32" y="4714841"/>
            <a:ext cx="4986412" cy="446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 smtClean="0"/>
              <a:t>Click to edit Master text styles</a:t>
            </a:r>
          </a:p>
          <a:p>
            <a:pPr lvl="1"/>
            <a:r>
              <a:rPr lang="da-DK" altLang="da-DK" noProof="0" smtClean="0"/>
              <a:t>Second level</a:t>
            </a:r>
          </a:p>
          <a:p>
            <a:pPr lvl="2"/>
            <a:r>
              <a:rPr lang="da-DK" altLang="da-DK" noProof="0" smtClean="0"/>
              <a:t>Third level</a:t>
            </a:r>
          </a:p>
          <a:p>
            <a:pPr lvl="3"/>
            <a:r>
              <a:rPr lang="da-DK" altLang="da-DK" noProof="0" smtClean="0"/>
              <a:t>Fourth level</a:t>
            </a:r>
          </a:p>
          <a:p>
            <a:pPr lvl="4"/>
            <a:r>
              <a:rPr lang="da-DK" altLang="da-DK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81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defTabSz="95562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430" y="9429681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 defTabSz="955622">
              <a:defRPr sz="1300">
                <a:latin typeface="Times" charset="0"/>
              </a:defRPr>
            </a:lvl1pPr>
          </a:lstStyle>
          <a:p>
            <a:fld id="{2E6F19D3-AC52-3A4E-8C16-86E40E58BA9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9937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22"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29577" indent="-280607" defTabSz="955622">
              <a:defRPr sz="2400">
                <a:solidFill>
                  <a:schemeClr val="tx1"/>
                </a:solidFill>
                <a:latin typeface="Verdana" charset="0"/>
              </a:defRPr>
            </a:lvl2pPr>
            <a:lvl3pPr marL="1122426" indent="-224485" defTabSz="955622"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571396" indent="-224485" defTabSz="955622">
              <a:defRPr sz="2400">
                <a:solidFill>
                  <a:schemeClr val="tx1"/>
                </a:solidFill>
                <a:latin typeface="Verdana" charset="0"/>
              </a:defRPr>
            </a:lvl4pPr>
            <a:lvl5pPr marL="2020367" indent="-224485" defTabSz="955622">
              <a:defRPr sz="2400">
                <a:solidFill>
                  <a:schemeClr val="tx1"/>
                </a:solidFill>
                <a:latin typeface="Verdana" charset="0"/>
              </a:defRPr>
            </a:lvl5pPr>
            <a:lvl6pPr marL="2469337" indent="-224485" defTabSz="9556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6pPr>
            <a:lvl7pPr marL="2918308" indent="-224485" defTabSz="9556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7pPr>
            <a:lvl8pPr marL="3367278" indent="-224485" defTabSz="9556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8pPr>
            <a:lvl9pPr marL="3816248" indent="-224485" defTabSz="9556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9pPr>
          </a:lstStyle>
          <a:p>
            <a:fld id="{9E90C57B-6714-8B43-90CE-457E59E0191B}" type="slidenum">
              <a:rPr lang="da-DK" altLang="da-DK" sz="1300">
                <a:latin typeface="Times" charset="0"/>
              </a:rPr>
              <a:pPr/>
              <a:t>2</a:t>
            </a:fld>
            <a:endParaRPr lang="da-DK" altLang="da-DK" sz="1300">
              <a:latin typeface="Times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 altLang="da-DK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19DF4D4-0A6D-448C-BCD9-AF6D0D511A66}" type="slidenum">
              <a:rPr lang="da-DK" altLang="da-DK" sz="1300" smtClean="0">
                <a:latin typeface="Times" panose="02020603050405020304" pitchFamily="18" charset="0"/>
              </a:rPr>
              <a:pPr/>
              <a:t>5</a:t>
            </a:fld>
            <a:endParaRPr lang="da-DK" altLang="da-DK" sz="1300" smtClean="0">
              <a:latin typeface="Times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Vision:</a:t>
            </a:r>
          </a:p>
          <a:p>
            <a:pPr eaLnBrk="1" hangingPunct="1"/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Lemvig Sundhedshus et mødested for sundhed og trivsel</a:t>
            </a:r>
          </a:p>
          <a:p>
            <a:pPr eaLnBrk="1" hangingPunct="1"/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Lemvig Sundhedshus samarbejder vi på tværs af sektorer og med borgerne om sundhed og trivsel. Sammen nytænker vi sundheden og sundhedshuset i Lemvig Kommune. </a:t>
            </a:r>
          </a:p>
          <a:p>
            <a:pPr eaLnBrk="1" hangingPunct="1"/>
            <a:endParaRPr lang="da-DK" altLang="da-DK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Første skridt mod et stærkere samarbejde på borgerens præmisser Region Midtjylland og Lemvig Kommune vil i forbindelse med etablering af Lemvig Sundhedshus som de første skridt mod et stærkere samarbejde med borgeren i centrum igangsætte følgende: </a:t>
            </a:r>
          </a:p>
          <a:p>
            <a:pPr eaLnBrk="1" hangingPunct="1"/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Arbejde med </a:t>
            </a:r>
            <a:r>
              <a:rPr lang="da-DK" altLang="da-DK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synergier</a:t>
            </a:r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på tværs af funktioner og sektorer i huset</a:t>
            </a:r>
          </a:p>
          <a:p>
            <a:pPr eaLnBrk="1" hangingPunct="1"/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Samarbejde med borgere, frivillige og patientforeninger om udvikling af sundheden og sundhedshuset </a:t>
            </a:r>
          </a:p>
          <a:p>
            <a:pPr eaLnBrk="1" hangingPunct="1"/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Sikre nem adgang til husets funktioner, blandt andet med inddragelse af frivillige </a:t>
            </a:r>
          </a:p>
          <a:p>
            <a:pPr eaLnBrk="1" hangingPunct="1"/>
            <a:r>
              <a:rPr lang="da-DK" alt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Gå forrest i afprøvningen af telemedicinske løsninger</a:t>
            </a:r>
          </a:p>
        </p:txBody>
      </p:sp>
    </p:spTree>
    <p:extLst>
      <p:ext uri="{BB962C8B-B14F-4D97-AF65-F5344CB8AC3E}">
        <p14:creationId xmlns:p14="http://schemas.microsoft.com/office/powerpoint/2010/main" val="283702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smtClean="0">
                <a:latin typeface="Times" panose="02020603050405020304" pitchFamily="18" charset="0"/>
              </a:rPr>
              <a:t>OBS – der har kun været begrænset aktivitet på Aktiv patientstøtte efter covid-perioden.</a:t>
            </a:r>
          </a:p>
        </p:txBody>
      </p:sp>
      <p:sp>
        <p:nvSpPr>
          <p:cNvPr id="8196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BFC97D5-C15D-473E-A92E-A3EB40DEB389}" type="slidenum">
              <a:rPr lang="da-DK" altLang="da-DK" sz="1300" smtClean="0">
                <a:latin typeface="Times" panose="02020603050405020304" pitchFamily="18" charset="0"/>
              </a:rPr>
              <a:pPr/>
              <a:t>6</a:t>
            </a:fld>
            <a:endParaRPr lang="da-DK" altLang="da-DK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3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Ny klyngestruktur betyder blandt andet en politisk klynge med alle seks borgmestre samt Anders </a:t>
            </a:r>
            <a:r>
              <a:rPr lang="da-DK" dirty="0" err="1" smtClean="0"/>
              <a:t>Kühnau</a:t>
            </a:r>
            <a:r>
              <a:rPr lang="da-DK" dirty="0" smtClean="0"/>
              <a:t> om bordet. Dertil en faglig strategisk gruppe med 2 RHG-</a:t>
            </a:r>
            <a:r>
              <a:rPr lang="da-DK" dirty="0" err="1" smtClean="0"/>
              <a:t>HL’er</a:t>
            </a:r>
            <a:r>
              <a:rPr lang="da-DK" dirty="0" smtClean="0"/>
              <a:t> 1 psykiatri HL og seks kommunale direktører samt to patient/pårørende – udvalgt af Patientinddragelsesudvalget(på møde d 13. </a:t>
            </a:r>
            <a:r>
              <a:rPr lang="da-DK" dirty="0" err="1" smtClean="0"/>
              <a:t>sept</a:t>
            </a:r>
            <a:r>
              <a:rPr lang="da-DK" dirty="0" smtClean="0"/>
              <a:t>)</a:t>
            </a:r>
          </a:p>
          <a:p>
            <a:pPr>
              <a:defRPr/>
            </a:pPr>
            <a:r>
              <a:rPr lang="da-DK" dirty="0" smtClean="0"/>
              <a:t>Vores Fokusgrupper ændres til Fagligt operationelle grupper – i alle grupper vil der være direktørrepræsentanter.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a-DK" dirty="0" smtClean="0"/>
              <a:t>Faglig operationel gruppe Voksen-somatik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a-DK" dirty="0" smtClean="0"/>
              <a:t>Faglig operationel gruppe Voksen-psykiatri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a-DK" dirty="0" smtClean="0"/>
              <a:t>Faglig operationel gruppe Børn &amp; unge –somatik </a:t>
            </a:r>
            <a:r>
              <a:rPr lang="da-DK" smtClean="0"/>
              <a:t>og psykiatri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a-DK" dirty="0"/>
          </a:p>
        </p:txBody>
      </p:sp>
      <p:sp>
        <p:nvSpPr>
          <p:cNvPr id="1024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C9FF866-F131-420C-B375-E22E1E3B92E7}" type="slidenum">
              <a:rPr lang="da-DK" altLang="da-DK" sz="1300" smtClean="0">
                <a:latin typeface="Times" panose="02020603050405020304" pitchFamily="18" charset="0"/>
              </a:rPr>
              <a:pPr/>
              <a:t>7</a:t>
            </a:fld>
            <a:endParaRPr lang="da-DK" altLang="da-DK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0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smtClean="0">
                <a:latin typeface="Times" panose="02020603050405020304" pitchFamily="18" charset="0"/>
              </a:rPr>
              <a:t>Nærhospitalspuljen er ialt 4 mia kr fordelt til hele landet – dertil en delramme på 500 mio kr til IT, Teknologi og udstyr til hjemmebehandling</a:t>
            </a:r>
          </a:p>
          <a:p>
            <a:endParaRPr lang="da-DK" altLang="da-DK" smtClean="0">
              <a:latin typeface="Times" panose="02020603050405020304" pitchFamily="18" charset="0"/>
            </a:endParaRPr>
          </a:p>
          <a:p>
            <a:r>
              <a:rPr lang="da-DK" altLang="da-DK" smtClean="0">
                <a:latin typeface="Times" panose="02020603050405020304" pitchFamily="18" charset="0"/>
              </a:rPr>
              <a:t>Vi har endnu ikke datoer for dialogmøder mellem Region og Ringkøbing-Skjern kommune – og en endelig procesplan for dialogen og aftaler i Nordvest afventes spændt.  </a:t>
            </a:r>
          </a:p>
          <a:p>
            <a:endParaRPr lang="da-DK" altLang="da-DK" smtClean="0">
              <a:latin typeface="Times" panose="02020603050405020304" pitchFamily="18" charset="0"/>
            </a:endParaRPr>
          </a:p>
          <a:p>
            <a:r>
              <a:rPr lang="da-DK" altLang="da-DK" smtClean="0">
                <a:latin typeface="Times" panose="02020603050405020304" pitchFamily="18" charset="0"/>
              </a:rPr>
              <a:t>I høringssvaret har vi skrevet at der bør og skal tages hensyn til population, volumen og effektiv hospitalsdrift når dels placering af Nærhospitaler overvejes, men også regionale funktioner.</a:t>
            </a:r>
          </a:p>
        </p:txBody>
      </p:sp>
      <p:sp>
        <p:nvSpPr>
          <p:cNvPr id="12292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7313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76990B4-4372-424B-8369-E5AE98358B67}" type="slidenum">
              <a:rPr lang="da-DK" altLang="da-DK" sz="1300" smtClean="0">
                <a:latin typeface="Times" panose="02020603050405020304" pitchFamily="18" charset="0"/>
              </a:rPr>
              <a:pPr/>
              <a:t>8</a:t>
            </a:fld>
            <a:endParaRPr lang="da-DK" altLang="da-DK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3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 noChangeAspect="1"/>
          </p:cNvGrpSpPr>
          <p:nvPr/>
        </p:nvGrpSpPr>
        <p:grpSpPr bwMode="auto">
          <a:xfrm>
            <a:off x="6553200" y="800100"/>
            <a:ext cx="1739900" cy="846138"/>
            <a:chOff x="2425" y="7208"/>
            <a:chExt cx="7069" cy="3441"/>
          </a:xfrm>
        </p:grpSpPr>
        <p:sp>
          <p:nvSpPr>
            <p:cNvPr id="5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Rectangle 77"/>
            <p:cNvSpPr>
              <a:spLocks noChangeAspect="1" noChangeArrowheads="1"/>
            </p:cNvSpPr>
            <p:nvPr/>
          </p:nvSpPr>
          <p:spPr bwMode="auto">
            <a:xfrm>
              <a:off x="7707" y="9848"/>
              <a:ext cx="71" cy="613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da-DK" altLang="da-DK" smtClean="0"/>
            </a:p>
          </p:txBody>
        </p:sp>
        <p:sp>
          <p:nvSpPr>
            <p:cNvPr id="21" name="Rectangle 78"/>
            <p:cNvSpPr>
              <a:spLocks noChangeAspect="1" noChangeArrowheads="1"/>
            </p:cNvSpPr>
            <p:nvPr/>
          </p:nvSpPr>
          <p:spPr bwMode="auto">
            <a:xfrm>
              <a:off x="7933" y="9848"/>
              <a:ext cx="64" cy="613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da-DK" altLang="da-DK" smtClean="0"/>
            </a:p>
          </p:txBody>
        </p:sp>
        <p:sp>
          <p:nvSpPr>
            <p:cNvPr id="22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25" name="Picture 118" descr="bo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430463"/>
            <a:ext cx="7853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775075"/>
            <a:ext cx="8515350" cy="971550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7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smtClean="0"/>
              <a:t>Hospitalsenheden VEST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smtClean="0"/>
              <a:t>Klik for at redigere undertiteltypografien i masteren</a:t>
            </a:r>
          </a:p>
        </p:txBody>
      </p:sp>
      <p:sp>
        <p:nvSpPr>
          <p:cNvPr id="26" name="Rectangle 82"/>
          <p:cNvSpPr>
            <a:spLocks noGrp="1" noChangeArrowheads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a-DK" altLang="da-DK"/>
              <a:t>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3493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0B111330-3DD1-D44E-ABF9-1E9954976E30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43760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36033704-1777-9244-8AAC-8BACDA8D395B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89457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70" y="1079750"/>
            <a:ext cx="7560984" cy="71983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540070" y="2159500"/>
            <a:ext cx="7560984" cy="3599167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8336"/>
            <a:ext cx="2106233" cy="376235"/>
          </a:xfrm>
          <a:solidFill>
            <a:srgbClr val="99003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</a:defRPr>
            </a:lvl1pPr>
            <a:lvl2pPr marL="625543" indent="0">
              <a:buNone/>
              <a:defRPr b="1">
                <a:solidFill>
                  <a:schemeClr val="bg1"/>
                </a:solidFill>
              </a:defRPr>
            </a:lvl2pPr>
            <a:lvl3pPr marL="1162176" indent="0">
              <a:buNone/>
              <a:defRPr b="1">
                <a:solidFill>
                  <a:schemeClr val="bg1"/>
                </a:solidFill>
              </a:defRPr>
            </a:lvl3pPr>
            <a:lvl4pPr marL="1709922" indent="0">
              <a:buNone/>
              <a:defRPr b="1">
                <a:solidFill>
                  <a:schemeClr val="bg1"/>
                </a:solidFill>
              </a:defRPr>
            </a:lvl4pPr>
            <a:lvl5pPr marL="215605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868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4FBCB004-2CA2-9540-B770-5D58AA4B10ED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268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53F38556-5EAA-6648-9DC0-628916388EF1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5274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ABCCEB37-2843-D340-9CD7-BA6BB1878390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77301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FD13564E-8733-104C-AF32-C2687C97A4F0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5313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C1A58591-F8B6-CF42-9470-AD5CBDDD4753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53288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E010E791-E0C8-C444-99EF-E6EFC945395A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26143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E377C6CD-8BA0-0B4C-9565-623FC4EFCCB0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03975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231E430B-6E3C-4246-BD0D-8471CA10BD61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03268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9225" y="6332538"/>
            <a:ext cx="5003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da-DK" altLang="da-DK"/>
              <a:t> Hospitalsenheden VEST      </a:t>
            </a:r>
            <a:fld id="{09224CAB-4BCC-C545-BE29-FF240C23ED76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  <p:grpSp>
        <p:nvGrpSpPr>
          <p:cNvPr id="102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103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5" name="Rectangle 147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da-DK" altLang="da-DK" smtClean="0"/>
            </a:p>
          </p:txBody>
        </p:sp>
        <p:sp>
          <p:nvSpPr>
            <p:cNvPr id="1046" name="Rectangle 148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da-DK" altLang="da-DK" smtClean="0"/>
            </a:p>
          </p:txBody>
        </p:sp>
        <p:sp>
          <p:nvSpPr>
            <p:cNvPr id="104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egionshospitalet-goedstrup.dk/patient-og-parorende/til-patienter/sadan-gor-du-nar-du-ankomm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regionshospitalet-goedstrup.dk/patient-og-parorende/til-patienter/sadan-gor-du-nar-du-ankomm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880" y="4525896"/>
            <a:ext cx="8083602" cy="1865446"/>
          </a:xfrm>
        </p:spPr>
        <p:txBody>
          <a:bodyPr/>
          <a:lstStyle/>
          <a:p>
            <a:pPr algn="ctr"/>
            <a:r>
              <a:rPr lang="da-DK" sz="2400" b="0" dirty="0" smtClean="0"/>
              <a:t>Regionshospitalet Gødstrup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dirty="0" smtClean="0"/>
              <a:t>Brugerrådsmøde </a:t>
            </a:r>
            <a:r>
              <a:rPr lang="da-DK" dirty="0"/>
              <a:t>29. august </a:t>
            </a:r>
            <a:r>
              <a:rPr lang="da-DK" dirty="0" smtClean="0"/>
              <a:t>2022</a:t>
            </a:r>
            <a:br>
              <a:rPr lang="da-DK" dirty="0" smtClean="0"/>
            </a:br>
            <a:r>
              <a:rPr lang="da-DK" sz="1600" b="0" dirty="0"/>
              <a:t/>
            </a:r>
            <a:br>
              <a:rPr lang="da-DK" sz="1600" b="0" dirty="0"/>
            </a:br>
            <a:r>
              <a:rPr lang="da-DK" sz="1600" b="0" dirty="0"/>
              <a:t>Lemvig Sundhedshus </a:t>
            </a:r>
            <a:r>
              <a:rPr lang="da-DK" sz="1600" b="0" dirty="0" smtClean="0"/>
              <a:t/>
            </a:r>
            <a:br>
              <a:rPr lang="da-DK" sz="1600" b="0" dirty="0" smtClean="0"/>
            </a:br>
            <a:r>
              <a:rPr lang="da-DK" sz="1600" b="0" dirty="0" smtClean="0"/>
              <a:t>Østergade </a:t>
            </a:r>
            <a:r>
              <a:rPr lang="da-DK" sz="1600" b="0" dirty="0"/>
              <a:t>30, 7620 </a:t>
            </a:r>
            <a:r>
              <a:rPr lang="da-DK" sz="1600" b="0" dirty="0" smtClean="0"/>
              <a:t>Lemvig </a:t>
            </a:r>
            <a:r>
              <a:rPr lang="da-DK" sz="1600" b="0" dirty="0"/>
              <a:t/>
            </a:r>
            <a:br>
              <a:rPr lang="da-DK" sz="1600" b="0" dirty="0"/>
            </a:br>
            <a:r>
              <a:rPr lang="da-DK" sz="1600" b="0" dirty="0"/>
              <a:t>Møderum </a:t>
            </a:r>
            <a:r>
              <a:rPr lang="da-DK" sz="1600" b="0" dirty="0" smtClean="0"/>
              <a:t>6, kl. 16.30 </a:t>
            </a:r>
            <a:r>
              <a:rPr lang="da-DK" sz="1600" b="0" dirty="0"/>
              <a:t>– 19.00 </a:t>
            </a:r>
            <a:r>
              <a:rPr lang="da-DK" sz="1800" dirty="0"/>
              <a:t/>
            </a:r>
            <a:br>
              <a:rPr lang="da-DK" sz="1800" dirty="0"/>
            </a:br>
            <a:endParaRPr lang="da-DK" sz="1800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612" t="31137" r="3247" b="18685"/>
          <a:stretch/>
        </p:blipFill>
        <p:spPr>
          <a:xfrm>
            <a:off x="1450732" y="1916723"/>
            <a:ext cx="6224954" cy="21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187449"/>
            <a:ext cx="7702563" cy="1240705"/>
          </a:xfrm>
        </p:spPr>
        <p:txBody>
          <a:bodyPr/>
          <a:lstStyle/>
          <a:p>
            <a:r>
              <a:rPr lang="da-DK" dirty="0"/>
              <a:t>Ankomstregistrering </a:t>
            </a:r>
            <a:br>
              <a:rPr lang="da-DK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>-</a:t>
            </a:r>
            <a:r>
              <a:rPr lang="da-DK" sz="2000" dirty="0" smtClean="0"/>
              <a:t>Status </a:t>
            </a:r>
            <a:r>
              <a:rPr lang="da-DK" sz="2000" dirty="0"/>
              <a:t>på Brugerrådets anbefalinger til </a:t>
            </a:r>
            <a:r>
              <a:rPr lang="da-DK" sz="2000" dirty="0" smtClean="0"/>
              <a:t>forbedringer</a:t>
            </a:r>
            <a:br>
              <a:rPr lang="da-DK" sz="2000" dirty="0" smtClean="0"/>
            </a:br>
            <a:r>
              <a:rPr lang="da-DK" sz="2000" dirty="0" smtClean="0"/>
              <a:t>v. Birgitte O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2400" dirty="0" smtClean="0"/>
              <a:t>Kl. 17.35 – 17.45</a:t>
            </a: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dirty="0" smtClean="0"/>
              <a:t> </a:t>
            </a:r>
            <a:endParaRPr lang="da-DK" alt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108" y="2020330"/>
            <a:ext cx="3754314" cy="265016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8073">
            <a:off x="794528" y="3181370"/>
            <a:ext cx="3522441" cy="19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76625"/>
            <a:ext cx="7197725" cy="727837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ct val="20000"/>
              </a:spcAft>
              <a:buClr>
                <a:srgbClr val="84715E"/>
              </a:buClr>
            </a:pPr>
            <a:r>
              <a:rPr lang="da-DK" sz="1800" b="0" dirty="0">
                <a:ea typeface="+mn-ea"/>
                <a:cs typeface="+mn-cs"/>
              </a:rPr>
              <a:t>Brugerrådet anbefaler, at der bør stå oplyst, at man skal registrere sig 2. gang ved ankomst til v</a:t>
            </a:r>
            <a:r>
              <a:rPr lang="da-DK" sz="1800" b="0" dirty="0" smtClean="0">
                <a:ea typeface="+mn-ea"/>
                <a:cs typeface="+mn-cs"/>
              </a:rPr>
              <a:t>enteområde:</a:t>
            </a:r>
            <a:endParaRPr lang="da-DK" sz="1800" b="0" dirty="0">
              <a:ea typeface="+mn-ea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3828" y="1167974"/>
            <a:ext cx="8048344" cy="5001052"/>
          </a:xfrm>
        </p:spPr>
        <p:txBody>
          <a:bodyPr/>
          <a:lstStyle/>
          <a:p>
            <a:pPr marL="625475" lvl="1" indent="0">
              <a:buNone/>
            </a:pPr>
            <a:endParaRPr lang="da-DK" sz="1600" dirty="0"/>
          </a:p>
          <a:p>
            <a:pPr marL="284163" indent="-285750">
              <a:buFont typeface="Wingdings" panose="05000000000000000000" pitchFamily="2" charset="2"/>
              <a:buChar char="Ø"/>
            </a:pPr>
            <a:r>
              <a:rPr lang="da-DK" sz="1200" i="1" dirty="0" smtClean="0"/>
              <a:t>På </a:t>
            </a:r>
            <a:r>
              <a:rPr lang="da-DK" sz="1200" i="1" dirty="0"/>
              <a:t>ankomststander og bon står der nu "Gå derefter til [</a:t>
            </a:r>
            <a:r>
              <a:rPr lang="da-DK" sz="1200" i="1" dirty="0" err="1"/>
              <a:t>moedested_sted</a:t>
            </a:r>
            <a:r>
              <a:rPr lang="da-DK" sz="1200" i="1" dirty="0"/>
              <a:t>] og skan dit kort igen". </a:t>
            </a:r>
            <a:endParaRPr lang="da-DK" sz="1200" i="1" dirty="0" smtClean="0"/>
          </a:p>
          <a:p>
            <a:pPr marL="0" indent="0">
              <a:buNone/>
            </a:pPr>
            <a:endParaRPr lang="da-DK" sz="1200" i="1" dirty="0"/>
          </a:p>
          <a:p>
            <a:pPr marL="284163" indent="-285750">
              <a:buFont typeface="Wingdings" panose="05000000000000000000" pitchFamily="2" charset="2"/>
              <a:buChar char="Ø"/>
            </a:pP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I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indkaldelsesbreve er 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der nu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tilføjet gul 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markering:</a:t>
            </a:r>
            <a:endParaRPr lang="da-DK" sz="1600" dirty="0"/>
          </a:p>
          <a:p>
            <a:pPr marL="0" indent="0">
              <a:buNone/>
            </a:pPr>
            <a:endParaRPr lang="da-DK" sz="1600" i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4163" indent="-285750">
              <a:buFont typeface="Wingdings" panose="05000000000000000000" pitchFamily="2" charset="2"/>
              <a:buChar char="Ø"/>
            </a:pP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Der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er desuden en prøvehandling i gang med </a:t>
            </a:r>
            <a:r>
              <a:rPr lang="da-DK" sz="1200" i="1" dirty="0" err="1" smtClean="0">
                <a:ea typeface="Verdana" panose="020B0604030504040204" pitchFamily="34" charset="0"/>
                <a:cs typeface="Times New Roman" panose="02020603050405020304" pitchFamily="18" charset="0"/>
              </a:rPr>
              <a:t>dot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 på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gulv ved 2 venteområder med "Skan dit kort igen". Afprøves i Ortopædkirurgisk Klinik + venteområde i 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Øjenklinikken.</a:t>
            </a:r>
          </a:p>
          <a:p>
            <a:pPr marL="0" indent="0">
              <a:buNone/>
            </a:pPr>
            <a:endParaRPr lang="da-DK" sz="1200" i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4163" indent="-285750">
              <a:buFont typeface="Wingdings" panose="05000000000000000000" pitchFamily="2" charset="2"/>
              <a:buChar char="Ø"/>
            </a:pP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Ud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over ovenstående tiltag, beder vi Kommunikation lave en tilføjelse på hjemmesiden omkring skanning af sundhedskort x 2 i afsnittet "Sådan gør du, når du ankommer som 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patient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”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627062" lvl="1" indent="0">
              <a:buNone/>
            </a:pPr>
            <a:r>
              <a:rPr lang="da-DK" sz="800" i="1" u="sng" dirty="0" smtClean="0"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da-DK" sz="800" i="1" u="sng" dirty="0"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da-DK" sz="800" i="1" u="sng" dirty="0" smtClean="0"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www.regionshospitalet-goedstrup.dk/patient-og-parorende/til-patienter/sadan-gor-du-nar-du-ankommer/</a:t>
            </a:r>
            <a:endParaRPr lang="da-DK" sz="800" i="1" u="sng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27062" lvl="1" indent="0">
              <a:buNone/>
            </a:pPr>
            <a:endParaRPr lang="da-DK" sz="800" i="1" u="sng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I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Sundheds-IT har vi siden disse tiltag ikke fået 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henvendelser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om udfordringer med, 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at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patienter </a:t>
            </a:r>
            <a:endParaRPr lang="da-DK" sz="1200" i="1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a-DK" sz="12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  ikke </a:t>
            </a:r>
            <a:r>
              <a:rPr lang="da-DK" sz="1200" i="1" dirty="0">
                <a:ea typeface="Verdana" panose="020B0604030504040204" pitchFamily="34" charset="0"/>
                <a:cs typeface="Times New Roman" panose="02020603050405020304" pitchFamily="18" charset="0"/>
              </a:rPr>
              <a:t>skanner kortet 2. gang</a:t>
            </a:r>
            <a:r>
              <a:rPr lang="da-DK" sz="16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a-DK" sz="1600" i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a-DK" sz="2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a-DK" sz="2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a-DK" sz="2000" dirty="0" smtClean="0"/>
          </a:p>
          <a:p>
            <a:pPr lvl="0"/>
            <a:endParaRPr lang="da-DK" sz="1600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dirty="0" smtClean="0"/>
              <a:t> Hospitalsenheden VEST      </a:t>
            </a:r>
            <a:fld id="{4FBCB004-2CA2-9540-B770-5D58AA4B10ED}" type="slidenum">
              <a:rPr lang="da-DK" altLang="da-DK" smtClean="0"/>
              <a:pPr/>
              <a:t>11</a:t>
            </a:fld>
            <a:r>
              <a:rPr lang="da-DK" altLang="da-DK" dirty="0" smtClean="0"/>
              <a:t>  ▪  www.vest.rm.dk</a:t>
            </a:r>
            <a:endParaRPr lang="da-DK" alt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60" y="2016799"/>
            <a:ext cx="3590476" cy="400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175" y="4602736"/>
            <a:ext cx="5885970" cy="21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22837"/>
            <a:ext cx="7197725" cy="28430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783772"/>
            <a:ext cx="7910032" cy="5385254"/>
          </a:xfrm>
        </p:spPr>
        <p:txBody>
          <a:bodyPr/>
          <a:lstStyle/>
          <a:p>
            <a:pPr marL="0" lvl="0" indent="0">
              <a:buClr>
                <a:srgbClr val="84715E"/>
              </a:buClr>
              <a:buNone/>
            </a:pPr>
            <a:endParaRPr lang="da-DK" sz="1600" dirty="0" smtClean="0">
              <a:solidFill>
                <a:srgbClr val="3F3018"/>
              </a:solidFill>
            </a:endParaRPr>
          </a:p>
          <a:p>
            <a:pPr marL="0" lvl="0" indent="0">
              <a:buClr>
                <a:srgbClr val="84715E"/>
              </a:buClr>
              <a:buNone/>
            </a:pPr>
            <a:endParaRPr lang="da-DK" sz="1600" dirty="0">
              <a:solidFill>
                <a:srgbClr val="3F3018"/>
              </a:solidFill>
            </a:endParaRPr>
          </a:p>
          <a:p>
            <a:pPr marL="0" lvl="0" indent="0">
              <a:buClr>
                <a:srgbClr val="84715E"/>
              </a:buClr>
              <a:buNone/>
            </a:pPr>
            <a:r>
              <a:rPr lang="da-DK" sz="1600" dirty="0" smtClean="0">
                <a:solidFill>
                  <a:srgbClr val="3F3018"/>
                </a:solidFill>
              </a:rPr>
              <a:t>Brugerrådet </a:t>
            </a:r>
            <a:r>
              <a:rPr lang="da-DK" sz="1600" dirty="0">
                <a:solidFill>
                  <a:srgbClr val="3F3018"/>
                </a:solidFill>
              </a:rPr>
              <a:t>anbefaler, at der bør være en særlig </a:t>
            </a:r>
            <a:endParaRPr lang="da-DK" sz="1600" dirty="0" smtClean="0">
              <a:solidFill>
                <a:srgbClr val="3F3018"/>
              </a:solidFill>
            </a:endParaRPr>
          </a:p>
          <a:p>
            <a:pPr marL="0" lvl="0" indent="0">
              <a:buClr>
                <a:srgbClr val="84715E"/>
              </a:buClr>
              <a:buNone/>
            </a:pPr>
            <a:r>
              <a:rPr lang="da-DK" sz="1600" dirty="0" smtClean="0">
                <a:solidFill>
                  <a:srgbClr val="3F3018"/>
                </a:solidFill>
              </a:rPr>
              <a:t>opmærksomhed </a:t>
            </a:r>
            <a:r>
              <a:rPr lang="da-DK" sz="1600" dirty="0">
                <a:solidFill>
                  <a:srgbClr val="3F3018"/>
                </a:solidFill>
              </a:rPr>
              <a:t>på svagtseende og </a:t>
            </a:r>
            <a:r>
              <a:rPr lang="da-DK" sz="1600" dirty="0" smtClean="0">
                <a:solidFill>
                  <a:srgbClr val="3F3018"/>
                </a:solidFill>
              </a:rPr>
              <a:t>ordblinde. </a:t>
            </a:r>
          </a:p>
          <a:p>
            <a:pPr marL="0" lvl="0" indent="0">
              <a:buClr>
                <a:srgbClr val="84715E"/>
              </a:buClr>
              <a:buNone/>
            </a:pPr>
            <a:r>
              <a:rPr lang="da-DK" sz="1600" dirty="0" smtClean="0">
                <a:solidFill>
                  <a:srgbClr val="3F3018"/>
                </a:solidFill>
              </a:rPr>
              <a:t>Desuden at Blindesamfundet </a:t>
            </a:r>
            <a:r>
              <a:rPr lang="da-DK" sz="1600" dirty="0">
                <a:solidFill>
                  <a:srgbClr val="3F3018"/>
                </a:solidFill>
              </a:rPr>
              <a:t>og Ordblindeforeningen </a:t>
            </a:r>
            <a:r>
              <a:rPr lang="da-DK" sz="1600" dirty="0" smtClean="0">
                <a:solidFill>
                  <a:srgbClr val="3F3018"/>
                </a:solidFill>
              </a:rPr>
              <a:t>i</a:t>
            </a:r>
          </a:p>
          <a:p>
            <a:pPr marL="0" lvl="0" indent="0">
              <a:buClr>
                <a:srgbClr val="84715E"/>
              </a:buClr>
              <a:buNone/>
            </a:pPr>
            <a:r>
              <a:rPr lang="da-DK" sz="1600" dirty="0" smtClean="0">
                <a:solidFill>
                  <a:srgbClr val="3F3018"/>
                </a:solidFill>
              </a:rPr>
              <a:t>nærmeste </a:t>
            </a:r>
            <a:r>
              <a:rPr lang="da-DK" sz="1600" dirty="0">
                <a:solidFill>
                  <a:srgbClr val="3F3018"/>
                </a:solidFill>
              </a:rPr>
              <a:t>fremtid </a:t>
            </a:r>
            <a:r>
              <a:rPr lang="da-DK" sz="1600" dirty="0" smtClean="0">
                <a:solidFill>
                  <a:srgbClr val="3F3018"/>
                </a:solidFill>
              </a:rPr>
              <a:t>bør inviteres </a:t>
            </a:r>
            <a:r>
              <a:rPr lang="da-DK" sz="1600" dirty="0">
                <a:solidFill>
                  <a:srgbClr val="3F3018"/>
                </a:solidFill>
              </a:rPr>
              <a:t>med til et </a:t>
            </a:r>
            <a:r>
              <a:rPr lang="da-DK" sz="1600" dirty="0" smtClean="0">
                <a:solidFill>
                  <a:srgbClr val="3F3018"/>
                </a:solidFill>
              </a:rPr>
              <a:t>Brugerrådsmøde </a:t>
            </a:r>
          </a:p>
          <a:p>
            <a:pPr marL="0" lvl="0" indent="0">
              <a:buClr>
                <a:srgbClr val="84715E"/>
              </a:buClr>
              <a:buNone/>
            </a:pPr>
            <a:r>
              <a:rPr lang="da-DK" sz="1600" dirty="0" smtClean="0">
                <a:solidFill>
                  <a:srgbClr val="3F3018"/>
                </a:solidFill>
              </a:rPr>
              <a:t>for </a:t>
            </a:r>
            <a:r>
              <a:rPr lang="da-DK" sz="1600" dirty="0">
                <a:solidFill>
                  <a:srgbClr val="3F3018"/>
                </a:solidFill>
              </a:rPr>
              <a:t>at </a:t>
            </a:r>
            <a:r>
              <a:rPr lang="da-DK" sz="1600" dirty="0" smtClean="0">
                <a:solidFill>
                  <a:srgbClr val="3F3018"/>
                </a:solidFill>
              </a:rPr>
              <a:t>kvalificere anbefalinger </a:t>
            </a:r>
            <a:r>
              <a:rPr lang="da-DK" sz="1600" dirty="0">
                <a:solidFill>
                  <a:srgbClr val="3F3018"/>
                </a:solidFill>
              </a:rPr>
              <a:t>til </a:t>
            </a:r>
            <a:r>
              <a:rPr lang="da-DK" sz="1600" dirty="0" smtClean="0">
                <a:solidFill>
                  <a:srgbClr val="3F3018"/>
                </a:solidFill>
              </a:rPr>
              <a:t>dem: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a-DK" sz="16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Ankomststanderen kan ikke oplæse beskeder.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a-DK" sz="16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 Det er ikke noget, der er i støbeskeen i nærmeste fremtid.</a:t>
            </a:r>
          </a:p>
          <a:p>
            <a:pPr marL="0" lvl="0" indent="0">
              <a:buClr>
                <a:srgbClr val="84715E"/>
              </a:buClr>
              <a:buNone/>
            </a:pPr>
            <a:endParaRPr lang="da-DK" sz="1600" dirty="0" smtClean="0">
              <a:solidFill>
                <a:srgbClr val="3F3018"/>
              </a:solidFill>
            </a:endParaRPr>
          </a:p>
          <a:p>
            <a:pPr marL="0" lvl="0" indent="0">
              <a:buClr>
                <a:srgbClr val="84715E"/>
              </a:buClr>
              <a:buNone/>
            </a:pPr>
            <a:endParaRPr lang="da-DK" sz="1600" dirty="0">
              <a:solidFill>
                <a:srgbClr val="3F3018"/>
              </a:solidFill>
            </a:endParaRPr>
          </a:p>
          <a:p>
            <a:pPr marL="0" lvl="0" indent="0">
              <a:buClr>
                <a:srgbClr val="84715E"/>
              </a:buClr>
              <a:buNone/>
            </a:pPr>
            <a:r>
              <a:rPr lang="da-DK" sz="1600" dirty="0" smtClean="0">
                <a:solidFill>
                  <a:srgbClr val="3F3018"/>
                </a:solidFill>
              </a:rPr>
              <a:t>Brugerrådet </a:t>
            </a:r>
            <a:r>
              <a:rPr lang="da-DK" sz="1600" dirty="0">
                <a:solidFill>
                  <a:srgbClr val="3F3018"/>
                </a:solidFill>
              </a:rPr>
              <a:t>anbefaler, at </a:t>
            </a:r>
            <a:r>
              <a:rPr lang="da-DK" sz="1600" dirty="0" smtClean="0">
                <a:solidFill>
                  <a:srgbClr val="3F3018"/>
                </a:solidFill>
              </a:rPr>
              <a:t>der kommer QR koder og stregkoder på væggene som på AUH med sundhedskortet som symbol:</a:t>
            </a:r>
            <a:endParaRPr lang="da-DK" sz="1600" b="1" dirty="0" smtClean="0">
              <a:solidFill>
                <a:srgbClr val="3F3018"/>
              </a:solidFill>
            </a:endParaRPr>
          </a:p>
          <a:p>
            <a:pPr lvl="1">
              <a:buClr>
                <a:srgbClr val="84715E"/>
              </a:buClr>
              <a:buFont typeface="Wingdings" panose="05000000000000000000" pitchFamily="2" charset="2"/>
              <a:buChar char="Ø"/>
            </a:pPr>
            <a:r>
              <a:rPr lang="da-DK" sz="16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Folie </a:t>
            </a:r>
            <a:r>
              <a:rPr lang="da-DK" sz="1600" i="1" dirty="0">
                <a:ea typeface="Verdana" panose="020B0604030504040204" pitchFamily="34" charset="0"/>
                <a:cs typeface="Times New Roman" panose="02020603050405020304" pitchFamily="18" charset="0"/>
              </a:rPr>
              <a:t>med sundhedskort forefindes </a:t>
            </a:r>
            <a:r>
              <a:rPr lang="da-DK" sz="16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allerede ved </a:t>
            </a:r>
            <a:r>
              <a:rPr lang="da-DK" sz="1600" i="1" dirty="0">
                <a:ea typeface="Verdana" panose="020B0604030504040204" pitchFamily="34" charset="0"/>
                <a:cs typeface="Times New Roman" panose="02020603050405020304" pitchFamily="18" charset="0"/>
              </a:rPr>
              <a:t>ankomststandere</a:t>
            </a:r>
            <a:r>
              <a:rPr lang="da-DK" sz="16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625475" lvl="1" indent="0">
              <a:buClr>
                <a:srgbClr val="84715E"/>
              </a:buClr>
              <a:buNone/>
            </a:pPr>
            <a:endParaRPr lang="da-DK" sz="1200" i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84715E"/>
              </a:buClr>
              <a:buFont typeface="Wingdings" panose="05000000000000000000" pitchFamily="2" charset="2"/>
              <a:buChar char="Ø"/>
            </a:pPr>
            <a:endParaRPr lang="da-DK" sz="12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25475" lvl="1" indent="0">
              <a:buClr>
                <a:srgbClr val="84715E"/>
              </a:buClr>
              <a:buNone/>
            </a:pP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12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850" y="55936"/>
            <a:ext cx="2006120" cy="26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76624"/>
            <a:ext cx="7197725" cy="31504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879" y="711219"/>
            <a:ext cx="7197725" cy="5501768"/>
          </a:xfrm>
        </p:spPr>
        <p:txBody>
          <a:bodyPr/>
          <a:lstStyle/>
          <a:p>
            <a:pPr marL="0" lvl="0" indent="0">
              <a:buClr>
                <a:srgbClr val="84715E"/>
              </a:buClr>
              <a:buNone/>
            </a:pPr>
            <a:r>
              <a:rPr lang="da-DK" sz="1800" dirty="0">
                <a:solidFill>
                  <a:srgbClr val="3F3018"/>
                </a:solidFill>
              </a:rPr>
              <a:t>Brugerrådet anbefaler, at der </a:t>
            </a:r>
            <a:r>
              <a:rPr lang="da-DK" sz="1800" dirty="0" smtClean="0">
                <a:solidFill>
                  <a:srgbClr val="3F3018"/>
                </a:solidFill>
              </a:rPr>
              <a:t>evt. kan </a:t>
            </a:r>
            <a:r>
              <a:rPr lang="da-DK" sz="1800" dirty="0">
                <a:solidFill>
                  <a:srgbClr val="3F3018"/>
                </a:solidFill>
              </a:rPr>
              <a:t>være et link i indkaldelsesbrevet til en video med, hvordan man </a:t>
            </a:r>
            <a:endParaRPr lang="da-DK" sz="1800" dirty="0" smtClean="0">
              <a:solidFill>
                <a:srgbClr val="3F3018"/>
              </a:solidFill>
            </a:endParaRPr>
          </a:p>
          <a:p>
            <a:pPr marL="0" lvl="0" indent="0">
              <a:buClr>
                <a:srgbClr val="84715E"/>
              </a:buClr>
              <a:buNone/>
            </a:pPr>
            <a:r>
              <a:rPr lang="da-DK" sz="1800" dirty="0" smtClean="0">
                <a:solidFill>
                  <a:srgbClr val="3F3018"/>
                </a:solidFill>
              </a:rPr>
              <a:t>går </a:t>
            </a:r>
            <a:r>
              <a:rPr lang="da-DK" sz="1800" dirty="0">
                <a:solidFill>
                  <a:srgbClr val="3F3018"/>
                </a:solidFill>
              </a:rPr>
              <a:t>turen fra hovedindgangen til et </a:t>
            </a:r>
            <a:r>
              <a:rPr lang="da-DK" sz="1800" dirty="0" smtClean="0">
                <a:solidFill>
                  <a:srgbClr val="3F3018"/>
                </a:solidFill>
              </a:rPr>
              <a:t>Venteområde</a:t>
            </a:r>
            <a:r>
              <a:rPr lang="da-DK" sz="1800" dirty="0">
                <a:solidFill>
                  <a:srgbClr val="3F3018"/>
                </a:solidFill>
              </a:rPr>
              <a:t>:</a:t>
            </a:r>
            <a:endParaRPr lang="da-DK" sz="1800" dirty="0" smtClean="0">
              <a:solidFill>
                <a:srgbClr val="3F3018"/>
              </a:solidFill>
            </a:endParaRPr>
          </a:p>
          <a:p>
            <a:pPr lvl="0">
              <a:buClr>
                <a:srgbClr val="84715E"/>
              </a:buClr>
            </a:pPr>
            <a:endParaRPr lang="da-DK" sz="1600" dirty="0">
              <a:solidFill>
                <a:srgbClr val="3F3018"/>
              </a:solidFill>
            </a:endParaRPr>
          </a:p>
          <a:p>
            <a:pPr lvl="0">
              <a:buClr>
                <a:srgbClr val="84715E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rgbClr val="3F3018"/>
                </a:solidFill>
              </a:rPr>
              <a:t>Vi skal være varsomme med at fylde flere elementer ind i indkaldelsesbrevet. Indkaldelsesbrevet indeholder link til hjemmesiden, hvor </a:t>
            </a:r>
            <a:r>
              <a:rPr lang="da-DK" sz="1600" dirty="0" smtClean="0">
                <a:solidFill>
                  <a:srgbClr val="3F3018"/>
                </a:solidFill>
              </a:rPr>
              <a:t>der findes </a:t>
            </a:r>
            <a:r>
              <a:rPr lang="da-DK" sz="1600" dirty="0">
                <a:solidFill>
                  <a:srgbClr val="3F3018"/>
                </a:solidFill>
              </a:rPr>
              <a:t>beskrivelse (dog ikke video - endnu</a:t>
            </a:r>
            <a:r>
              <a:rPr lang="da-DK" sz="1600" dirty="0" smtClean="0">
                <a:solidFill>
                  <a:srgbClr val="3F3018"/>
                </a:solidFill>
              </a:rPr>
              <a:t>).</a:t>
            </a:r>
          </a:p>
          <a:p>
            <a:pPr lvl="0">
              <a:buClr>
                <a:srgbClr val="84715E"/>
              </a:buClr>
              <a:buFont typeface="Wingdings" panose="05000000000000000000" pitchFamily="2" charset="2"/>
              <a:buChar char="Ø"/>
            </a:pPr>
            <a:r>
              <a:rPr lang="da-DK" sz="1600" dirty="0" smtClean="0">
                <a:solidFill>
                  <a:srgbClr val="3F3018"/>
                </a:solidFill>
              </a:rPr>
              <a:t>Vi </a:t>
            </a:r>
            <a:r>
              <a:rPr lang="da-DK" sz="1600" dirty="0">
                <a:solidFill>
                  <a:srgbClr val="3F3018"/>
                </a:solidFill>
              </a:rPr>
              <a:t>arbejder sammen med Ninna Dahl Laursen videre </a:t>
            </a:r>
            <a:endParaRPr lang="da-DK" sz="1600" dirty="0" smtClean="0">
              <a:solidFill>
                <a:srgbClr val="3F3018"/>
              </a:solidFill>
            </a:endParaRPr>
          </a:p>
          <a:p>
            <a:pPr marL="0" indent="0">
              <a:buClr>
                <a:srgbClr val="84715E"/>
              </a:buClr>
              <a:buNone/>
            </a:pPr>
            <a:r>
              <a:rPr lang="da-DK" sz="2000" dirty="0" smtClean="0">
                <a:solidFill>
                  <a:srgbClr val="3F3018"/>
                </a:solidFill>
              </a:rPr>
              <a:t>   </a:t>
            </a:r>
            <a:r>
              <a:rPr lang="da-DK" sz="1600" dirty="0" smtClean="0">
                <a:solidFill>
                  <a:srgbClr val="3F3018"/>
                </a:solidFill>
              </a:rPr>
              <a:t>med </a:t>
            </a:r>
            <a:r>
              <a:rPr lang="da-DK" sz="1600" dirty="0">
                <a:solidFill>
                  <a:srgbClr val="3F3018"/>
                </a:solidFill>
              </a:rPr>
              <a:t>forslaget om at lave en eller flere videoer.</a:t>
            </a:r>
          </a:p>
          <a:p>
            <a:pPr lvl="0">
              <a:buClr>
                <a:srgbClr val="84715E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rgbClr val="3F3018"/>
                </a:solidFill>
                <a:hlinkClick r:id="rId2"/>
              </a:rPr>
              <a:t>https://www.regionshospitalet-goedstrup.dk/patient-og-parorende/til-patienter/sadan-gor-du-nar-du-ankommer</a:t>
            </a:r>
            <a:r>
              <a:rPr lang="da-DK" sz="1600" dirty="0" smtClean="0">
                <a:solidFill>
                  <a:srgbClr val="3F3018"/>
                </a:solidFill>
                <a:hlinkClick r:id="rId2"/>
              </a:rPr>
              <a:t>/</a:t>
            </a:r>
            <a:endParaRPr lang="da-DK" sz="1600" dirty="0" smtClean="0">
              <a:solidFill>
                <a:srgbClr val="3F3018"/>
              </a:solidFill>
            </a:endParaRPr>
          </a:p>
          <a:p>
            <a:pPr lvl="0">
              <a:buClr>
                <a:srgbClr val="84715E"/>
              </a:buClr>
              <a:buFont typeface="Wingdings" panose="05000000000000000000" pitchFamily="2" charset="2"/>
              <a:buChar char="Ø"/>
            </a:pPr>
            <a:endParaRPr lang="da-DK" sz="1600" dirty="0" smtClean="0">
              <a:solidFill>
                <a:srgbClr val="3F3018"/>
              </a:solidFill>
            </a:endParaRPr>
          </a:p>
          <a:p>
            <a:pPr lvl="0">
              <a:buClr>
                <a:srgbClr val="84715E"/>
              </a:buClr>
            </a:pPr>
            <a:endParaRPr lang="da-DK" sz="1600" dirty="0">
              <a:solidFill>
                <a:srgbClr val="3F3018"/>
              </a:solidFill>
            </a:endParaRPr>
          </a:p>
          <a:p>
            <a:pPr lvl="0">
              <a:buClr>
                <a:srgbClr val="84715E"/>
              </a:buClr>
            </a:pPr>
            <a:endParaRPr lang="da-DK" sz="1600" dirty="0" smtClean="0">
              <a:solidFill>
                <a:srgbClr val="3F3018"/>
              </a:solidFill>
            </a:endParaRP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dirty="0" smtClean="0"/>
              <a:t> Hospitalsenheden VEST      </a:t>
            </a:r>
            <a:fld id="{4FBCB004-2CA2-9540-B770-5D58AA4B10ED}" type="slidenum">
              <a:rPr lang="da-DK" altLang="da-DK" smtClean="0"/>
              <a:pPr/>
              <a:t>13</a:t>
            </a:fld>
            <a:r>
              <a:rPr lang="da-DK" altLang="da-DK" dirty="0" smtClean="0"/>
              <a:t>  ▪  www.vest.rm.dk</a:t>
            </a:r>
            <a:endParaRPr lang="da-DK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2044">
            <a:off x="6884186" y="3400121"/>
            <a:ext cx="1972134" cy="28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885525"/>
            <a:ext cx="7197725" cy="914400"/>
          </a:xfrm>
        </p:spPr>
        <p:txBody>
          <a:bodyPr/>
          <a:lstStyle/>
          <a:p>
            <a:r>
              <a:rPr lang="da-DK" i="1" dirty="0" smtClean="0"/>
              <a:t>Referat</a:t>
            </a:r>
            <a:endParaRPr lang="da-DK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Birgitte gav Brugerrådet en tilbagemelding på din anbefalinger, de gav sidst ift. ankomstregistrering.</a:t>
            </a:r>
          </a:p>
          <a:p>
            <a:pPr marL="0" indent="0">
              <a:buNone/>
            </a:pPr>
            <a:endParaRPr lang="da-DK" i="1" dirty="0"/>
          </a:p>
          <a:p>
            <a:r>
              <a:rPr lang="da-DK" i="1" dirty="0" smtClean="0"/>
              <a:t>Det aftales, at det skal undersøges, om finde </a:t>
            </a:r>
            <a:r>
              <a:rPr lang="da-DK" i="1" dirty="0"/>
              <a:t>vej </a:t>
            </a:r>
            <a:r>
              <a:rPr lang="da-DK" i="1" dirty="0" err="1"/>
              <a:t>appen</a:t>
            </a:r>
            <a:r>
              <a:rPr lang="da-DK" i="1" dirty="0"/>
              <a:t> læse </a:t>
            </a:r>
            <a:r>
              <a:rPr lang="da-DK" i="1" dirty="0" smtClean="0"/>
              <a:t>højt. (Er tjekket – det kan den ikke)</a:t>
            </a:r>
            <a:br>
              <a:rPr lang="da-DK" i="1" dirty="0" smtClean="0"/>
            </a:br>
            <a:endParaRPr lang="da-DK" i="1" dirty="0"/>
          </a:p>
          <a:p>
            <a:r>
              <a:rPr lang="da-DK" i="1" dirty="0"/>
              <a:t>Det aftales, at </a:t>
            </a:r>
            <a:r>
              <a:rPr lang="da-DK" i="1" dirty="0" smtClean="0"/>
              <a:t>Blindesamfundet </a:t>
            </a:r>
            <a:r>
              <a:rPr lang="da-DK" i="1" dirty="0"/>
              <a:t>skal inviteres med ind til rundtur på hospitalet.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14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5183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12178"/>
            <a:ext cx="8178677" cy="10279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a-DK" sz="2400" dirty="0" smtClean="0">
                <a:ea typeface="Verdana"/>
                <a:cs typeface="Times New Roman"/>
              </a:rPr>
              <a:t/>
            </a:r>
            <a:br>
              <a:rPr lang="da-DK" sz="2400" dirty="0" smtClean="0">
                <a:ea typeface="Verdana"/>
                <a:cs typeface="Times New Roman"/>
              </a:rPr>
            </a:br>
            <a:r>
              <a:rPr lang="da-DK" sz="2400" dirty="0">
                <a:ea typeface="Verdana"/>
                <a:cs typeface="Times New Roman"/>
              </a:rPr>
              <a:t/>
            </a:r>
            <a:br>
              <a:rPr lang="da-DK" sz="2400" dirty="0">
                <a:ea typeface="Verdana"/>
                <a:cs typeface="Times New Roman"/>
              </a:rPr>
            </a:br>
            <a:r>
              <a:rPr lang="da-DK" sz="2400" dirty="0" smtClean="0">
                <a:ea typeface="Verdana"/>
                <a:cs typeface="Times New Roman"/>
              </a:rPr>
              <a:t>Spisepause</a:t>
            </a:r>
            <a:r>
              <a:rPr lang="da-DK" sz="2400" dirty="0">
                <a:ea typeface="Verdana"/>
                <a:cs typeface="Times New Roman"/>
              </a:rPr>
              <a:t>	</a:t>
            </a:r>
            <a:r>
              <a:rPr lang="da-DK" sz="2400" dirty="0" smtClean="0">
                <a:ea typeface="Verdana"/>
                <a:cs typeface="Times New Roman"/>
              </a:rPr>
              <a:t/>
            </a:r>
            <a:br>
              <a:rPr lang="da-DK" sz="2400" dirty="0" smtClean="0">
                <a:ea typeface="Verdana"/>
                <a:cs typeface="Times New Roman"/>
              </a:rPr>
            </a:br>
            <a:r>
              <a:rPr lang="da-DK" sz="2400" dirty="0" smtClean="0">
                <a:ea typeface="Verdana"/>
                <a:cs typeface="Times New Roman"/>
              </a:rPr>
              <a:t>         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Kl. 17.45 – 18.15</a:t>
            </a: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dirty="0" smtClean="0"/>
              <a:t> </a:t>
            </a:r>
            <a:endParaRPr lang="da-DK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590" y="2261401"/>
            <a:ext cx="3807069" cy="3280059"/>
          </a:xfrm>
          <a:prstGeom prst="rect">
            <a:avLst/>
          </a:prstGeom>
        </p:spPr>
      </p:pic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719138" y="2678513"/>
            <a:ext cx="7197725" cy="3490512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72" y="2942282"/>
            <a:ext cx="170093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Orientering fra Hospitalsledelsen </a:t>
            </a:r>
            <a:br>
              <a:rPr lang="da-DK" dirty="0"/>
            </a:br>
            <a:r>
              <a:rPr lang="da-DK" dirty="0"/>
              <a:t>v. Ida 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Kl. 18.15 – </a:t>
            </a:r>
            <a:r>
              <a:rPr lang="da-DK" dirty="0" smtClean="0"/>
              <a:t>18.45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04946" cy="3951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400" dirty="0" smtClean="0"/>
              <a:t>Personalemangel</a:t>
            </a:r>
            <a:r>
              <a:rPr lang="da-DK" sz="1400" dirty="0"/>
              <a:t>, herunder omkring tiltag for at forebygge manglen, </a:t>
            </a:r>
            <a:r>
              <a:rPr lang="da-DK" sz="1400" dirty="0" err="1"/>
              <a:t>bla</a:t>
            </a:r>
            <a:r>
              <a:rPr lang="da-DK" sz="1400" dirty="0"/>
              <a:t>. COVID hjælpekorps, FEA, vikarer, 2-årige introstillinger m.v.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Op </a:t>
            </a:r>
            <a:r>
              <a:rPr lang="da-DK" sz="1400" dirty="0"/>
              <a:t>drift</a:t>
            </a:r>
          </a:p>
          <a:p>
            <a:pPr>
              <a:lnSpc>
                <a:spcPct val="150000"/>
              </a:lnSpc>
            </a:pPr>
            <a:r>
              <a:rPr lang="da-DK" sz="1400" smtClean="0"/>
              <a:t>Akutafdelingen</a:t>
            </a:r>
            <a:endParaRPr lang="da-DK" sz="1400" dirty="0"/>
          </a:p>
          <a:p>
            <a:pPr>
              <a:lnSpc>
                <a:spcPct val="150000"/>
              </a:lnSpc>
            </a:pPr>
            <a:endParaRPr lang="da-DK" sz="1400" dirty="0" smtClean="0"/>
          </a:p>
          <a:p>
            <a:pPr>
              <a:lnSpc>
                <a:spcPct val="150000"/>
              </a:lnSpc>
            </a:pPr>
            <a:r>
              <a:rPr lang="da-DK" sz="1400" dirty="0" smtClean="0"/>
              <a:t>Ny </a:t>
            </a:r>
            <a:r>
              <a:rPr lang="da-DK" sz="1400" dirty="0"/>
              <a:t>sygeplejefaglig direktør pr. 1. Oktober - afskedsreception for IG fredag den 23. September.</a:t>
            </a:r>
          </a:p>
          <a:p>
            <a:pPr marL="0" indent="0">
              <a:buNone/>
            </a:pPr>
            <a:endParaRPr lang="da-DK" sz="1000" dirty="0"/>
          </a:p>
          <a:p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02823" y="2174876"/>
            <a:ext cx="3681040" cy="3457100"/>
          </a:xfrm>
          <a:prstGeom prst="rect">
            <a:avLst/>
          </a:prstGeom>
        </p:spPr>
      </p:pic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FD13564E-8733-104C-AF32-C2687C97A4F0}" type="slidenum">
              <a:rPr lang="da-DK" altLang="da-DK" smtClean="0"/>
              <a:pPr/>
              <a:t>16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7878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36952"/>
            <a:ext cx="7197725" cy="914400"/>
          </a:xfrm>
        </p:spPr>
        <p:txBody>
          <a:bodyPr/>
          <a:lstStyle/>
          <a:p>
            <a:r>
              <a:rPr lang="da-DK" i="1" dirty="0" smtClean="0"/>
              <a:t>Referat</a:t>
            </a:r>
            <a:endParaRPr lang="da-DK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969219"/>
            <a:ext cx="7197725" cy="4010025"/>
          </a:xfrm>
        </p:spPr>
        <p:txBody>
          <a:bodyPr/>
          <a:lstStyle/>
          <a:p>
            <a:r>
              <a:rPr lang="da-DK" sz="1400" i="1" dirty="0"/>
              <a:t>Hospitalet er kommet godt igennem sommeren, men nu er kapacitetsudfordringerne desværre tilbage med heraf mange akutte indlæggelser og overbelægning</a:t>
            </a:r>
            <a:r>
              <a:rPr lang="da-DK" sz="1400" i="1" dirty="0" smtClean="0"/>
              <a:t>.</a:t>
            </a:r>
            <a:br>
              <a:rPr lang="da-DK" sz="1400" i="1" dirty="0" smtClean="0"/>
            </a:br>
            <a:endParaRPr lang="da-DK" sz="1400" i="1" dirty="0"/>
          </a:p>
          <a:p>
            <a:r>
              <a:rPr lang="da-DK" sz="1400" i="1" dirty="0"/>
              <a:t>Ida gav en status på aktuelle udfordringer på hospitalet, herunder personalemangel og indsatser for at imødegå dette, op-området og akut-området</a:t>
            </a:r>
            <a:r>
              <a:rPr lang="da-DK" sz="1400" i="1" dirty="0" smtClean="0"/>
              <a:t>.</a:t>
            </a:r>
            <a:br>
              <a:rPr lang="da-DK" sz="1400" i="1" dirty="0" smtClean="0"/>
            </a:br>
            <a:r>
              <a:rPr lang="da-DK" sz="1400" i="1" dirty="0"/>
              <a:t>Udover op og akut er der også udfordringer ift. fuld drift på Røntgen, primært ift. oplæring og ibrugtagning i alt det nye udstyr</a:t>
            </a:r>
            <a:r>
              <a:rPr lang="da-DK" sz="1400" i="1" dirty="0" smtClean="0"/>
              <a:t>.</a:t>
            </a:r>
            <a:endParaRPr lang="da-DK" sz="1400" i="1" dirty="0"/>
          </a:p>
          <a:p>
            <a:r>
              <a:rPr lang="da-DK" sz="1400" i="1" dirty="0"/>
              <a:t>Supplerende hertil blev der givet en status på de gode erfaringer med at engagere pensionister og efterlønnere til COVID opgaven i et hjælpekorps.</a:t>
            </a:r>
          </a:p>
          <a:p>
            <a:pPr marL="0" indent="0">
              <a:buNone/>
            </a:pPr>
            <a:endParaRPr lang="da-DK" sz="1400" i="1" dirty="0"/>
          </a:p>
          <a:p>
            <a:r>
              <a:rPr lang="da-DK" sz="1400" i="1" dirty="0"/>
              <a:t>Affald-linnedsug er sat </a:t>
            </a:r>
            <a:r>
              <a:rPr lang="da-DK" sz="1400" i="1" dirty="0" smtClean="0"/>
              <a:t>i gang </a:t>
            </a:r>
            <a:r>
              <a:rPr lang="da-DK" sz="1400" i="1" dirty="0"/>
              <a:t>og AGV kører nu med madvogne.</a:t>
            </a:r>
          </a:p>
          <a:p>
            <a:pPr marL="0" indent="0">
              <a:buNone/>
            </a:pPr>
            <a:r>
              <a:rPr lang="da-DK" sz="1400" i="1" dirty="0"/>
              <a:t> </a:t>
            </a:r>
          </a:p>
          <a:p>
            <a:r>
              <a:rPr lang="da-DK" sz="1400" i="1" dirty="0"/>
              <a:t>Endelig er vi optaget af budget 2023, og hvor den lander.</a:t>
            </a:r>
          </a:p>
          <a:p>
            <a:pPr marL="0" indent="0">
              <a:buNone/>
            </a:pPr>
            <a:endParaRPr lang="da-DK" sz="1400" i="1" dirty="0"/>
          </a:p>
          <a:p>
            <a:r>
              <a:rPr lang="da-DK" sz="1400" i="1" dirty="0"/>
              <a:t>Brugerrådet har ikke modtaget invitation til afskedsreception. Den kommer en af de nærmeste dage.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17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3613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835269"/>
            <a:ext cx="8178677" cy="144193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a-DK" sz="2400" dirty="0" smtClean="0">
                <a:ea typeface="Verdana"/>
                <a:cs typeface="Times New Roman"/>
              </a:rPr>
              <a:t/>
            </a:r>
            <a:br>
              <a:rPr lang="da-DK" sz="2400" dirty="0" smtClean="0">
                <a:ea typeface="Verdana"/>
                <a:cs typeface="Times New Roman"/>
              </a:rPr>
            </a:br>
            <a:r>
              <a:rPr lang="da-DK" sz="2400" dirty="0">
                <a:ea typeface="Verdana"/>
                <a:cs typeface="Times New Roman"/>
              </a:rPr>
              <a:t/>
            </a:r>
            <a:br>
              <a:rPr lang="da-DK" sz="2400" dirty="0">
                <a:ea typeface="Verdana"/>
                <a:cs typeface="Times New Roman"/>
              </a:rPr>
            </a:br>
            <a:r>
              <a:rPr lang="da-DK" sz="2400" dirty="0"/>
              <a:t>Eventuelt</a:t>
            </a:r>
            <a:r>
              <a:rPr lang="da-DK" sz="2400" dirty="0" smtClean="0">
                <a:solidFill>
                  <a:schemeClr val="tx1"/>
                </a:solidFill>
              </a:rPr>
              <a:t/>
            </a:r>
            <a:br>
              <a:rPr lang="da-DK" sz="2400" dirty="0" smtClean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/>
            </a: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Kl. 18.40 – 19.00</a:t>
            </a: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</a:t>
            </a:r>
            <a:endParaRPr lang="da-DK" alt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225" y="1315815"/>
            <a:ext cx="4038822" cy="26399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63" y="2635765"/>
            <a:ext cx="1396105" cy="116443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44062" y="2200972"/>
            <a:ext cx="783709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 smtClean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 smtClean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 smtClean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 smtClean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r>
              <a:rPr lang="da-DK" sz="1800" kern="0" dirty="0" smtClean="0">
                <a:solidFill>
                  <a:srgbClr val="3F3018"/>
                </a:solidFill>
                <a:latin typeface="Verdana"/>
              </a:rPr>
              <a:t>Opsamling fra formødet, samt </a:t>
            </a:r>
            <a:r>
              <a:rPr lang="da-DK" sz="1800" kern="0" dirty="0">
                <a:solidFill>
                  <a:srgbClr val="3F3018"/>
                </a:solidFill>
                <a:latin typeface="Verdana"/>
              </a:rPr>
              <a:t>emner til kommende </a:t>
            </a:r>
            <a:r>
              <a:rPr lang="da-DK" sz="1800" kern="0" dirty="0" smtClean="0">
                <a:solidFill>
                  <a:srgbClr val="3F3018"/>
                </a:solidFill>
                <a:latin typeface="Verdana"/>
              </a:rPr>
              <a:t>Brugerrådsmøder.</a:t>
            </a:r>
            <a:endParaRPr lang="da-DK" sz="18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r>
              <a:rPr lang="da-DK" sz="1800" kern="0" dirty="0">
                <a:solidFill>
                  <a:srgbClr val="3F3018"/>
                </a:solidFill>
                <a:latin typeface="Verdana"/>
              </a:rPr>
              <a:t>Næste brugerrådsmøde </a:t>
            </a:r>
            <a:r>
              <a:rPr lang="da-DK" sz="1800" kern="0" dirty="0" smtClean="0">
                <a:solidFill>
                  <a:srgbClr val="3F3018"/>
                </a:solidFill>
                <a:latin typeface="Verdana"/>
              </a:rPr>
              <a:t>afholdes onsdag </a:t>
            </a:r>
            <a:r>
              <a:rPr lang="da-DK" sz="1800" kern="0" dirty="0">
                <a:solidFill>
                  <a:srgbClr val="3F3018"/>
                </a:solidFill>
                <a:latin typeface="Verdana"/>
              </a:rPr>
              <a:t>den </a:t>
            </a:r>
            <a:r>
              <a:rPr lang="da-DK" sz="1800" kern="0" dirty="0" smtClean="0">
                <a:solidFill>
                  <a:srgbClr val="3F3018"/>
                </a:solidFill>
                <a:latin typeface="Verdana"/>
              </a:rPr>
              <a:t>12. </a:t>
            </a:r>
            <a:r>
              <a:rPr lang="da-DK" sz="1800" kern="0" smtClean="0">
                <a:solidFill>
                  <a:srgbClr val="3F3018"/>
                </a:solidFill>
                <a:latin typeface="Verdana"/>
              </a:rPr>
              <a:t>oktober </a:t>
            </a:r>
            <a:r>
              <a:rPr lang="da-DK" sz="1800" kern="0" dirty="0" smtClean="0">
                <a:solidFill>
                  <a:srgbClr val="3F3018"/>
                </a:solidFill>
                <a:latin typeface="Verdana"/>
              </a:rPr>
              <a:t>2022</a:t>
            </a:r>
            <a:endParaRPr lang="da-DK" sz="1800" kern="0" dirty="0">
              <a:solidFill>
                <a:srgbClr val="3F3018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34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43335"/>
            <a:ext cx="7197725" cy="914400"/>
          </a:xfrm>
        </p:spPr>
        <p:txBody>
          <a:bodyPr/>
          <a:lstStyle/>
          <a:p>
            <a:r>
              <a:rPr lang="da-DK" i="1" dirty="0" smtClean="0"/>
              <a:t>Referat</a:t>
            </a:r>
            <a:endParaRPr lang="da-DK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z="2000" i="1" dirty="0"/>
              <a:t>Opsamling fra formødet: Brugerne er så småt ved at se på kommissoriet, men er blevet enige om at afvente en ny medformand og dermed ikke aktuelt til næste møde.</a:t>
            </a:r>
            <a:br>
              <a:rPr lang="da-DK" sz="2000" i="1" dirty="0"/>
            </a:br>
            <a:r>
              <a:rPr lang="da-DK" sz="2000" i="1" dirty="0"/>
              <a:t>Herudover planlægger de med et socialt arrangement</a:t>
            </a:r>
            <a:r>
              <a:rPr lang="da-DK" sz="2000" i="1" dirty="0" smtClean="0"/>
              <a:t>.</a:t>
            </a:r>
            <a:br>
              <a:rPr lang="da-DK" sz="2000" i="1" dirty="0" smtClean="0"/>
            </a:br>
            <a:endParaRPr lang="da-DK" sz="2000" i="1" dirty="0"/>
          </a:p>
          <a:p>
            <a:pPr lvl="0"/>
            <a:r>
              <a:rPr lang="da-DK" sz="2000" i="1" dirty="0"/>
              <a:t>Næste møde 12. Oktober. </a:t>
            </a:r>
            <a:br>
              <a:rPr lang="da-DK" sz="2000" i="1" dirty="0"/>
            </a:br>
            <a:r>
              <a:rPr lang="da-DK" sz="2000" i="1" dirty="0"/>
              <a:t>Emner kan indmeldes enten til Allan, Charlotte eller </a:t>
            </a:r>
            <a:r>
              <a:rPr lang="da-DK" sz="2000" i="1" dirty="0" smtClean="0"/>
              <a:t>Birgitte.</a:t>
            </a:r>
            <a:br>
              <a:rPr lang="da-DK" sz="2000" i="1" dirty="0" smtClean="0"/>
            </a:br>
            <a:r>
              <a:rPr lang="da-DK" sz="2000" i="1" dirty="0" smtClean="0"/>
              <a:t>Det aftales, at </a:t>
            </a:r>
            <a:r>
              <a:rPr lang="da-DK" sz="2000" i="1" dirty="0" err="1" smtClean="0"/>
              <a:t>Tiahes</a:t>
            </a:r>
            <a:r>
              <a:rPr lang="da-DK" sz="2000" i="1" dirty="0" smtClean="0"/>
              <a:t> på et kommende møde fortælles om udfordringer ved at komme til Danmark</a:t>
            </a:r>
          </a:p>
          <a:p>
            <a:pPr lvl="0"/>
            <a:endParaRPr lang="da-DK" sz="2000" i="1" dirty="0"/>
          </a:p>
          <a:p>
            <a:pPr lvl="0"/>
            <a:r>
              <a:rPr lang="da-DK" sz="2000" i="1" dirty="0" smtClean="0"/>
              <a:t>Ida takkede af og har været glad for at være med i Brugerrådet. </a:t>
            </a:r>
            <a:endParaRPr lang="da-DK" sz="2000" i="1" dirty="0"/>
          </a:p>
          <a:p>
            <a:pPr marL="0" indent="0">
              <a:buNone/>
            </a:pPr>
            <a:endParaRPr lang="da-DK" i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19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6210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68" y="1005615"/>
            <a:ext cx="5689239" cy="10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Pladsholder til sidefod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da-DK" altLang="da-DK" sz="9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648752" y="-183368"/>
            <a:ext cx="7197725" cy="679314"/>
          </a:xfrm>
        </p:spPr>
        <p:txBody>
          <a:bodyPr/>
          <a:lstStyle/>
          <a:p>
            <a:pPr algn="ctr" eaLnBrk="1" hangingPunct="1"/>
            <a:r>
              <a:rPr lang="da-DK" altLang="da-DK" dirty="0"/>
              <a:t>Program 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57237" y="2414465"/>
            <a:ext cx="7197725" cy="40100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a-DK" dirty="0"/>
          </a:p>
          <a:p>
            <a:pPr marL="266700" indent="-266700" eaLnBrk="1" hangingPunct="1">
              <a:buFont typeface="Wingdings" pitchFamily="2" charset="2"/>
              <a:buNone/>
              <a:defRPr/>
            </a:pPr>
            <a:endParaRPr lang="da-DK" altLang="da-DK" dirty="0" smtClean="0"/>
          </a:p>
        </p:txBody>
      </p:sp>
      <p:sp>
        <p:nvSpPr>
          <p:cNvPr id="2" name="Tekstboks 1"/>
          <p:cNvSpPr txBox="1"/>
          <p:nvPr/>
        </p:nvSpPr>
        <p:spPr>
          <a:xfrm>
            <a:off x="254000" y="1479885"/>
            <a:ext cx="86262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1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Tema: Det nære sundhedsvæsen 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16.30 – 16.35    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Velkomst v. Ida G</a:t>
            </a: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16.35 –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17.35              	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Det nære sundhedsvæsen v.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Ida G</a:t>
            </a: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4">
              <a:spcAft>
                <a:spcPts val="0"/>
              </a:spcAft>
            </a:pP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Rundvisning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4">
              <a:spcAft>
                <a:spcPts val="0"/>
              </a:spcAft>
            </a:pP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Funktioner </a:t>
            </a: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i Lemvig Sundhedshus</a:t>
            </a:r>
          </a:p>
          <a:p>
            <a:pPr lvl="4">
              <a:spcAft>
                <a:spcPts val="0"/>
              </a:spcAft>
            </a:pPr>
            <a:r>
              <a:rPr lang="da-DK" sz="1000" dirty="0" smtClean="0">
                <a:latin typeface="Verdana"/>
                <a:ea typeface="Verdana"/>
                <a:cs typeface="Times New Roman"/>
              </a:rPr>
              <a:t>Plan </a:t>
            </a:r>
            <a:r>
              <a:rPr lang="da-DK" sz="1000" dirty="0">
                <a:latin typeface="Verdana"/>
                <a:ea typeface="Verdana"/>
                <a:cs typeface="Times New Roman"/>
              </a:rPr>
              <a:t>for nærhospitaler i </a:t>
            </a:r>
            <a:r>
              <a:rPr lang="da-DK" sz="1000" dirty="0" err="1" smtClean="0">
                <a:latin typeface="Verdana"/>
                <a:ea typeface="Verdana"/>
                <a:cs typeface="Times New Roman"/>
              </a:rPr>
              <a:t>Vestklyngen</a:t>
            </a:r>
            <a:r>
              <a:rPr lang="da-DK" sz="1000" b="1" dirty="0" smtClean="0">
                <a:latin typeface="Verdana"/>
                <a:ea typeface="Verdana"/>
                <a:cs typeface="Times New Roman"/>
              </a:rPr>
              <a:t> </a:t>
            </a:r>
            <a:endParaRPr lang="da-DK" sz="1000" b="1" dirty="0"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17.35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–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17.45              	</a:t>
            </a:r>
            <a:r>
              <a:rPr lang="da-DK" sz="1000" b="1" dirty="0" smtClean="0"/>
              <a:t>Ankomstregistrering v. Birgitte O</a:t>
            </a:r>
          </a:p>
          <a:p>
            <a:pPr lvl="4">
              <a:spcAft>
                <a:spcPts val="0"/>
              </a:spcAft>
            </a:pPr>
            <a:r>
              <a:rPr lang="da-DK" sz="1000" dirty="0" smtClean="0"/>
              <a:t>Orientering om status </a:t>
            </a:r>
            <a:r>
              <a:rPr lang="da-DK" sz="1000" dirty="0"/>
              <a:t>på Brugerrådets </a:t>
            </a:r>
            <a:r>
              <a:rPr lang="da-DK" sz="1000" dirty="0" smtClean="0"/>
              <a:t>anbefalinger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17.45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–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18.15                	Spisepause</a:t>
            </a:r>
          </a:p>
          <a:p>
            <a:pPr>
              <a:spcAft>
                <a:spcPts val="0"/>
              </a:spcAft>
            </a:pP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18.15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–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18.40                 	Orientering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fra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Hospitalsledelsen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v.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Ida G.</a:t>
            </a: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4">
              <a:spcAft>
                <a:spcPts val="0"/>
              </a:spcAft>
            </a:pP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Personalemangel</a:t>
            </a: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, herunder omkring tiltag for at forebygge manglen, </a:t>
            </a:r>
            <a:r>
              <a:rPr lang="da-DK" sz="1000" dirty="0" err="1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bla</a:t>
            </a: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. COVID hjælpekorps, FEA, vikarer, 2-årige introstillinger m.v.</a:t>
            </a:r>
          </a:p>
          <a:p>
            <a:pPr lvl="4">
              <a:spcAft>
                <a:spcPts val="0"/>
              </a:spcAft>
            </a:pP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Op </a:t>
            </a: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drift</a:t>
            </a:r>
          </a:p>
          <a:p>
            <a:pPr lvl="4">
              <a:spcAft>
                <a:spcPts val="0"/>
              </a:spcAft>
            </a:pP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Akutafdelingen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4">
              <a:spcAft>
                <a:spcPts val="0"/>
              </a:spcAft>
            </a:pPr>
            <a:endParaRPr lang="da-DK" sz="1000" b="1" dirty="0" smtClean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18.40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– 19.00              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Eventuelt</a:t>
            </a: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3">
              <a:spcAft>
                <a:spcPts val="0"/>
              </a:spcAft>
            </a:pP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      </a:t>
            </a: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Herunder </a:t>
            </a: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emner til kommende møder samt opsamling fra formødet</a:t>
            </a:r>
          </a:p>
          <a:p>
            <a:pPr>
              <a:spcAft>
                <a:spcPts val="0"/>
              </a:spcAft>
            </a:pPr>
            <a:endParaRPr lang="da-DK" sz="1100" dirty="0"/>
          </a:p>
          <a:p>
            <a:pPr lvl="0">
              <a:spcAft>
                <a:spcPts val="0"/>
              </a:spcAft>
            </a:pPr>
            <a:endParaRPr lang="da-DK" sz="14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da-DK" sz="14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da-DK" sz="1600" dirty="0">
                <a:latin typeface="Verdana"/>
                <a:ea typeface="Verdana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93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Velkomst v. Ida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Kl. 16.30 – 16.35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8" y="2540977"/>
            <a:ext cx="7466499" cy="3223221"/>
          </a:xfrm>
          <a:prstGeom prst="rect">
            <a:avLst/>
          </a:prstGeom>
        </p:spPr>
      </p:pic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4324599"/>
            <a:ext cx="7197725" cy="1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nære sundhedsvæsen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2400" dirty="0" smtClean="0"/>
              <a:t>Kl. 16.30 – 17.35</a:t>
            </a: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dirty="0" smtClean="0"/>
              <a:t> </a:t>
            </a:r>
            <a:endParaRPr lang="da-DK" altLang="da-DK" dirty="0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86580">
            <a:off x="4295029" y="1559912"/>
            <a:ext cx="4464370" cy="2500047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77" y="3884246"/>
            <a:ext cx="4956722" cy="26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 smtClean="0"/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  <p:pic>
        <p:nvPicPr>
          <p:cNvPr id="5124" name="Picture 2" descr="A picture containing indoor, toilet, appliance, dirty&#10;&#10;Description automatically gener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81075"/>
            <a:ext cx="76422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214563"/>
            <a:ext cx="6065838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642938" y="333375"/>
            <a:ext cx="7197725" cy="914400"/>
          </a:xfrm>
        </p:spPr>
        <p:txBody>
          <a:bodyPr/>
          <a:lstStyle/>
          <a:p>
            <a:pPr algn="ctr"/>
            <a:r>
              <a:rPr lang="da-DK" altLang="da-DK" smtClean="0"/>
              <a:t>Sundhedstilbud i Lemvig Sundhedshus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719138" y="2476500"/>
            <a:ext cx="3522662" cy="40100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a-DK" sz="1800" b="1" dirty="0" smtClean="0"/>
              <a:t>Regionshospitalet Gødstrup driver:</a:t>
            </a:r>
          </a:p>
          <a:p>
            <a:pPr>
              <a:defRPr/>
            </a:pPr>
            <a:r>
              <a:rPr lang="da-DK" sz="1800" dirty="0" smtClean="0"/>
              <a:t>Blodprøvetagning</a:t>
            </a:r>
          </a:p>
          <a:p>
            <a:pPr>
              <a:defRPr/>
            </a:pPr>
            <a:r>
              <a:rPr lang="da-DK" sz="1800" dirty="0" smtClean="0"/>
              <a:t>Akutklinik</a:t>
            </a:r>
          </a:p>
          <a:p>
            <a:pPr>
              <a:defRPr/>
            </a:pPr>
            <a:r>
              <a:rPr lang="da-DK" sz="1800" dirty="0" smtClean="0"/>
              <a:t>Jordemoderklinik</a:t>
            </a:r>
          </a:p>
          <a:p>
            <a:pPr>
              <a:defRPr/>
            </a:pPr>
            <a:r>
              <a:rPr lang="da-DK" sz="1800" dirty="0" smtClean="0"/>
              <a:t>Klinik for Almen Medicin</a:t>
            </a:r>
          </a:p>
          <a:p>
            <a:pPr>
              <a:defRPr/>
            </a:pPr>
            <a:r>
              <a:rPr lang="da-DK" sz="1800" dirty="0" smtClean="0"/>
              <a:t>Lægevagt</a:t>
            </a:r>
          </a:p>
          <a:p>
            <a:pPr>
              <a:defRPr/>
            </a:pPr>
            <a:r>
              <a:rPr lang="da-DK" sz="1800" dirty="0" smtClean="0"/>
              <a:t>Røntgen</a:t>
            </a:r>
          </a:p>
          <a:p>
            <a:pPr>
              <a:defRPr/>
            </a:pPr>
            <a:r>
              <a:rPr lang="da-DK" sz="1800" dirty="0" smtClean="0"/>
              <a:t>Aktiv patientstøtte</a:t>
            </a:r>
          </a:p>
          <a:p>
            <a:pPr>
              <a:defRPr/>
            </a:pPr>
            <a:r>
              <a:rPr lang="da-DK" sz="1800" dirty="0" smtClean="0"/>
              <a:t>Tapning af donorblod</a:t>
            </a:r>
          </a:p>
          <a:p>
            <a:pPr>
              <a:defRPr/>
            </a:pPr>
            <a:endParaRPr lang="da-DK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a-DK" sz="1800" b="1" dirty="0" smtClean="0"/>
              <a:t>Hospitalsenheden Midt driver:</a:t>
            </a:r>
          </a:p>
          <a:p>
            <a:pPr>
              <a:defRPr/>
            </a:pPr>
            <a:r>
              <a:rPr lang="da-DK" sz="1800" dirty="0" err="1" smtClean="0"/>
              <a:t>Neurocenter</a:t>
            </a:r>
            <a:r>
              <a:rPr lang="da-DK" sz="1800" dirty="0" smtClean="0"/>
              <a:t> – sengeafsnit 14</a:t>
            </a:r>
          </a:p>
          <a:p>
            <a:pPr>
              <a:defRPr/>
            </a:pPr>
            <a:endParaRPr lang="da-DK" sz="18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699000" y="1979613"/>
            <a:ext cx="3522663" cy="40100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a-DK" sz="1800" b="1" dirty="0"/>
              <a:t>Lemvig </a:t>
            </a:r>
            <a:r>
              <a:rPr lang="da-DK" sz="1800" b="1" dirty="0" smtClean="0"/>
              <a:t>Kommune har blandt andet</a:t>
            </a:r>
          </a:p>
          <a:p>
            <a:pPr>
              <a:defRPr/>
            </a:pPr>
            <a:r>
              <a:rPr lang="da-DK" sz="1800" dirty="0"/>
              <a:t>G</a:t>
            </a:r>
            <a:r>
              <a:rPr lang="da-DK" sz="1800" dirty="0" smtClean="0"/>
              <a:t>enoptræning</a:t>
            </a:r>
            <a:endParaRPr lang="da-DK" sz="1800" dirty="0"/>
          </a:p>
          <a:p>
            <a:pPr>
              <a:defRPr/>
            </a:pPr>
            <a:r>
              <a:rPr lang="da-DK" sz="1800" dirty="0" smtClean="0"/>
              <a:t>Hjerterehabilitering</a:t>
            </a:r>
          </a:p>
          <a:p>
            <a:pPr>
              <a:defRPr/>
            </a:pPr>
            <a:r>
              <a:rPr lang="da-DK" sz="1800" dirty="0" smtClean="0"/>
              <a:t>Misbrugsbehandling</a:t>
            </a:r>
            <a:r>
              <a:rPr lang="da-DK" sz="1800" dirty="0"/>
              <a:t>. </a:t>
            </a:r>
            <a:endParaRPr lang="da-DK" sz="1800" dirty="0" smtClean="0"/>
          </a:p>
          <a:p>
            <a:pPr>
              <a:defRPr/>
            </a:pPr>
            <a:r>
              <a:rPr lang="da-DK" sz="1800" dirty="0" smtClean="0"/>
              <a:t>Sygepleje- </a:t>
            </a:r>
            <a:r>
              <a:rPr lang="da-DK" sz="1800" dirty="0"/>
              <a:t>og </a:t>
            </a:r>
            <a:r>
              <a:rPr lang="da-DK" sz="1800" dirty="0" smtClean="0"/>
              <a:t>sårklinik</a:t>
            </a:r>
          </a:p>
          <a:p>
            <a:pPr>
              <a:defRPr/>
            </a:pPr>
            <a:r>
              <a:rPr lang="da-DK" sz="1800" dirty="0" smtClean="0"/>
              <a:t>Sundhedsfremme</a:t>
            </a:r>
          </a:p>
          <a:p>
            <a:pPr>
              <a:defRPr/>
            </a:pPr>
            <a:r>
              <a:rPr lang="da-DK" sz="1800" dirty="0" smtClean="0"/>
              <a:t>Forebyggelsestilbud</a:t>
            </a:r>
          </a:p>
          <a:p>
            <a:pPr>
              <a:defRPr/>
            </a:pPr>
            <a:endParaRPr lang="da-DK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a-DK" sz="1800" b="1" dirty="0" smtClean="0"/>
              <a:t>Private aktører:</a:t>
            </a:r>
          </a:p>
          <a:p>
            <a:pPr>
              <a:defRPr/>
            </a:pPr>
            <a:r>
              <a:rPr lang="da-DK" sz="1800" dirty="0" smtClean="0"/>
              <a:t>Lægeklinik Østergade</a:t>
            </a:r>
          </a:p>
          <a:p>
            <a:pPr>
              <a:defRPr/>
            </a:pPr>
            <a:r>
              <a:rPr lang="da-DK" sz="1800" dirty="0" smtClean="0"/>
              <a:t>Fodterapeut </a:t>
            </a:r>
            <a:r>
              <a:rPr lang="da-DK" dirty="0"/>
              <a:t> </a:t>
            </a:r>
          </a:p>
        </p:txBody>
      </p:sp>
      <p:sp>
        <p:nvSpPr>
          <p:cNvPr id="7173" name="Pladsholder til sidefod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</p:spTree>
    <p:extLst>
      <p:ext uri="{BB962C8B-B14F-4D97-AF65-F5344CB8AC3E}">
        <p14:creationId xmlns:p14="http://schemas.microsoft.com/office/powerpoint/2010/main" val="243504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28601" y="2164862"/>
            <a:ext cx="8607668" cy="1362075"/>
          </a:xfrm>
        </p:spPr>
        <p:txBody>
          <a:bodyPr/>
          <a:lstStyle/>
          <a:p>
            <a:pPr algn="ctr"/>
            <a:r>
              <a:rPr lang="da-DK" altLang="da-DK" sz="5400" dirty="0" smtClean="0"/>
              <a:t>Sundhedsreformen</a:t>
            </a:r>
            <a:br>
              <a:rPr lang="da-DK" altLang="da-DK" sz="5400" dirty="0" smtClean="0"/>
            </a:br>
            <a:r>
              <a:rPr lang="da-DK" altLang="da-DK" dirty="0" smtClean="0"/>
              <a:t> </a:t>
            </a:r>
            <a:r>
              <a:rPr lang="da-DK" altLang="da-DK" dirty="0"/>
              <a:t/>
            </a:r>
            <a:br>
              <a:rPr lang="da-DK" altLang="da-DK" dirty="0"/>
            </a:br>
            <a:r>
              <a:rPr lang="da-DK" altLang="da-DK" dirty="0"/>
              <a:t>– ny klyngestruktur og oplæg til nærhospitaler</a:t>
            </a:r>
            <a:endParaRPr lang="da-DK" altLang="da-DK" sz="3600" dirty="0" smtClean="0"/>
          </a:p>
        </p:txBody>
      </p:sp>
      <p:sp>
        <p:nvSpPr>
          <p:cNvPr id="9220" name="Pladsholder til sidefod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</p:spTree>
    <p:extLst>
      <p:ext uri="{BB962C8B-B14F-4D97-AF65-F5344CB8AC3E}">
        <p14:creationId xmlns:p14="http://schemas.microsoft.com/office/powerpoint/2010/main" val="207990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5"/>
          <p:cNvSpPr>
            <a:spLocks noGrp="1"/>
          </p:cNvSpPr>
          <p:nvPr>
            <p:ph type="title"/>
          </p:nvPr>
        </p:nvSpPr>
        <p:spPr>
          <a:xfrm>
            <a:off x="719138" y="352425"/>
            <a:ext cx="7197725" cy="914400"/>
          </a:xfrm>
        </p:spPr>
        <p:txBody>
          <a:bodyPr/>
          <a:lstStyle/>
          <a:p>
            <a:pPr algn="ctr"/>
            <a:r>
              <a:rPr lang="da-DK" altLang="da-DK" smtClean="0"/>
              <a:t>Sundhedsreformen – </a:t>
            </a:r>
            <a:br>
              <a:rPr lang="da-DK" altLang="da-DK" smtClean="0"/>
            </a:br>
            <a:r>
              <a:rPr lang="da-DK" altLang="da-DK" smtClean="0"/>
              <a:t>ift Nærhospitaler</a:t>
            </a:r>
          </a:p>
        </p:txBody>
      </p:sp>
      <p:sp>
        <p:nvSpPr>
          <p:cNvPr id="1126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sz="1800" smtClean="0"/>
              <a:t>Der udmøntes midler til etablering af 25 Nærhospitaler i Danmark – ingen midler til driften.</a:t>
            </a:r>
          </a:p>
          <a:p>
            <a:r>
              <a:rPr lang="da-DK" altLang="da-DK" sz="1800" smtClean="0"/>
              <a:t>Kommuner og region skal sammen søge nærhospitalspuljen</a:t>
            </a:r>
          </a:p>
          <a:p>
            <a:r>
              <a:rPr lang="da-DK" altLang="da-DK" sz="1800" smtClean="0"/>
              <a:t>En faglig ramme for etablering af Nærhospitaler er udarbejdet af Sundhedsstyrelsen – er i høring for nuværende.</a:t>
            </a:r>
          </a:p>
          <a:p>
            <a:r>
              <a:rPr lang="da-DK" altLang="da-DK" sz="1800" smtClean="0"/>
              <a:t>Region Midtjylland skal sammen med de kommuner man peger på som hjemsted afvikle dialogmøde mhp fælles ansøgning</a:t>
            </a:r>
          </a:p>
          <a:p>
            <a:r>
              <a:rPr lang="da-DK" altLang="da-DK" sz="1800" smtClean="0"/>
              <a:t>I RHG-optage området peges på Ringkøbing-Skjern kommune og ”én kommune i nordvest”</a:t>
            </a:r>
          </a:p>
        </p:txBody>
      </p:sp>
      <p:sp>
        <p:nvSpPr>
          <p:cNvPr id="11268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</p:spTree>
    <p:extLst>
      <p:ext uri="{BB962C8B-B14F-4D97-AF65-F5344CB8AC3E}">
        <p14:creationId xmlns:p14="http://schemas.microsoft.com/office/powerpoint/2010/main" val="222030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90303"/>
            <a:ext cx="7197725" cy="914400"/>
          </a:xfrm>
        </p:spPr>
        <p:txBody>
          <a:bodyPr/>
          <a:lstStyle/>
          <a:p>
            <a:r>
              <a:rPr lang="da-DK" i="1" dirty="0" smtClean="0"/>
              <a:t>Referat</a:t>
            </a:r>
            <a:endParaRPr lang="da-DK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977845"/>
            <a:ext cx="7197725" cy="4010025"/>
          </a:xfrm>
        </p:spPr>
        <p:txBody>
          <a:bodyPr/>
          <a:lstStyle/>
          <a:p>
            <a:r>
              <a:rPr lang="da-DK" sz="1400" i="1" dirty="0" smtClean="0"/>
              <a:t>Mødet blev indledt med en rundvisning i Lemvig Sundhedshus</a:t>
            </a:r>
          </a:p>
          <a:p>
            <a:r>
              <a:rPr lang="da-DK" sz="1400" i="1" dirty="0"/>
              <a:t>Merete </a:t>
            </a:r>
            <a:r>
              <a:rPr lang="da-DK" sz="1400" i="1" dirty="0" smtClean="0"/>
              <a:t>fra Lemvig Kommune havde </a:t>
            </a:r>
            <a:r>
              <a:rPr lang="da-DK" sz="1400" i="1" dirty="0"/>
              <a:t>første møde, så der blev kort taget en præsentationsrunde.</a:t>
            </a:r>
          </a:p>
          <a:p>
            <a:pPr marL="0" indent="0">
              <a:buNone/>
            </a:pPr>
            <a:r>
              <a:rPr lang="da-DK" sz="1400" i="1" dirty="0"/>
              <a:t> </a:t>
            </a:r>
          </a:p>
          <a:p>
            <a:r>
              <a:rPr lang="da-DK" sz="1400" i="1" dirty="0"/>
              <a:t>Som opfølgning på rundvisningen blev funktioner i Lemvig Sundhedshus gennemgået med fokus på særligt bemanding af Akutklinikken, der pt. er lukket grundet personalemangel.</a:t>
            </a:r>
          </a:p>
          <a:p>
            <a:endParaRPr lang="da-DK" sz="1400" i="1" dirty="0"/>
          </a:p>
          <a:p>
            <a:r>
              <a:rPr lang="da-DK" sz="1400" i="1" dirty="0" smtClean="0"/>
              <a:t>Herefter </a:t>
            </a:r>
            <a:r>
              <a:rPr lang="da-DK" sz="1400" i="1" dirty="0"/>
              <a:t>blev givet en status på sundhedsreform og ny klyngestruktur.</a:t>
            </a:r>
          </a:p>
          <a:p>
            <a:r>
              <a:rPr lang="da-DK" sz="1400" i="1" dirty="0"/>
              <a:t>Ny klyngestruktur betyder, at borgmestrene nu anderledes aktivt skal være en del af klyngesamarbejdet.</a:t>
            </a:r>
          </a:p>
          <a:p>
            <a:r>
              <a:rPr lang="da-DK" sz="1400" i="1" dirty="0"/>
              <a:t>Det aftales, at vi igen rækker ud og ser på mulighederne for, at medformanden fra Brugerrådet er en af to patientrepræsentanter.</a:t>
            </a:r>
          </a:p>
          <a:p>
            <a:r>
              <a:rPr lang="da-DK" sz="1400" i="1" dirty="0"/>
              <a:t>Træder i kraft </a:t>
            </a:r>
            <a:r>
              <a:rPr lang="da-DK" sz="1400" i="1" dirty="0" smtClean="0"/>
              <a:t>1/10-22 på det strategiske niveau og 1/1-23 på det operationelle niveau.</a:t>
            </a:r>
            <a:endParaRPr lang="da-DK" sz="1400" i="1" dirty="0"/>
          </a:p>
          <a:p>
            <a:pPr marL="0" indent="0">
              <a:buNone/>
            </a:pPr>
            <a:endParaRPr lang="da-DK" sz="1400" i="1" dirty="0"/>
          </a:p>
          <a:p>
            <a:r>
              <a:rPr lang="da-DK" sz="1400" i="1" dirty="0"/>
              <a:t>Det forventes, at der i vores optageområde peges på to nærhospitaler, et i Ringkøbing-Skjern Kommune og et i den nordvestlige del.</a:t>
            </a:r>
          </a:p>
          <a:p>
            <a:r>
              <a:rPr lang="da-DK" sz="1400" i="1" dirty="0"/>
              <a:t>En del spørgsmål på forskel på sundhedshus og nærhospitaler. Der er fortsat en del usikkerhed på dette område</a:t>
            </a:r>
            <a:r>
              <a:rPr lang="da-DK" sz="1600" i="1" dirty="0" smtClean="0"/>
              <a:t>.</a:t>
            </a:r>
            <a:r>
              <a:rPr lang="da-DK" i="1" dirty="0" smtClean="0"/>
              <a:t> </a:t>
            </a:r>
            <a:endParaRPr lang="da-DK" i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9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1117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ospitalsenheden VEST&amp;quot;&quot;/&gt;&lt;property id=&quot;20307&quot; value=&quot;283&quot;/&gt;&lt;/object&gt;&lt;object type=&quot;3&quot; unique_id=&quot;10005&quot;&gt;&lt;property id=&quot;20148&quot; value=&quot;5&quot;/&gt;&lt;property id=&quot;20300&quot; value=&quot;Slide 2 - &amp;quot;Program &amp;quot;&quot;/&gt;&lt;property id=&quot;20307&quot; value=&quot;284&quot;/&gt;&lt;/object&gt;&lt;object type=&quot;3&quot; unique_id=&quot;12045&quot;&gt;&lt;property id=&quot;20148&quot; value=&quot;5&quot;/&gt;&lt;property id=&quot;20300&quot; value=&quot;Slide 20 - &amp;quot;Aftensmad&amp;quot;&quot;/&gt;&lt;property id=&quot;20307&quot; value=&quot;305&quot;/&gt;&lt;/object&gt;&lt;object type=&quot;3&quot; unique_id=&quot;20236&quot;&gt;&lt;property id=&quot;20148&quot; value=&quot;5&quot;/&gt;&lt;property id=&quot;20300&quot; value=&quot;Slide 24 - &amp;quot;18.55 - 19.00 &amp;quot;&quot;/&gt;&lt;property id=&quot;20307&quot; value=&quot;364&quot;/&gt;&lt;/object&gt;&lt;object type=&quot;3&quot; unique_id=&quot;24340&quot;&gt;&lt;property id=&quot;20148&quot; value=&quot;5&quot;/&gt;&lt;property id=&quot;20300&quot; value=&quot;Slide 25 - &amp;quot;Mødedatoer for Brugerrådet 2020 &amp;quot;&quot;/&gt;&lt;property id=&quot;20307&quot; value=&quot;410&quot;/&gt;&lt;/object&gt;&lt;object type=&quot;3&quot; unique_id=&quot;28192&quot;&gt;&lt;property id=&quot;20148&quot; value=&quot;5&quot;/&gt;&lt;property id=&quot;20300&quot; value=&quot;Slide 3 - &amp;quot;16.30 – 17.00 &amp;#x0D;&amp;#x0A;&amp;#x0D;&amp;#x0A;&amp;quot;&quot;/&gt;&lt;property id=&quot;20307&quot; value=&quot;466&quot;/&gt;&lt;/object&gt;&lt;object type=&quot;3&quot; unique_id=&quot;28224&quot;&gt;&lt;property id=&quot;20148&quot; value=&quot;5&quot;/&gt;&lt;property id=&quot;20300&quot; value=&quot;Slide 21 - &amp;quot;&amp;#x0D;&amp;#x0A; &amp;#x0D;&amp;#x0A;18.10 – 18.45&amp;#x0D;&amp;#x0A;&amp;quot;&quot;/&gt;&lt;property id=&quot;20307&quot; value=&quot;468&quot;/&gt;&lt;/object&gt;&lt;object type=&quot;3&quot; unique_id=&quot;28305&quot;&gt;&lt;property id=&quot;20148&quot; value=&quot;5&quot;/&gt;&lt;property id=&quot;20300&quot; value=&quot;Slide 19 - &amp;quot;17.00 – 17.45 &amp;quot;&quot;/&gt;&lt;property id=&quot;20307&quot; value=&quot;469&quot;/&gt;&lt;/object&gt;&lt;object type=&quot;3&quot; unique_id=&quot;28401&quot;&gt;&lt;property id=&quot;20148&quot; value=&quot;5&quot;/&gt;&lt;property id=&quot;20300&quot; value=&quot;Slide 23 - &amp;quot;&amp;#x0D;&amp;#x0A;18.45 – 18.55&amp;#x0D;&amp;#x0A;&amp;quot;&quot;/&gt;&lt;property id=&quot;20307&quot; value=&quot;470&quot;/&gt;&lt;/object&gt;&lt;object type=&quot;3&quot; unique_id=&quot;28493&quot;&gt;&lt;property id=&quot;20148&quot; value=&quot;5&quot;/&gt;&lt;property id=&quot;20300&quot; value=&quot;Slide 4 - &amp;quot;Flytning af patienter&amp;#x0D;&amp;#x0A;På vej mod Gødstrup&amp;#x0D;&amp;#x0A;v. Chefkonsulent Jacob Pedersen &amp;#x0D;&amp;#x0A;&amp;#x0D;&amp;#x0A;Brugerrådsmøde, august 2020&amp;quot;&quot;/&gt;&lt;property id=&quot;20307&quot; value=&quot;471&quot;/&gt;&lt;/object&gt;&lt;object type=&quot;3&quot; unique_id=&quot;28494&quot;&gt;&lt;property id=&quot;20148&quot; value=&quot;5&quot;/&gt;&lt;property id=&quot;20300&quot; value=&quot;Slide 5 - &amp;quot;&amp;#x0D;&amp;#x0A;Baggrund&amp;quot;&quot;/&gt;&lt;property id=&quot;20307&quot; value=&quot;472&quot;/&gt;&lt;/object&gt;&lt;object type=&quot;3&quot; unique_id=&quot;28495&quot;&gt;&lt;property id=&quot;20148&quot; value=&quot;5&quot;/&gt;&lt;property id=&quot;20300&quot; value=&quot;Slide 6 - &amp;quot;Tidspunkter for flytning af patienter&amp;quot;&quot;/&gt;&lt;property id=&quot;20307&quot; value=&quot;473&quot;/&gt;&lt;/object&gt;&lt;object type=&quot;3&quot; unique_id=&quot;28496&quot;&gt;&lt;property id=&quot;20148&quot; value=&quot;5&quot;/&gt;&lt;property id=&quot;20300&quot; value=&quot;Slide 7 - &amp;quot;Patientflyttedag&amp;quot;&quot;/&gt;&lt;property id=&quot;20307&quot; value=&quot;474&quot;/&gt;&lt;/object&gt;&lt;object type=&quot;3&quot; unique_id=&quot;28497&quot;&gt;&lt;property id=&quot;20148&quot; value=&quot;5&quot;/&gt;&lt;property id=&quot;20300&quot; value=&quot;Slide 8 - &amp;quot;Flow for flytning af patienter&amp;quot;&quot;/&gt;&lt;property id=&quot;20307&quot; value=&quot;475&quot;/&gt;&lt;/object&gt;&lt;object type=&quot;3&quot; unique_id=&quot;28498&quot;&gt;&lt;property id=&quot;20148&quot; value=&quot;5&quot;/&gt;&lt;property id=&quot;20300&quot; value=&quot;Slide 9 - &amp;quot;Klar rollefordeling&amp;quot;&quot;/&gt;&lt;property id=&quot;20307&quot; value=&quot;476&quot;/&gt;&lt;/object&gt;&lt;object type=&quot;3&quot; unique_id=&quot;28499&quot;&gt;&lt;property id=&quot;20148&quot; value=&quot;5&quot;/&gt;&lt;property id=&quot;20300&quot; value=&quot;Slide 10 - &amp;quot;Andre roller på dagen&amp;quot;&quot;/&gt;&lt;property id=&quot;20307&quot; value=&quot;477&quot;/&gt;&lt;/object&gt;&lt;object type=&quot;3&quot; unique_id=&quot;28500&quot;&gt;&lt;property id=&quot;20148&quot; value=&quot;5&quot;/&gt;&lt;property id=&quot;20300&quot; value=&quot;Slide 11 - &amp;quot;Patientflyttemøder og -lister&amp;quot;&quot;/&gt;&lt;property id=&quot;20307&quot; value=&quot;478&quot;/&gt;&lt;/object&gt;&lt;object type=&quot;3&quot; unique_id=&quot;28501&quot;&gt;&lt;property id=&quot;20148&quot; value=&quot;5&quot;/&gt;&lt;property id=&quot;20300&quot; value=&quot;Slide 12 - &amp;quot;Kick-off, patientflytning kl. 6.00&amp;quot;&quot;/&gt;&lt;property id=&quot;20307&quot; value=&quot;479&quot;/&gt;&lt;/object&gt;&lt;object type=&quot;3&quot; unique_id=&quot;28502&quot;&gt;&lt;property id=&quot;20148&quot; value=&quot;5&quot;/&gt;&lt;property id=&quot;20300&quot; value=&quot;Slide 13 - &amp;quot;Patientflytning i gang&amp;quot;&quot;/&gt;&lt;property id=&quot;20307&quot; value=&quot;480&quot;/&gt;&lt;/object&gt;&lt;object type=&quot;3&quot; unique_id=&quot;28503&quot;&gt;&lt;property id=&quot;20148&quot; value=&quot;5&quot;/&gt;&lt;property id=&quot;20300&quot; value=&quot;Slide 14 - &amp;quot;Modtagelse af patienterne&amp;quot;&quot;/&gt;&lt;property id=&quot;20307&quot; value=&quot;481&quot;/&gt;&lt;/object&gt;&lt;object type=&quot;3&quot; unique_id=&quot;28504&quot;&gt;&lt;property id=&quot;20148&quot; value=&quot;5&quot;/&gt;&lt;property id=&quot;20300&quot; value=&quot;Slide 15 - &amp;quot;Pårørendeplan&amp;quot;&quot;/&gt;&lt;property id=&quot;20307&quot; value=&quot;482&quot;/&gt;&lt;/object&gt;&lt;object type=&quot;3&quot; unique_id=&quot;28505&quot;&gt;&lt;property id=&quot;20148&quot; value=&quot;5&quot;/&gt;&lt;property id=&quot;20300&quot; value=&quot;Slide 16 - &amp;quot;Pårørendeplan&amp;quot;&quot;/&gt;&lt;property id=&quot;20307&quot; value=&quot;483&quot;/&gt;&lt;/object&gt;&lt;object type=&quot;3&quot; unique_id=&quot;28506&quot;&gt;&lt;property id=&quot;20148&quot; value=&quot;5&quot;/&gt;&lt;property id=&quot;20300&quot; value=&quot;Slide 17 - &amp;quot;Pårørendeplan&amp;#x0D;&amp;#x0A;&amp;quot;&quot;/&gt;&lt;property id=&quot;20307&quot; value=&quot;484&quot;/&gt;&lt;/object&gt;&lt;object type=&quot;3&quot; unique_id=&quot;28507&quot;&gt;&lt;property id=&quot;20148&quot; value=&quot;5&quot;/&gt;&lt;property id=&quot;20300&quot; value=&quot;Slide 18 - &amp;quot;Spørgsmål&amp;#x0D;&amp;#x0A;&amp;quot;&quot;/&gt;&lt;property id=&quot;20307&quot; value=&quot;485&quot;/&gt;&lt;/object&gt;&lt;object type=&quot;3&quot; unique_id=&quot;28560&quot;&gt;&lt;property id=&quot;20148&quot; value=&quot;5&quot;/&gt;&lt;property id=&quot;20300&quot; value=&quot;Slide 22&quot;/&gt;&lt;property id=&quot;20307&quot; value=&quot;4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01a_RMdias_BRE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1560</Words>
  <Application>Microsoft Office PowerPoint</Application>
  <PresentationFormat>Skærmshow (4:3)</PresentationFormat>
  <Paragraphs>198</Paragraphs>
  <Slides>19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Arial</vt:lpstr>
      <vt:lpstr>Times</vt:lpstr>
      <vt:lpstr>Times New Roman</vt:lpstr>
      <vt:lpstr>Verdana</vt:lpstr>
      <vt:lpstr>Wingdings</vt:lpstr>
      <vt:lpstr>01a_RMdias_BRED</vt:lpstr>
      <vt:lpstr>Regionshospitalet Gødstrup  Brugerrådsmøde 29. august 2022  Lemvig Sundhedshus  Østergade 30, 7620 Lemvig  Møderum 6, kl. 16.30 – 19.00  </vt:lpstr>
      <vt:lpstr>Program </vt:lpstr>
      <vt:lpstr>Velkomst v. Ida  Kl. 16.30 – 16.35</vt:lpstr>
      <vt:lpstr>Det nære sundhedsvæsen     Kl. 16.30 – 17.35</vt:lpstr>
      <vt:lpstr>PowerPoint-præsentation</vt:lpstr>
      <vt:lpstr>Sundhedstilbud i Lemvig Sundhedshus</vt:lpstr>
      <vt:lpstr>Sundhedsreformen   – ny klyngestruktur og oplæg til nærhospitaler</vt:lpstr>
      <vt:lpstr>Sundhedsreformen –  ift Nærhospitaler</vt:lpstr>
      <vt:lpstr>Referat</vt:lpstr>
      <vt:lpstr>Ankomstregistrering   -Status på Brugerrådets anbefalinger til forbedringer v. Birgitte O   Kl. 17.35 – 17.45</vt:lpstr>
      <vt:lpstr>Brugerrådet anbefaler, at der bør stå oplyst, at man skal registrere sig 2. gang ved ankomst til venteområde:</vt:lpstr>
      <vt:lpstr>PowerPoint-præsentation</vt:lpstr>
      <vt:lpstr>PowerPoint-præsentation</vt:lpstr>
      <vt:lpstr>Referat</vt:lpstr>
      <vt:lpstr>  Spisepause             Kl. 17.45 – 18.15</vt:lpstr>
      <vt:lpstr>Orientering fra Hospitalsledelsen  v. Ida G</vt:lpstr>
      <vt:lpstr>Referat</vt:lpstr>
      <vt:lpstr>  Eventuelt   Kl. 18.40 – 19.00</vt:lpstr>
      <vt:lpstr>Referat</vt:lpstr>
    </vt:vector>
  </TitlesOfParts>
  <Company>Århus 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MIDTJYLLAND UNDER DANNELSE</dc:title>
  <dc:creator>Informatik</dc:creator>
  <cp:lastModifiedBy>Maiken Sand</cp:lastModifiedBy>
  <cp:revision>917</cp:revision>
  <cp:lastPrinted>2022-08-30T10:07:53Z</cp:lastPrinted>
  <dcterms:created xsi:type="dcterms:W3CDTF">2006-12-19T08:10:04Z</dcterms:created>
  <dcterms:modified xsi:type="dcterms:W3CDTF">2023-04-12T09:19:52Z</dcterms:modified>
</cp:coreProperties>
</file>