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24" r:id="rId2"/>
  </p:sldMasterIdLst>
  <p:notesMasterIdLst>
    <p:notesMasterId r:id="rId62"/>
  </p:notesMasterIdLst>
  <p:handoutMasterIdLst>
    <p:handoutMasterId r:id="rId63"/>
  </p:handoutMasterIdLst>
  <p:sldIdLst>
    <p:sldId id="675" r:id="rId3"/>
    <p:sldId id="716" r:id="rId4"/>
    <p:sldId id="712" r:id="rId5"/>
    <p:sldId id="697" r:id="rId6"/>
    <p:sldId id="781" r:id="rId7"/>
    <p:sldId id="769" r:id="rId8"/>
    <p:sldId id="770" r:id="rId9"/>
    <p:sldId id="771" r:id="rId10"/>
    <p:sldId id="772" r:id="rId11"/>
    <p:sldId id="773" r:id="rId12"/>
    <p:sldId id="774" r:id="rId13"/>
    <p:sldId id="775" r:id="rId14"/>
    <p:sldId id="776" r:id="rId15"/>
    <p:sldId id="777" r:id="rId16"/>
    <p:sldId id="778" r:id="rId17"/>
    <p:sldId id="779" r:id="rId18"/>
    <p:sldId id="780" r:id="rId19"/>
    <p:sldId id="786" r:id="rId20"/>
    <p:sldId id="787" r:id="rId21"/>
    <p:sldId id="788" r:id="rId22"/>
    <p:sldId id="734" r:id="rId23"/>
    <p:sldId id="733" r:id="rId24"/>
    <p:sldId id="738" r:id="rId25"/>
    <p:sldId id="739" r:id="rId26"/>
    <p:sldId id="740" r:id="rId27"/>
    <p:sldId id="741" r:id="rId28"/>
    <p:sldId id="742" r:id="rId29"/>
    <p:sldId id="743" r:id="rId30"/>
    <p:sldId id="735" r:id="rId31"/>
    <p:sldId id="737" r:id="rId32"/>
    <p:sldId id="747" r:id="rId33"/>
    <p:sldId id="752" r:id="rId34"/>
    <p:sldId id="756" r:id="rId35"/>
    <p:sldId id="757" r:id="rId36"/>
    <p:sldId id="760" r:id="rId37"/>
    <p:sldId id="761" r:id="rId38"/>
    <p:sldId id="764" r:id="rId39"/>
    <p:sldId id="765" r:id="rId40"/>
    <p:sldId id="768" r:id="rId41"/>
    <p:sldId id="715" r:id="rId42"/>
    <p:sldId id="783" r:id="rId43"/>
    <p:sldId id="784" r:id="rId44"/>
    <p:sldId id="782" r:id="rId45"/>
    <p:sldId id="785" r:id="rId46"/>
    <p:sldId id="744" r:id="rId47"/>
    <p:sldId id="801" r:id="rId48"/>
    <p:sldId id="802" r:id="rId49"/>
    <p:sldId id="803" r:id="rId50"/>
    <p:sldId id="804" r:id="rId51"/>
    <p:sldId id="805" r:id="rId52"/>
    <p:sldId id="806" r:id="rId53"/>
    <p:sldId id="807" r:id="rId54"/>
    <p:sldId id="808" r:id="rId55"/>
    <p:sldId id="809" r:id="rId56"/>
    <p:sldId id="810" r:id="rId57"/>
    <p:sldId id="717" r:id="rId58"/>
    <p:sldId id="800" r:id="rId59"/>
    <p:sldId id="683" r:id="rId60"/>
    <p:sldId id="700" r:id="rId61"/>
  </p:sldIdLst>
  <p:sldSz cx="9144000" cy="6858000" type="screen4x3"/>
  <p:notesSz cx="6797675" cy="9926638"/>
  <p:custDataLst>
    <p:tags r:id="rId64"/>
  </p:custDataLst>
  <p:defaultTextStyle>
    <a:defPPr>
      <a:defRPr lang="da-DK"/>
    </a:defPPr>
    <a:lvl1pPr algn="l" rtl="0" eaLnBrk="0" fontAlgn="base" hangingPunct="0">
      <a:spcBef>
        <a:spcPct val="0"/>
      </a:spcBef>
      <a:spcAft>
        <a:spcPct val="0"/>
      </a:spcAft>
      <a:defRPr sz="2400" kern="1200">
        <a:solidFill>
          <a:schemeClr val="tx1"/>
        </a:solidFill>
        <a:latin typeface="Verdana" charset="0"/>
        <a:ea typeface="+mn-ea"/>
        <a:cs typeface="+mn-cs"/>
      </a:defRPr>
    </a:lvl1pPr>
    <a:lvl2pPr marL="457200" algn="l" rtl="0" eaLnBrk="0" fontAlgn="base" hangingPunct="0">
      <a:spcBef>
        <a:spcPct val="0"/>
      </a:spcBef>
      <a:spcAft>
        <a:spcPct val="0"/>
      </a:spcAft>
      <a:defRPr sz="2400" kern="1200">
        <a:solidFill>
          <a:schemeClr val="tx1"/>
        </a:solidFill>
        <a:latin typeface="Verdana" charset="0"/>
        <a:ea typeface="+mn-ea"/>
        <a:cs typeface="+mn-cs"/>
      </a:defRPr>
    </a:lvl2pPr>
    <a:lvl3pPr marL="914400" algn="l" rtl="0" eaLnBrk="0" fontAlgn="base" hangingPunct="0">
      <a:spcBef>
        <a:spcPct val="0"/>
      </a:spcBef>
      <a:spcAft>
        <a:spcPct val="0"/>
      </a:spcAft>
      <a:defRPr sz="2400" kern="1200">
        <a:solidFill>
          <a:schemeClr val="tx1"/>
        </a:solidFill>
        <a:latin typeface="Verdana" charset="0"/>
        <a:ea typeface="+mn-ea"/>
        <a:cs typeface="+mn-cs"/>
      </a:defRPr>
    </a:lvl3pPr>
    <a:lvl4pPr marL="1371600" algn="l" rtl="0" eaLnBrk="0" fontAlgn="base" hangingPunct="0">
      <a:spcBef>
        <a:spcPct val="0"/>
      </a:spcBef>
      <a:spcAft>
        <a:spcPct val="0"/>
      </a:spcAft>
      <a:defRPr sz="2400" kern="1200">
        <a:solidFill>
          <a:schemeClr val="tx1"/>
        </a:solidFill>
        <a:latin typeface="Verdana" charset="0"/>
        <a:ea typeface="+mn-ea"/>
        <a:cs typeface="+mn-cs"/>
      </a:defRPr>
    </a:lvl4pPr>
    <a:lvl5pPr marL="1828800" algn="l" rtl="0" eaLnBrk="0" fontAlgn="base" hangingPunct="0">
      <a:spcBef>
        <a:spcPct val="0"/>
      </a:spcBef>
      <a:spcAft>
        <a:spcPct val="0"/>
      </a:spcAft>
      <a:defRPr sz="2400" kern="1200">
        <a:solidFill>
          <a:schemeClr val="tx1"/>
        </a:solidFill>
        <a:latin typeface="Verdana" charset="0"/>
        <a:ea typeface="+mn-ea"/>
        <a:cs typeface="+mn-cs"/>
      </a:defRPr>
    </a:lvl5pPr>
    <a:lvl6pPr marL="2286000" algn="l" defTabSz="914400" rtl="0" eaLnBrk="1" latinLnBrk="0" hangingPunct="1">
      <a:defRPr sz="2400" kern="1200">
        <a:solidFill>
          <a:schemeClr val="tx1"/>
        </a:solidFill>
        <a:latin typeface="Verdana" charset="0"/>
        <a:ea typeface="+mn-ea"/>
        <a:cs typeface="+mn-cs"/>
      </a:defRPr>
    </a:lvl6pPr>
    <a:lvl7pPr marL="2743200" algn="l" defTabSz="914400" rtl="0" eaLnBrk="1" latinLnBrk="0" hangingPunct="1">
      <a:defRPr sz="2400" kern="1200">
        <a:solidFill>
          <a:schemeClr val="tx1"/>
        </a:solidFill>
        <a:latin typeface="Verdana" charset="0"/>
        <a:ea typeface="+mn-ea"/>
        <a:cs typeface="+mn-cs"/>
      </a:defRPr>
    </a:lvl7pPr>
    <a:lvl8pPr marL="3200400" algn="l" defTabSz="914400" rtl="0" eaLnBrk="1" latinLnBrk="0" hangingPunct="1">
      <a:defRPr sz="2400" kern="1200">
        <a:solidFill>
          <a:schemeClr val="tx1"/>
        </a:solidFill>
        <a:latin typeface="Verdana" charset="0"/>
        <a:ea typeface="+mn-ea"/>
        <a:cs typeface="+mn-cs"/>
      </a:defRPr>
    </a:lvl8pPr>
    <a:lvl9pPr marL="3657600" algn="l" defTabSz="914400" rtl="0" eaLnBrk="1" latinLnBrk="0" hangingPunct="1">
      <a:defRPr sz="2400" kern="1200">
        <a:solidFill>
          <a:schemeClr val="tx1"/>
        </a:solidFill>
        <a:latin typeface="Verdana" charset="0"/>
        <a:ea typeface="+mn-ea"/>
        <a:cs typeface="+mn-cs"/>
      </a:defRPr>
    </a:lvl9pPr>
  </p:defaultTextStyle>
  <p:extLst>
    <p:ext uri="{521415D9-36F7-43E2-AB2F-B90AF26B5E84}">
      <p14:sectionLst xmlns:p14="http://schemas.microsoft.com/office/powerpoint/2010/main">
        <p14:section name="Standardsektion" id="{BBFE7657-35E5-417A-A17E-F8CED77A0953}">
          <p14:sldIdLst>
            <p14:sldId id="675"/>
            <p14:sldId id="716"/>
            <p14:sldId id="712"/>
            <p14:sldId id="697"/>
            <p14:sldId id="781"/>
            <p14:sldId id="769"/>
            <p14:sldId id="770"/>
            <p14:sldId id="771"/>
            <p14:sldId id="772"/>
            <p14:sldId id="773"/>
            <p14:sldId id="774"/>
            <p14:sldId id="775"/>
            <p14:sldId id="776"/>
            <p14:sldId id="777"/>
            <p14:sldId id="778"/>
            <p14:sldId id="779"/>
            <p14:sldId id="780"/>
            <p14:sldId id="786"/>
            <p14:sldId id="787"/>
            <p14:sldId id="788"/>
            <p14:sldId id="734"/>
            <p14:sldId id="733"/>
            <p14:sldId id="738"/>
            <p14:sldId id="739"/>
            <p14:sldId id="740"/>
            <p14:sldId id="741"/>
            <p14:sldId id="742"/>
            <p14:sldId id="743"/>
            <p14:sldId id="735"/>
            <p14:sldId id="737"/>
            <p14:sldId id="747"/>
            <p14:sldId id="752"/>
            <p14:sldId id="756"/>
            <p14:sldId id="757"/>
            <p14:sldId id="760"/>
            <p14:sldId id="761"/>
            <p14:sldId id="764"/>
            <p14:sldId id="765"/>
            <p14:sldId id="768"/>
            <p14:sldId id="715"/>
            <p14:sldId id="783"/>
            <p14:sldId id="784"/>
            <p14:sldId id="782"/>
            <p14:sldId id="785"/>
            <p14:sldId id="744"/>
            <p14:sldId id="801"/>
            <p14:sldId id="802"/>
            <p14:sldId id="803"/>
            <p14:sldId id="804"/>
            <p14:sldId id="805"/>
            <p14:sldId id="806"/>
            <p14:sldId id="807"/>
            <p14:sldId id="808"/>
            <p14:sldId id="809"/>
            <p14:sldId id="810"/>
            <p14:sldId id="717"/>
            <p14:sldId id="800"/>
            <p14:sldId id="683"/>
            <p14:sldId id="700"/>
          </p14:sldIdLst>
        </p14:section>
        <p14:section name="Ikke-navngivet sektion" id="{37FDE4C1-31DF-4D18-9516-1BAE3496ADC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5DB"/>
    <a:srgbClr val="838DF1"/>
    <a:srgbClr val="6C94EE"/>
    <a:srgbClr val="091F4F"/>
    <a:srgbClr val="7A905A"/>
    <a:srgbClr val="893F74"/>
    <a:srgbClr val="BC0CBC"/>
    <a:srgbClr val="3F301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3735" autoAdjust="0"/>
  </p:normalViewPr>
  <p:slideViewPr>
    <p:cSldViewPr snapToGrid="0">
      <p:cViewPr varScale="1">
        <p:scale>
          <a:sx n="108" d="100"/>
          <a:sy n="108" d="100"/>
        </p:scale>
        <p:origin x="1326" y="102"/>
      </p:cViewPr>
      <p:guideLst>
        <p:guide orient="horz" pos="2160"/>
        <p:guide pos="2880"/>
      </p:guideLst>
    </p:cSldViewPr>
  </p:slideViewPr>
  <p:outlineViewPr>
    <p:cViewPr>
      <p:scale>
        <a:sx n="33" d="100"/>
        <a:sy n="33" d="100"/>
      </p:scale>
      <p:origin x="48" y="1358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5" d="100"/>
          <a:sy n="95" d="100"/>
        </p:scale>
        <p:origin x="-2682"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E4246BD-1D68-4AFE-9F7F-2FBD4BAC0E03}" type="datetimeFigureOut">
              <a:rPr lang="da-DK" smtClean="0"/>
              <a:t>09-05-2023</a:t>
            </a:fld>
            <a:endParaRPr lang="da-DK"/>
          </a:p>
        </p:txBody>
      </p:sp>
      <p:sp>
        <p:nvSpPr>
          <p:cNvPr id="4" name="Pladsholder til sidefod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653E78C-A6E2-49A5-85A4-C0E2B6EF7A1F}" type="slidenum">
              <a:rPr lang="da-DK" smtClean="0"/>
              <a:t>‹nr.›</a:t>
            </a:fld>
            <a:endParaRPr lang="da-DK"/>
          </a:p>
        </p:txBody>
      </p:sp>
    </p:spTree>
    <p:extLst>
      <p:ext uri="{BB962C8B-B14F-4D97-AF65-F5344CB8AC3E}">
        <p14:creationId xmlns:p14="http://schemas.microsoft.com/office/powerpoint/2010/main" val="2705082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245" cy="4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t" anchorCtr="0" compatLnSpc="1">
            <a:prstTxWarp prst="textNoShape">
              <a:avLst/>
            </a:prstTxWarp>
          </a:bodyPr>
          <a:lstStyle>
            <a:lvl1pPr defTabSz="955622">
              <a:defRPr sz="1300">
                <a:latin typeface="Times" pitchFamily="18" charset="0"/>
              </a:defRPr>
            </a:lvl1pPr>
          </a:lstStyle>
          <a:p>
            <a:pPr>
              <a:defRPr/>
            </a:pPr>
            <a:endParaRPr lang="da-DK" altLang="da-DK"/>
          </a:p>
        </p:txBody>
      </p:sp>
      <p:sp>
        <p:nvSpPr>
          <p:cNvPr id="5123" name="Rectangle 3"/>
          <p:cNvSpPr>
            <a:spLocks noGrp="1" noChangeArrowheads="1"/>
          </p:cNvSpPr>
          <p:nvPr>
            <p:ph type="dt" idx="1"/>
          </p:nvPr>
        </p:nvSpPr>
        <p:spPr bwMode="auto">
          <a:xfrm>
            <a:off x="3852430" y="0"/>
            <a:ext cx="2945245" cy="4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t" anchorCtr="0" compatLnSpc="1">
            <a:prstTxWarp prst="textNoShape">
              <a:avLst/>
            </a:prstTxWarp>
          </a:bodyPr>
          <a:lstStyle>
            <a:lvl1pPr algn="r" defTabSz="955622">
              <a:defRPr sz="1300">
                <a:latin typeface="Times" pitchFamily="18" charset="0"/>
              </a:defRPr>
            </a:lvl1pPr>
          </a:lstStyle>
          <a:p>
            <a:pPr>
              <a:defRPr/>
            </a:pPr>
            <a:endParaRPr lang="da-DK" altLang="da-DK"/>
          </a:p>
        </p:txBody>
      </p:sp>
      <p:sp>
        <p:nvSpPr>
          <p:cNvPr id="9220" name="Rectangle 4"/>
          <p:cNvSpPr>
            <a:spLocks noGrp="1" noRot="1" noChangeAspect="1" noChangeArrowheads="1" noTextEdit="1"/>
          </p:cNvSpPr>
          <p:nvPr>
            <p:ph type="sldImg" idx="2"/>
          </p:nvPr>
        </p:nvSpPr>
        <p:spPr bwMode="auto">
          <a:xfrm>
            <a:off x="919163" y="744538"/>
            <a:ext cx="4959350"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05632" y="4714841"/>
            <a:ext cx="4986412" cy="446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t" anchorCtr="0" compatLnSpc="1">
            <a:prstTxWarp prst="textNoShape">
              <a:avLst/>
            </a:prstTxWarp>
          </a:bodyPr>
          <a:lstStyle/>
          <a:p>
            <a:pPr lvl="0"/>
            <a:r>
              <a:rPr lang="da-DK" altLang="da-DK" noProof="0" smtClean="0"/>
              <a:t>Click to edit Master text styles</a:t>
            </a:r>
          </a:p>
          <a:p>
            <a:pPr lvl="1"/>
            <a:r>
              <a:rPr lang="da-DK" altLang="da-DK" noProof="0" smtClean="0"/>
              <a:t>Second level</a:t>
            </a:r>
          </a:p>
          <a:p>
            <a:pPr lvl="2"/>
            <a:r>
              <a:rPr lang="da-DK" altLang="da-DK" noProof="0" smtClean="0"/>
              <a:t>Third level</a:t>
            </a:r>
          </a:p>
          <a:p>
            <a:pPr lvl="3"/>
            <a:r>
              <a:rPr lang="da-DK" altLang="da-DK" noProof="0" smtClean="0"/>
              <a:t>Fourth level</a:t>
            </a:r>
          </a:p>
          <a:p>
            <a:pPr lvl="4"/>
            <a:r>
              <a:rPr lang="da-DK" altLang="da-DK" noProof="0" smtClean="0"/>
              <a:t>Fifth level</a:t>
            </a:r>
          </a:p>
        </p:txBody>
      </p:sp>
      <p:sp>
        <p:nvSpPr>
          <p:cNvPr id="5126" name="Rectangle 6"/>
          <p:cNvSpPr>
            <a:spLocks noGrp="1" noChangeArrowheads="1"/>
          </p:cNvSpPr>
          <p:nvPr>
            <p:ph type="ftr" sz="quarter" idx="4"/>
          </p:nvPr>
        </p:nvSpPr>
        <p:spPr bwMode="auto">
          <a:xfrm>
            <a:off x="0" y="9429681"/>
            <a:ext cx="2945245" cy="4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b" anchorCtr="0" compatLnSpc="1">
            <a:prstTxWarp prst="textNoShape">
              <a:avLst/>
            </a:prstTxWarp>
          </a:bodyPr>
          <a:lstStyle>
            <a:lvl1pPr defTabSz="955622">
              <a:defRPr sz="1300">
                <a:latin typeface="Times" pitchFamily="18" charset="0"/>
              </a:defRPr>
            </a:lvl1pPr>
          </a:lstStyle>
          <a:p>
            <a:pPr>
              <a:defRPr/>
            </a:pPr>
            <a:endParaRPr lang="da-DK" altLang="da-DK"/>
          </a:p>
        </p:txBody>
      </p:sp>
      <p:sp>
        <p:nvSpPr>
          <p:cNvPr id="5127" name="Rectangle 7"/>
          <p:cNvSpPr>
            <a:spLocks noGrp="1" noChangeArrowheads="1"/>
          </p:cNvSpPr>
          <p:nvPr>
            <p:ph type="sldNum" sz="quarter" idx="5"/>
          </p:nvPr>
        </p:nvSpPr>
        <p:spPr bwMode="auto">
          <a:xfrm>
            <a:off x="3852430" y="9429681"/>
            <a:ext cx="2945245" cy="4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b" anchorCtr="0" compatLnSpc="1">
            <a:prstTxWarp prst="textNoShape">
              <a:avLst/>
            </a:prstTxWarp>
          </a:bodyPr>
          <a:lstStyle>
            <a:lvl1pPr algn="r" defTabSz="955622">
              <a:defRPr sz="1300">
                <a:latin typeface="Times" charset="0"/>
              </a:defRPr>
            </a:lvl1pPr>
          </a:lstStyle>
          <a:p>
            <a:fld id="{2E6F19D3-AC52-3A4E-8C16-86E40E58BA99}" type="slidenum">
              <a:rPr lang="da-DK" altLang="da-DK"/>
              <a:pPr/>
              <a:t>‹nr.›</a:t>
            </a:fld>
            <a:endParaRPr lang="da-DK" altLang="da-DK"/>
          </a:p>
        </p:txBody>
      </p:sp>
    </p:spTree>
    <p:extLst>
      <p:ext uri="{BB962C8B-B14F-4D97-AF65-F5344CB8AC3E}">
        <p14:creationId xmlns:p14="http://schemas.microsoft.com/office/powerpoint/2010/main" val="1499373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egion-midtjylland.23video.com/secret/81430661/f1698ae5b94707f77cb828ae2e800347"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1</a:t>
            </a:fld>
            <a:endParaRPr lang="da-DK" altLang="da-DK"/>
          </a:p>
        </p:txBody>
      </p:sp>
    </p:spTree>
    <p:extLst>
      <p:ext uri="{BB962C8B-B14F-4D97-AF65-F5344CB8AC3E}">
        <p14:creationId xmlns:p14="http://schemas.microsoft.com/office/powerpoint/2010/main" val="68568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dirty="0" smtClean="0">
                <a:latin typeface="Times" panose="02020603050405020304" pitchFamily="18" charset="0"/>
              </a:rPr>
              <a:t>super tilfredse med alt</a:t>
            </a: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23</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964673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24</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180748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25</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272628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26</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60506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27</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1830110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28</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3932291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29</a:t>
            </a:fld>
            <a:endParaRPr lang="da-DK" altLang="da-DK"/>
          </a:p>
        </p:txBody>
      </p:sp>
    </p:spTree>
    <p:extLst>
      <p:ext uri="{BB962C8B-B14F-4D97-AF65-F5344CB8AC3E}">
        <p14:creationId xmlns:p14="http://schemas.microsoft.com/office/powerpoint/2010/main" val="3627045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30</a:t>
            </a:fld>
            <a:endParaRPr lang="da-DK" altLang="da-DK"/>
          </a:p>
        </p:txBody>
      </p:sp>
    </p:spTree>
    <p:extLst>
      <p:ext uri="{BB962C8B-B14F-4D97-AF65-F5344CB8AC3E}">
        <p14:creationId xmlns:p14="http://schemas.microsoft.com/office/powerpoint/2010/main" val="3549134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31</a:t>
            </a:fld>
            <a:endParaRPr lang="da-DK" altLang="da-DK"/>
          </a:p>
        </p:txBody>
      </p:sp>
    </p:spTree>
    <p:extLst>
      <p:ext uri="{BB962C8B-B14F-4D97-AF65-F5344CB8AC3E}">
        <p14:creationId xmlns:p14="http://schemas.microsoft.com/office/powerpoint/2010/main" val="4108776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40</a:t>
            </a:fld>
            <a:endParaRPr lang="da-DK" altLang="da-DK"/>
          </a:p>
        </p:txBody>
      </p:sp>
    </p:spTree>
    <p:extLst>
      <p:ext uri="{BB962C8B-B14F-4D97-AF65-F5344CB8AC3E}">
        <p14:creationId xmlns:p14="http://schemas.microsoft.com/office/powerpoint/2010/main" val="359329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2</a:t>
            </a:fld>
            <a:endParaRPr lang="da-DK" altLang="da-DK"/>
          </a:p>
        </p:txBody>
      </p:sp>
    </p:spTree>
    <p:extLst>
      <p:ext uri="{BB962C8B-B14F-4D97-AF65-F5344CB8AC3E}">
        <p14:creationId xmlns:p14="http://schemas.microsoft.com/office/powerpoint/2010/main" val="1277805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44</a:t>
            </a:fld>
            <a:endParaRPr lang="da-DK" altLang="da-DK"/>
          </a:p>
        </p:txBody>
      </p:sp>
    </p:spTree>
    <p:extLst>
      <p:ext uri="{BB962C8B-B14F-4D97-AF65-F5344CB8AC3E}">
        <p14:creationId xmlns:p14="http://schemas.microsoft.com/office/powerpoint/2010/main" val="3709967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45</a:t>
            </a:fld>
            <a:endParaRPr lang="da-DK" altLang="da-DK"/>
          </a:p>
        </p:txBody>
      </p:sp>
    </p:spTree>
    <p:extLst>
      <p:ext uri="{BB962C8B-B14F-4D97-AF65-F5344CB8AC3E}">
        <p14:creationId xmlns:p14="http://schemas.microsoft.com/office/powerpoint/2010/main" val="2922701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u="sng" dirty="0" smtClean="0"/>
          </a:p>
          <a:p>
            <a:r>
              <a:rPr lang="da-DK" dirty="0" smtClean="0"/>
              <a:t>Video</a:t>
            </a:r>
            <a:r>
              <a:rPr lang="da-DK" baseline="0" dirty="0" smtClean="0"/>
              <a:t> med Jes Søgaard: </a:t>
            </a:r>
            <a:r>
              <a:rPr lang="da-DK" sz="1500" dirty="0"/>
              <a:t> </a:t>
            </a:r>
          </a:p>
          <a:p>
            <a:r>
              <a:rPr lang="da-DK" sz="1500" u="sng" dirty="0">
                <a:hlinkClick r:id="rId3"/>
              </a:rPr>
              <a:t>https://region-midtjylland.23video.com/secret/81430661/f1698ae5b94707f77cb828ae2e800347</a:t>
            </a:r>
            <a:endParaRPr lang="da-DK" sz="1500" dirty="0"/>
          </a:p>
        </p:txBody>
      </p:sp>
      <p:sp>
        <p:nvSpPr>
          <p:cNvPr id="4" name="Pladsholder til slidenummer 3"/>
          <p:cNvSpPr>
            <a:spLocks noGrp="1"/>
          </p:cNvSpPr>
          <p:nvPr>
            <p:ph type="sldNum" sz="quarter" idx="10"/>
          </p:nvPr>
        </p:nvSpPr>
        <p:spPr/>
        <p:txBody>
          <a:bodyPr/>
          <a:lstStyle/>
          <a:p>
            <a:fld id="{9935DAE1-4DBC-4EBB-A0F7-2243D879E830}" type="slidenum">
              <a:rPr lang="da-DK" smtClean="0"/>
              <a:t>55</a:t>
            </a:fld>
            <a:endParaRPr lang="da-DK"/>
          </a:p>
        </p:txBody>
      </p:sp>
    </p:spTree>
    <p:extLst>
      <p:ext uri="{BB962C8B-B14F-4D97-AF65-F5344CB8AC3E}">
        <p14:creationId xmlns:p14="http://schemas.microsoft.com/office/powerpoint/2010/main" val="3398604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56</a:t>
            </a:fld>
            <a:endParaRPr lang="da-DK" altLang="da-DK"/>
          </a:p>
        </p:txBody>
      </p:sp>
    </p:spTree>
    <p:extLst>
      <p:ext uri="{BB962C8B-B14F-4D97-AF65-F5344CB8AC3E}">
        <p14:creationId xmlns:p14="http://schemas.microsoft.com/office/powerpoint/2010/main" val="3623731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58</a:t>
            </a:fld>
            <a:endParaRPr lang="da-DK" altLang="da-DK"/>
          </a:p>
        </p:txBody>
      </p:sp>
    </p:spTree>
    <p:extLst>
      <p:ext uri="{BB962C8B-B14F-4D97-AF65-F5344CB8AC3E}">
        <p14:creationId xmlns:p14="http://schemas.microsoft.com/office/powerpoint/2010/main" val="2971712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E6F19D3-AC52-3A4E-8C16-86E40E58BA99}" type="slidenum">
              <a:rPr lang="da-DK" altLang="da-DK" smtClean="0"/>
              <a:pPr/>
              <a:t>3</a:t>
            </a:fld>
            <a:endParaRPr lang="da-DK" altLang="da-DK"/>
          </a:p>
        </p:txBody>
      </p:sp>
    </p:spTree>
    <p:extLst>
      <p:ext uri="{BB962C8B-B14F-4D97-AF65-F5344CB8AC3E}">
        <p14:creationId xmlns:p14="http://schemas.microsoft.com/office/powerpoint/2010/main" val="99971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4</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239925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dsholder til slidebillede 1"/>
          <p:cNvSpPr>
            <a:spLocks noGrp="1" noRot="1" noChangeAspect="1" noTextEdit="1"/>
          </p:cNvSpPr>
          <p:nvPr>
            <p:ph type="sldImg"/>
          </p:nvPr>
        </p:nvSpPr>
        <p:spPr>
          <a:ln/>
        </p:spPr>
      </p:sp>
      <p:sp>
        <p:nvSpPr>
          <p:cNvPr id="22531"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22532"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0F0DC1C4-ED6E-4984-B72A-DD619A7F62A2}" type="slidenum">
              <a:rPr lang="da-DK" altLang="da-DK" sz="1300" smtClean="0">
                <a:latin typeface="Times" panose="02020603050405020304" pitchFamily="18" charset="0"/>
              </a:rPr>
              <a:pPr/>
              <a:t>8</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703231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dsholder til slidebillede 1"/>
          <p:cNvSpPr>
            <a:spLocks noGrp="1" noRot="1" noChangeAspect="1" noTextEdit="1"/>
          </p:cNvSpPr>
          <p:nvPr>
            <p:ph type="sldImg"/>
          </p:nvPr>
        </p:nvSpPr>
        <p:spPr>
          <a:ln/>
        </p:spPr>
      </p:sp>
      <p:sp>
        <p:nvSpPr>
          <p:cNvPr id="2867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2867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ACBBB709-2874-46BD-9D6F-39FBCAC4DD4F}" type="slidenum">
              <a:rPr lang="da-DK" altLang="da-DK" sz="1300" smtClean="0">
                <a:latin typeface="Times" panose="02020603050405020304" pitchFamily="18" charset="0"/>
              </a:rPr>
              <a:pPr/>
              <a:t>13</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124385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dsholder til slidebillede 1"/>
          <p:cNvSpPr>
            <a:spLocks noGrp="1" noRot="1" noChangeAspect="1" noTextEdit="1"/>
          </p:cNvSpPr>
          <p:nvPr>
            <p:ph type="sldImg"/>
          </p:nvPr>
        </p:nvSpPr>
        <p:spPr>
          <a:ln/>
        </p:spPr>
      </p:sp>
      <p:sp>
        <p:nvSpPr>
          <p:cNvPr id="32771"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32772"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4A785585-9E8B-4D26-BE28-EA476807E068}" type="slidenum">
              <a:rPr lang="da-DK" altLang="da-DK" sz="1300" smtClean="0">
                <a:latin typeface="Times" panose="02020603050405020304" pitchFamily="18" charset="0"/>
              </a:rPr>
              <a:pPr/>
              <a:t>16</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344821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21</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2759044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dsholder til slidebillede 1"/>
          <p:cNvSpPr>
            <a:spLocks noGrp="1" noRot="1" noChangeAspect="1" noTextEdit="1"/>
          </p:cNvSpPr>
          <p:nvPr>
            <p:ph type="sldImg"/>
          </p:nvPr>
        </p:nvSpPr>
        <p:spPr>
          <a:ln/>
        </p:spPr>
      </p:sp>
      <p:sp>
        <p:nvSpPr>
          <p:cNvPr id="8195" name="Pladsholder til no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latin typeface="Times" panose="02020603050405020304" pitchFamily="18" charset="0"/>
            </a:endParaRPr>
          </a:p>
        </p:txBody>
      </p:sp>
      <p:sp>
        <p:nvSpPr>
          <p:cNvPr id="8196" name="Pladsholder til sli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2400">
                <a:solidFill>
                  <a:schemeClr val="tx1"/>
                </a:solidFill>
                <a:latin typeface="Verdana" panose="020B0604030504040204" pitchFamily="34" charset="0"/>
              </a:defRPr>
            </a:lvl1pPr>
            <a:lvl2pPr marL="728663" indent="-279400" defTabSz="954088">
              <a:defRPr sz="2400">
                <a:solidFill>
                  <a:schemeClr val="tx1"/>
                </a:solidFill>
                <a:latin typeface="Verdana" panose="020B0604030504040204" pitchFamily="34" charset="0"/>
              </a:defRPr>
            </a:lvl2pPr>
            <a:lvl3pPr marL="1122363" indent="-223838" defTabSz="954088">
              <a:defRPr sz="2400">
                <a:solidFill>
                  <a:schemeClr val="tx1"/>
                </a:solidFill>
                <a:latin typeface="Verdana" panose="020B0604030504040204" pitchFamily="34" charset="0"/>
              </a:defRPr>
            </a:lvl3pPr>
            <a:lvl4pPr marL="1570038" indent="-223838" defTabSz="954088">
              <a:defRPr sz="2400">
                <a:solidFill>
                  <a:schemeClr val="tx1"/>
                </a:solidFill>
                <a:latin typeface="Verdana" panose="020B0604030504040204" pitchFamily="34" charset="0"/>
              </a:defRPr>
            </a:lvl4pPr>
            <a:lvl5pPr marL="2019300" indent="-223838" defTabSz="954088">
              <a:defRPr sz="2400">
                <a:solidFill>
                  <a:schemeClr val="tx1"/>
                </a:solidFill>
                <a:latin typeface="Verdana" panose="020B0604030504040204" pitchFamily="34" charset="0"/>
              </a:defRPr>
            </a:lvl5pPr>
            <a:lvl6pPr marL="2476500" indent="-223838" defTabSz="954088" eaLnBrk="0" fontAlgn="base" hangingPunct="0">
              <a:spcBef>
                <a:spcPct val="0"/>
              </a:spcBef>
              <a:spcAft>
                <a:spcPct val="0"/>
              </a:spcAft>
              <a:defRPr sz="2400">
                <a:solidFill>
                  <a:schemeClr val="tx1"/>
                </a:solidFill>
                <a:latin typeface="Verdana" panose="020B0604030504040204" pitchFamily="34" charset="0"/>
              </a:defRPr>
            </a:lvl6pPr>
            <a:lvl7pPr marL="2933700" indent="-223838" defTabSz="954088" eaLnBrk="0" fontAlgn="base" hangingPunct="0">
              <a:spcBef>
                <a:spcPct val="0"/>
              </a:spcBef>
              <a:spcAft>
                <a:spcPct val="0"/>
              </a:spcAft>
              <a:defRPr sz="2400">
                <a:solidFill>
                  <a:schemeClr val="tx1"/>
                </a:solidFill>
                <a:latin typeface="Verdana" panose="020B0604030504040204" pitchFamily="34" charset="0"/>
              </a:defRPr>
            </a:lvl7pPr>
            <a:lvl8pPr marL="3390900" indent="-223838" defTabSz="954088" eaLnBrk="0" fontAlgn="base" hangingPunct="0">
              <a:spcBef>
                <a:spcPct val="0"/>
              </a:spcBef>
              <a:spcAft>
                <a:spcPct val="0"/>
              </a:spcAft>
              <a:defRPr sz="2400">
                <a:solidFill>
                  <a:schemeClr val="tx1"/>
                </a:solidFill>
                <a:latin typeface="Verdana" panose="020B0604030504040204" pitchFamily="34" charset="0"/>
              </a:defRPr>
            </a:lvl8pPr>
            <a:lvl9pPr marL="3848100" indent="-223838" defTabSz="954088" eaLnBrk="0" fontAlgn="base" hangingPunct="0">
              <a:spcBef>
                <a:spcPct val="0"/>
              </a:spcBef>
              <a:spcAft>
                <a:spcPct val="0"/>
              </a:spcAft>
              <a:defRPr sz="2400">
                <a:solidFill>
                  <a:schemeClr val="tx1"/>
                </a:solidFill>
                <a:latin typeface="Verdana" panose="020B0604030504040204" pitchFamily="34" charset="0"/>
              </a:defRPr>
            </a:lvl9pPr>
          </a:lstStyle>
          <a:p>
            <a:fld id="{27432518-09C1-4048-B613-DA5941FD7FEA}" type="slidenum">
              <a:rPr lang="da-DK" altLang="da-DK" sz="1300" smtClean="0">
                <a:latin typeface="Times" panose="02020603050405020304" pitchFamily="18" charset="0"/>
              </a:rPr>
              <a:pPr/>
              <a:t>22</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652552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grpSp>
        <p:nvGrpSpPr>
          <p:cNvPr id="4" name="Group 61"/>
          <p:cNvGrpSpPr>
            <a:grpSpLocks noChangeAspect="1"/>
          </p:cNvGrpSpPr>
          <p:nvPr/>
        </p:nvGrpSpPr>
        <p:grpSpPr bwMode="auto">
          <a:xfrm>
            <a:off x="6553200" y="800100"/>
            <a:ext cx="1739900" cy="846138"/>
            <a:chOff x="2425" y="7208"/>
            <a:chExt cx="7069" cy="3441"/>
          </a:xfrm>
        </p:grpSpPr>
        <p:sp>
          <p:nvSpPr>
            <p:cNvPr id="5" name="Freeform 62"/>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6" name="Freeform 63"/>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7" name="Freeform 64"/>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8" name="Freeform 65"/>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9" name="Freeform 66"/>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 name="Freeform 67"/>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1" name="Freeform 68"/>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2" name="Freeform 69"/>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3" name="Freeform 70"/>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4" name="Freeform 71"/>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5" name="Freeform 72"/>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6" name="Freeform 73"/>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7" name="Freeform 74"/>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8" name="Freeform 75"/>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9" name="Freeform 76"/>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20" name="Rectangle 77"/>
            <p:cNvSpPr>
              <a:spLocks noChangeAspect="1" noChangeArrowheads="1"/>
            </p:cNvSpPr>
            <p:nvPr/>
          </p:nvSpPr>
          <p:spPr bwMode="auto">
            <a:xfrm>
              <a:off x="7707" y="9848"/>
              <a:ext cx="71" cy="613"/>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mtClean="0"/>
            </a:p>
          </p:txBody>
        </p:sp>
        <p:sp>
          <p:nvSpPr>
            <p:cNvPr id="21" name="Rectangle 78"/>
            <p:cNvSpPr>
              <a:spLocks noChangeAspect="1" noChangeArrowheads="1"/>
            </p:cNvSpPr>
            <p:nvPr/>
          </p:nvSpPr>
          <p:spPr bwMode="auto">
            <a:xfrm>
              <a:off x="7933" y="9848"/>
              <a:ext cx="64" cy="613"/>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mtClean="0"/>
            </a:p>
          </p:txBody>
        </p:sp>
        <p:sp>
          <p:nvSpPr>
            <p:cNvPr id="22" name="Freeform 79"/>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23" name="Freeform 80"/>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24" name="Freeform 81"/>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grpSp>
      <p:pic>
        <p:nvPicPr>
          <p:cNvPr id="25" name="Picture 118" descr="bor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2763" y="2430463"/>
            <a:ext cx="78533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24" name="Rectangle 112"/>
          <p:cNvSpPr>
            <a:spLocks noGrp="1" noChangeArrowheads="1"/>
          </p:cNvSpPr>
          <p:nvPr>
            <p:ph type="ctrTitle" sz="quarter"/>
          </p:nvPr>
        </p:nvSpPr>
        <p:spPr>
          <a:xfrm>
            <a:off x="457200" y="3775075"/>
            <a:ext cx="8515350" cy="971550"/>
          </a:xfrm>
        </p:spPr>
        <p:txBody>
          <a:bodyPr/>
          <a:lstStyle>
            <a:lvl1pPr>
              <a:lnSpc>
                <a:spcPct val="100000"/>
              </a:lnSpc>
              <a:spcAft>
                <a:spcPct val="20000"/>
              </a:spcAft>
              <a:defRPr sz="4700">
                <a:solidFill>
                  <a:schemeClr val="tx1"/>
                </a:solidFill>
              </a:defRPr>
            </a:lvl1pPr>
          </a:lstStyle>
          <a:p>
            <a:pPr lvl="0"/>
            <a:r>
              <a:rPr lang="da-DK" altLang="da-DK" noProof="0" smtClean="0"/>
              <a:t>Hospitalsenheden VEST</a:t>
            </a:r>
          </a:p>
        </p:txBody>
      </p:sp>
      <p:sp>
        <p:nvSpPr>
          <p:cNvPr id="39025" name="Rectangle 113"/>
          <p:cNvSpPr>
            <a:spLocks noGrp="1" noChangeArrowheads="1"/>
          </p:cNvSpPr>
          <p:nvPr>
            <p:ph type="subTitle" sz="quarter" idx="1"/>
          </p:nvPr>
        </p:nvSpPr>
        <p:spPr>
          <a:xfrm>
            <a:off x="898525" y="5397500"/>
            <a:ext cx="7377113" cy="719138"/>
          </a:xfrm>
        </p:spPr>
        <p:txBody>
          <a:bodyPr anchor="t"/>
          <a:lstStyle>
            <a:lvl1pPr marL="0" indent="0">
              <a:buFont typeface="Wingdings" pitchFamily="2" charset="2"/>
              <a:buNone/>
              <a:defRPr sz="2000"/>
            </a:lvl1pPr>
          </a:lstStyle>
          <a:p>
            <a:pPr lvl="0"/>
            <a:r>
              <a:rPr lang="da-DK" altLang="da-DK" noProof="0" smtClean="0"/>
              <a:t>Klik for at redigere undertiteltypografien i masteren</a:t>
            </a:r>
          </a:p>
        </p:txBody>
      </p:sp>
      <p:sp>
        <p:nvSpPr>
          <p:cNvPr id="26" name="Rectangle 82"/>
          <p:cNvSpPr>
            <a:spLocks noGrp="1" noChangeArrowheads="1"/>
          </p:cNvSpPr>
          <p:nvPr>
            <p:ph type="ftr" sz="quarter" idx="10"/>
          </p:nvPr>
        </p:nvSpPr>
        <p:spPr>
          <a:xfrm>
            <a:off x="6638925" y="6332538"/>
            <a:ext cx="2324100" cy="307975"/>
          </a:xfrm>
        </p:spPr>
        <p:txBody>
          <a:bodyPr/>
          <a:lstStyle>
            <a:lvl1pPr>
              <a:defRPr>
                <a:solidFill>
                  <a:schemeClr val="bg1"/>
                </a:solidFill>
                <a:latin typeface="Verdana" pitchFamily="34" charset="0"/>
              </a:defRPr>
            </a:lvl1pPr>
          </a:lstStyle>
          <a:p>
            <a:pPr>
              <a:defRPr/>
            </a:pPr>
            <a:r>
              <a:rPr lang="da-DK" altLang="da-DK"/>
              <a:t>www.regionmidtjylland.dk</a:t>
            </a:r>
          </a:p>
        </p:txBody>
      </p:sp>
    </p:spTree>
    <p:extLst>
      <p:ext uri="{BB962C8B-B14F-4D97-AF65-F5344CB8AC3E}">
        <p14:creationId xmlns:p14="http://schemas.microsoft.com/office/powerpoint/2010/main" val="134933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7"/>
          <p:cNvSpPr>
            <a:spLocks noGrp="1" noChangeArrowheads="1"/>
          </p:cNvSpPr>
          <p:nvPr>
            <p:ph type="ftr" sz="quarter" idx="10"/>
          </p:nvPr>
        </p:nvSpPr>
        <p:spPr>
          <a:ln/>
        </p:spPr>
        <p:txBody>
          <a:bodyPr/>
          <a:lstStyle>
            <a:lvl1pPr>
              <a:defRPr/>
            </a:lvl1pPr>
          </a:lstStyle>
          <a:p>
            <a:r>
              <a:rPr lang="da-DK" altLang="da-DK"/>
              <a:t> Hospitalsenheden VEST      </a:t>
            </a:r>
            <a:fld id="{0B111330-3DD1-D44E-ABF9-1E9954976E30}" type="slidenum">
              <a:rPr lang="da-DK" altLang="da-DK"/>
              <a:pPr/>
              <a:t>‹nr.›</a:t>
            </a:fld>
            <a:r>
              <a:rPr lang="da-DK" altLang="da-DK"/>
              <a:t>  ▪  www.vest.rm.dk</a:t>
            </a:r>
          </a:p>
        </p:txBody>
      </p:sp>
    </p:spTree>
    <p:extLst>
      <p:ext uri="{BB962C8B-B14F-4D97-AF65-F5344CB8AC3E}">
        <p14:creationId xmlns:p14="http://schemas.microsoft.com/office/powerpoint/2010/main" val="43760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118225" y="1187450"/>
            <a:ext cx="1798638" cy="498157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719138" y="1187450"/>
            <a:ext cx="5246687" cy="498157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7"/>
          <p:cNvSpPr>
            <a:spLocks noGrp="1" noChangeArrowheads="1"/>
          </p:cNvSpPr>
          <p:nvPr>
            <p:ph type="ftr" sz="quarter" idx="10"/>
          </p:nvPr>
        </p:nvSpPr>
        <p:spPr>
          <a:ln/>
        </p:spPr>
        <p:txBody>
          <a:bodyPr/>
          <a:lstStyle>
            <a:lvl1pPr>
              <a:defRPr/>
            </a:lvl1pPr>
          </a:lstStyle>
          <a:p>
            <a:r>
              <a:rPr lang="da-DK" altLang="da-DK"/>
              <a:t> Hospitalsenheden VEST      </a:t>
            </a:r>
            <a:fld id="{36033704-1777-9244-8AAC-8BACDA8D395B}" type="slidenum">
              <a:rPr lang="da-DK" altLang="da-DK"/>
              <a:pPr/>
              <a:t>‹nr.›</a:t>
            </a:fld>
            <a:r>
              <a:rPr lang="da-DK" altLang="da-DK"/>
              <a:t>  ▪  www.vest.rm.dk</a:t>
            </a:r>
          </a:p>
        </p:txBody>
      </p:sp>
    </p:spTree>
    <p:extLst>
      <p:ext uri="{BB962C8B-B14F-4D97-AF65-F5344CB8AC3E}">
        <p14:creationId xmlns:p14="http://schemas.microsoft.com/office/powerpoint/2010/main" val="1894573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70" y="1079750"/>
            <a:ext cx="7560984" cy="719833"/>
          </a:xfrm>
        </p:spPr>
        <p:txBody>
          <a:bodyPr/>
          <a:lstStyle>
            <a:lvl1pPr>
              <a:defRPr/>
            </a:lvl1pPr>
          </a:lstStyle>
          <a:p>
            <a:r>
              <a:rPr lang="da-DK" dirty="0" smtClean="0"/>
              <a:t>Skriv overskrift her</a:t>
            </a:r>
            <a:endParaRPr lang="da-DK" dirty="0"/>
          </a:p>
        </p:txBody>
      </p:sp>
      <p:sp>
        <p:nvSpPr>
          <p:cNvPr id="5" name="Pladsholder til indhold 4"/>
          <p:cNvSpPr>
            <a:spLocks noGrp="1"/>
          </p:cNvSpPr>
          <p:nvPr>
            <p:ph sz="quarter" idx="11" hasCustomPrompt="1"/>
          </p:nvPr>
        </p:nvSpPr>
        <p:spPr>
          <a:xfrm>
            <a:off x="540070" y="2159500"/>
            <a:ext cx="7560984" cy="3599167"/>
          </a:xfrm>
        </p:spPr>
        <p:txBody>
          <a:bodyPr anchor="t" anchorCtr="0"/>
          <a:lstStyle/>
          <a:p>
            <a:pPr lvl="0"/>
            <a:r>
              <a:rPr lang="da-DK" altLang="da-DK" dirty="0" smtClean="0"/>
              <a:t>Skriv tekst eller klik på ikon for at tilføje indhold</a:t>
            </a:r>
          </a:p>
        </p:txBody>
      </p:sp>
      <p:sp>
        <p:nvSpPr>
          <p:cNvPr id="4" name="Pladsholder til tekst 3"/>
          <p:cNvSpPr>
            <a:spLocks noGrp="1"/>
          </p:cNvSpPr>
          <p:nvPr>
            <p:ph type="body" sz="quarter" idx="12" hasCustomPrompt="1"/>
          </p:nvPr>
        </p:nvSpPr>
        <p:spPr>
          <a:xfrm>
            <a:off x="0" y="398336"/>
            <a:ext cx="2106233" cy="376235"/>
          </a:xfrm>
          <a:solidFill>
            <a:srgbClr val="990033"/>
          </a:solidFill>
          <a:ln>
            <a:noFill/>
          </a:ln>
        </p:spPr>
        <p:txBody>
          <a:bodyPr wrap="none" lIns="720000" tIns="71998" rIns="180000" bIns="71998">
            <a:spAutoFit/>
          </a:bodyPr>
          <a:lstStyle>
            <a:lvl1pPr marL="0" indent="0">
              <a:buNone/>
              <a:defRPr sz="1500" b="1" baseline="0">
                <a:solidFill>
                  <a:schemeClr val="bg1"/>
                </a:solidFill>
              </a:defRPr>
            </a:lvl1pPr>
            <a:lvl2pPr marL="625543" indent="0">
              <a:buNone/>
              <a:defRPr b="1">
                <a:solidFill>
                  <a:schemeClr val="bg1"/>
                </a:solidFill>
              </a:defRPr>
            </a:lvl2pPr>
            <a:lvl3pPr marL="1162176" indent="0">
              <a:buNone/>
              <a:defRPr b="1">
                <a:solidFill>
                  <a:schemeClr val="bg1"/>
                </a:solidFill>
              </a:defRPr>
            </a:lvl3pPr>
            <a:lvl4pPr marL="1709922" indent="0">
              <a:buNone/>
              <a:defRPr b="1">
                <a:solidFill>
                  <a:schemeClr val="bg1"/>
                </a:solidFill>
              </a:defRPr>
            </a:lvl4pPr>
            <a:lvl5pPr marL="2156058" indent="0">
              <a:buNone/>
              <a:defRPr b="1">
                <a:solidFill>
                  <a:schemeClr val="bg1"/>
                </a:solidFill>
              </a:defRPr>
            </a:lvl5pPr>
          </a:lstStyle>
          <a:p>
            <a:pPr lvl="0"/>
            <a:r>
              <a:rPr lang="da-DK" dirty="0" smtClean="0"/>
              <a:t>SKRIV HER</a:t>
            </a:r>
            <a:endParaRPr lang="da-DK" dirty="0"/>
          </a:p>
        </p:txBody>
      </p:sp>
    </p:spTree>
    <p:extLst>
      <p:ext uri="{BB962C8B-B14F-4D97-AF65-F5344CB8AC3E}">
        <p14:creationId xmlns:p14="http://schemas.microsoft.com/office/powerpoint/2010/main" val="10786882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Overskrift og indhold_MIDTLYS">
    <p:spTree>
      <p:nvGrpSpPr>
        <p:cNvPr id="1" name=""/>
        <p:cNvGrpSpPr/>
        <p:nvPr/>
      </p:nvGrpSpPr>
      <p:grpSpPr>
        <a:xfrm>
          <a:off x="0" y="0"/>
          <a:ext cx="0" cy="0"/>
          <a:chOff x="0" y="0"/>
          <a:chExt cx="0" cy="0"/>
        </a:xfrm>
      </p:grpSpPr>
      <p:sp>
        <p:nvSpPr>
          <p:cNvPr id="5" name="Rektangel 4"/>
          <p:cNvSpPr/>
          <p:nvPr/>
        </p:nvSpPr>
        <p:spPr>
          <a:xfrm>
            <a:off x="0" y="576263"/>
            <a:ext cx="9144000" cy="5938837"/>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a:defRPr/>
            </a:pPr>
            <a:endParaRPr lang="da-DK" sz="1800" dirty="0">
              <a:solidFill>
                <a:srgbClr val="3F3018"/>
              </a:solidFill>
            </a:endParaRPr>
          </a:p>
        </p:txBody>
      </p:sp>
      <p:sp>
        <p:nvSpPr>
          <p:cNvPr id="6" name="Rektangel 5"/>
          <p:cNvSpPr/>
          <p:nvPr userDrawn="1"/>
        </p:nvSpPr>
        <p:spPr>
          <a:xfrm>
            <a:off x="0" y="576263"/>
            <a:ext cx="9144000" cy="5938837"/>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a:defRPr/>
            </a:pPr>
            <a:endParaRPr lang="da-DK" sz="1800" dirty="0">
              <a:solidFill>
                <a:srgbClr val="3F3018"/>
              </a:solidFill>
            </a:endParaRPr>
          </a:p>
        </p:txBody>
      </p:sp>
      <p:sp>
        <p:nvSpPr>
          <p:cNvPr id="3" name="Pladsholder til indhold 2"/>
          <p:cNvSpPr>
            <a:spLocks noGrp="1"/>
          </p:cNvSpPr>
          <p:nvPr>
            <p:ph idx="1"/>
          </p:nvPr>
        </p:nvSpPr>
        <p:spPr/>
        <p:txBody>
          <a:bodyPr/>
          <a:lstStyle>
            <a:lvl1pPr marL="342809" indent="-342809">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smtClean="0"/>
              <a:t>Rediger typografien i masterens</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dirty="0" smtClean="0"/>
          </a:p>
        </p:txBody>
      </p:sp>
      <p:sp>
        <p:nvSpPr>
          <p:cNvPr id="4" name="Rectangle 4"/>
          <p:cNvSpPr>
            <a:spLocks noGrp="1" noChangeArrowheads="1"/>
          </p:cNvSpPr>
          <p:nvPr>
            <p:ph type="title"/>
          </p:nvPr>
        </p:nvSpPr>
        <p:spPr bwMode="auto">
          <a:xfrm>
            <a:off x="540000" y="1187725"/>
            <a:ext cx="756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accent6"/>
                </a:solidFill>
              </a:defRPr>
            </a:lvl1pPr>
          </a:lstStyle>
          <a:p>
            <a:pPr lvl="0"/>
            <a:r>
              <a:rPr lang="da-DK" altLang="da-DK" smtClean="0"/>
              <a:t>Klik for at redigere i master</a:t>
            </a:r>
            <a:endParaRPr lang="da-DK" altLang="da-DK" dirty="0" smtClean="0"/>
          </a:p>
        </p:txBody>
      </p:sp>
    </p:spTree>
    <p:extLst>
      <p:ext uri="{BB962C8B-B14F-4D97-AF65-F5344CB8AC3E}">
        <p14:creationId xmlns:p14="http://schemas.microsoft.com/office/powerpoint/2010/main" val="3479649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540001" y="1187725"/>
            <a:ext cx="756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smtClean="0"/>
              <a:t>Skriv overskrift her</a:t>
            </a:r>
          </a:p>
        </p:txBody>
      </p:sp>
      <p:sp>
        <p:nvSpPr>
          <p:cNvPr id="5" name="Pladsholder til indhold 2"/>
          <p:cNvSpPr>
            <a:spLocks noGrp="1"/>
          </p:cNvSpPr>
          <p:nvPr>
            <p:ph idx="1" hasCustomPrompt="1"/>
          </p:nvPr>
        </p:nvSpPr>
        <p:spPr>
          <a:xfrm>
            <a:off x="540001" y="2159002"/>
            <a:ext cx="7560000" cy="4031067"/>
          </a:xfrm>
        </p:spPr>
        <p:txBody>
          <a:bodyPr/>
          <a:lstStyle>
            <a:lvl1pPr marL="457109" indent="-457109">
              <a:buClr>
                <a:schemeClr val="accent3"/>
              </a:buClr>
              <a:buFont typeface="Wingdings" panose="05000000000000000000" pitchFamily="2" charset="2"/>
              <a:buChar char="§"/>
              <a:defRPr/>
            </a:lvl1pPr>
            <a:lvl2pPr marL="1197763" indent="-363985">
              <a:buClr>
                <a:schemeClr val="accent3"/>
              </a:buClr>
              <a:buFont typeface="Wingdings" panose="05000000000000000000" pitchFamily="2" charset="2"/>
              <a:buChar char="§"/>
              <a:defRPr/>
            </a:lvl2pPr>
            <a:lvl3pPr marL="1790297" indent="-241246">
              <a:buClr>
                <a:schemeClr val="accent3"/>
              </a:buClr>
              <a:buFont typeface="Wingdings" panose="05000000000000000000" pitchFamily="2" charset="2"/>
              <a:buChar char="§"/>
              <a:defRPr/>
            </a:lvl3pPr>
            <a:lvl4pPr marL="2522499" indent="-243362">
              <a:buClr>
                <a:schemeClr val="accent3"/>
              </a:buClr>
              <a:buFont typeface="Wingdings" panose="05000000000000000000" pitchFamily="2" charset="2"/>
              <a:buChar char="§"/>
              <a:defRPr/>
            </a:lvl4pPr>
            <a:lvl5pPr marL="3159479" indent="-285693">
              <a:buClr>
                <a:schemeClr val="accent3"/>
              </a:buClr>
              <a:buFont typeface="Wingdings" panose="05000000000000000000" pitchFamily="2" charset="2"/>
              <a:buChar char="§"/>
              <a:defRPr/>
            </a:lvl5pPr>
          </a:lstStyle>
          <a:p>
            <a:pPr lvl="0"/>
            <a:r>
              <a:rPr lang="da-DK" altLang="da-DK" dirty="0" smtClean="0"/>
              <a:t>Skriv tekst eller klik på ikon for at tilføje indhold</a:t>
            </a:r>
          </a:p>
          <a:p>
            <a:pPr lvl="1"/>
            <a:r>
              <a:rPr lang="da-DK" altLang="da-DK" dirty="0" smtClean="0"/>
              <a:t>første niveau</a:t>
            </a:r>
          </a:p>
          <a:p>
            <a:pPr lvl="2"/>
            <a:r>
              <a:rPr lang="da-DK" altLang="da-DK" dirty="0" smtClean="0"/>
              <a:t>andet niveau</a:t>
            </a:r>
          </a:p>
          <a:p>
            <a:pPr lvl="3"/>
            <a:r>
              <a:rPr lang="da-DK" altLang="da-DK" dirty="0" smtClean="0"/>
              <a:t>tredje niveau</a:t>
            </a:r>
          </a:p>
          <a:p>
            <a:pPr lvl="4"/>
            <a:r>
              <a:rPr lang="da-DK" altLang="da-DK" dirty="0" smtClean="0"/>
              <a:t>fjerde niveau</a:t>
            </a:r>
          </a:p>
        </p:txBody>
      </p:sp>
    </p:spTree>
    <p:extLst>
      <p:ext uri="{BB962C8B-B14F-4D97-AF65-F5344CB8AC3E}">
        <p14:creationId xmlns:p14="http://schemas.microsoft.com/office/powerpoint/2010/main" val="37871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7"/>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7" baseline="0">
                <a:solidFill>
                  <a:schemeClr val="tx1">
                    <a:lumMod val="85000"/>
                    <a:lumOff val="15000"/>
                  </a:schemeClr>
                </a:solidFill>
              </a:defRPr>
            </a:lvl1pPr>
          </a:lstStyle>
          <a:p>
            <a:r>
              <a:rPr lang="da-DK" smtClean="0"/>
              <a:t>Klik for at redigere i master</a:t>
            </a:r>
            <a:endParaRPr lang="en-US" dirty="0"/>
          </a:p>
        </p:txBody>
      </p:sp>
      <p:sp>
        <p:nvSpPr>
          <p:cNvPr id="3" name="Subtitle 2"/>
          <p:cNvSpPr>
            <a:spLocks noGrp="1"/>
          </p:cNvSpPr>
          <p:nvPr>
            <p:ph type="subTitle" idx="1"/>
          </p:nvPr>
        </p:nvSpPr>
        <p:spPr>
          <a:xfrm>
            <a:off x="825039"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877" indent="0" algn="ctr">
              <a:buNone/>
              <a:defRPr sz="1800"/>
            </a:lvl2pPr>
            <a:lvl3pPr marL="685754" indent="0" algn="ctr">
              <a:buNone/>
              <a:defRPr sz="1800"/>
            </a:lvl3pPr>
            <a:lvl4pPr marL="1028631" indent="0" algn="ctr">
              <a:buNone/>
              <a:defRPr sz="1500"/>
            </a:lvl4pPr>
            <a:lvl5pPr marL="1371509" indent="0" algn="ctr">
              <a:buNone/>
              <a:defRPr sz="1500"/>
            </a:lvl5pPr>
            <a:lvl6pPr marL="1714385" indent="0" algn="ctr">
              <a:buNone/>
              <a:defRPr sz="1500"/>
            </a:lvl6pPr>
            <a:lvl7pPr marL="2057263" indent="0" algn="ctr">
              <a:buNone/>
              <a:defRPr sz="1500"/>
            </a:lvl7pPr>
            <a:lvl8pPr marL="2400140" indent="0" algn="ctr">
              <a:buNone/>
              <a:defRPr sz="1500"/>
            </a:lvl8pPr>
            <a:lvl9pPr marL="2743017" indent="0" algn="ctr">
              <a:buNone/>
              <a:defRPr sz="1500"/>
            </a:lvl9pPr>
          </a:lstStyle>
          <a:p>
            <a:r>
              <a:rPr lang="da-DK" smtClean="0"/>
              <a:t>Klik for at redigere undertiteltypografien i masteren</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9" name="Straight Connector 8"/>
          <p:cNvCxnSpPr/>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94309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da-DK" smtClean="0"/>
              <a:t>Klik for at redigere i master</a:t>
            </a:r>
            <a:endParaRPr lang="en-US" dirty="0"/>
          </a:p>
        </p:txBody>
      </p:sp>
      <p:sp>
        <p:nvSpPr>
          <p:cNvPr id="3" name="Content Placeholder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‹nr.›</a:t>
            </a:fld>
            <a:endParaRPr lang="en-US" dirty="0"/>
          </a:p>
        </p:txBody>
      </p:sp>
    </p:spTree>
    <p:extLst>
      <p:ext uri="{BB962C8B-B14F-4D97-AF65-F5344CB8AC3E}">
        <p14:creationId xmlns:p14="http://schemas.microsoft.com/office/powerpoint/2010/main" val="14736161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7"/>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da-DK" smtClean="0"/>
              <a:t>Klik for at redigere i master</a:t>
            </a:r>
            <a:endParaRPr lang="en-US" dirty="0"/>
          </a:p>
        </p:txBody>
      </p:sp>
      <p:sp>
        <p:nvSpPr>
          <p:cNvPr id="3" name="Text Placeholder 2"/>
          <p:cNvSpPr>
            <a:spLocks noGrp="1"/>
          </p:cNvSpPr>
          <p:nvPr>
            <p:ph type="body" idx="1"/>
          </p:nvPr>
        </p:nvSpPr>
        <p:spPr>
          <a:xfrm>
            <a:off x="822960" y="4453129"/>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877" indent="0">
              <a:buNone/>
              <a:defRPr sz="1350">
                <a:solidFill>
                  <a:schemeClr val="tx1">
                    <a:tint val="75000"/>
                  </a:schemeClr>
                </a:solidFill>
              </a:defRPr>
            </a:lvl2pPr>
            <a:lvl3pPr marL="685754" indent="0">
              <a:buNone/>
              <a:defRPr sz="1200">
                <a:solidFill>
                  <a:schemeClr val="tx1">
                    <a:tint val="75000"/>
                  </a:schemeClr>
                </a:solidFill>
              </a:defRPr>
            </a:lvl3pPr>
            <a:lvl4pPr marL="1028631" indent="0">
              <a:buNone/>
              <a:defRPr sz="1050">
                <a:solidFill>
                  <a:schemeClr val="tx1">
                    <a:tint val="75000"/>
                  </a:schemeClr>
                </a:solidFill>
              </a:defRPr>
            </a:lvl4pPr>
            <a:lvl5pPr marL="1371509" indent="0">
              <a:buNone/>
              <a:defRPr sz="1050">
                <a:solidFill>
                  <a:schemeClr val="tx1">
                    <a:tint val="75000"/>
                  </a:schemeClr>
                </a:solidFill>
              </a:defRPr>
            </a:lvl5pPr>
            <a:lvl6pPr marL="1714385" indent="0">
              <a:buNone/>
              <a:defRPr sz="1050">
                <a:solidFill>
                  <a:schemeClr val="tx1">
                    <a:tint val="75000"/>
                  </a:schemeClr>
                </a:solidFill>
              </a:defRPr>
            </a:lvl6pPr>
            <a:lvl7pPr marL="2057263" indent="0">
              <a:buNone/>
              <a:defRPr sz="1050">
                <a:solidFill>
                  <a:schemeClr val="tx1">
                    <a:tint val="75000"/>
                  </a:schemeClr>
                </a:solidFill>
              </a:defRPr>
            </a:lvl7pPr>
            <a:lvl8pPr marL="2400140" indent="0">
              <a:buNone/>
              <a:defRPr sz="1050">
                <a:solidFill>
                  <a:schemeClr val="tx1">
                    <a:tint val="75000"/>
                  </a:schemeClr>
                </a:solidFill>
              </a:defRPr>
            </a:lvl8pPr>
            <a:lvl9pPr marL="2743017" indent="0">
              <a:buNone/>
              <a:defRPr sz="1050">
                <a:solidFill>
                  <a:schemeClr val="tx1">
                    <a:tint val="75000"/>
                  </a:schemeClr>
                </a:solidFill>
              </a:defRPr>
            </a:lvl9pPr>
          </a:lstStyle>
          <a:p>
            <a:pPr lvl="0"/>
            <a:r>
              <a:rPr lang="da-DK" smtClean="0"/>
              <a:t>Rediger typografien i masterens</a:t>
            </a:r>
          </a:p>
        </p:txBody>
      </p:sp>
      <p:sp>
        <p:nvSpPr>
          <p:cNvPr id="4" name="Date Placeholder 3"/>
          <p:cNvSpPr>
            <a:spLocks noGrp="1"/>
          </p:cNvSpPr>
          <p:nvPr>
            <p:ph type="dt" sz="half" idx="10"/>
          </p:nvPr>
        </p:nvSpPr>
        <p:spPr/>
        <p:txBody>
          <a:bodyPr/>
          <a:lstStyle/>
          <a:p>
            <a:fld id="{20EBB0C4-6273-4C6E-B9BD-2EDC30F1CD52}"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9" name="Straight Connector 8"/>
          <p:cNvCxnSpPr/>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28236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5/9/2023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183983245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da-DK" smtClean="0"/>
              <a:t>Klik for at redigere i master</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877" indent="0">
              <a:buNone/>
              <a:defRPr sz="1500" b="1"/>
            </a:lvl2pPr>
            <a:lvl3pPr marL="685754" indent="0">
              <a:buNone/>
              <a:defRPr sz="1350" b="1"/>
            </a:lvl3pPr>
            <a:lvl4pPr marL="1028631" indent="0">
              <a:buNone/>
              <a:defRPr sz="1200" b="1"/>
            </a:lvl4pPr>
            <a:lvl5pPr marL="1371509" indent="0">
              <a:buNone/>
              <a:defRPr sz="1200" b="1"/>
            </a:lvl5pPr>
            <a:lvl6pPr marL="1714385" indent="0">
              <a:buNone/>
              <a:defRPr sz="1200" b="1"/>
            </a:lvl6pPr>
            <a:lvl7pPr marL="2057263" indent="0">
              <a:buNone/>
              <a:defRPr sz="1200" b="1"/>
            </a:lvl7pPr>
            <a:lvl8pPr marL="2400140" indent="0">
              <a:buNone/>
              <a:defRPr sz="1200" b="1"/>
            </a:lvl8pPr>
            <a:lvl9pPr marL="2743017" indent="0">
              <a:buNone/>
              <a:defRPr sz="1200" b="1"/>
            </a:lvl9pPr>
          </a:lstStyle>
          <a:p>
            <a:pPr lvl="0"/>
            <a:r>
              <a:rPr lang="da-DK" smtClean="0"/>
              <a:t>Rediger typografien i masterens</a:t>
            </a:r>
          </a:p>
        </p:txBody>
      </p:sp>
      <p:sp>
        <p:nvSpPr>
          <p:cNvPr id="4" name="Content Placeholder 3"/>
          <p:cNvSpPr>
            <a:spLocks noGrp="1"/>
          </p:cNvSpPr>
          <p:nvPr>
            <p:ph sz="half" idx="2"/>
          </p:nvPr>
        </p:nvSpPr>
        <p:spPr>
          <a:xfrm>
            <a:off x="822960" y="2582334"/>
            <a:ext cx="3703320" cy="337820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877" indent="0">
              <a:buNone/>
              <a:defRPr sz="1500" b="1"/>
            </a:lvl2pPr>
            <a:lvl3pPr marL="685754" indent="0">
              <a:buNone/>
              <a:defRPr sz="1350" b="1"/>
            </a:lvl3pPr>
            <a:lvl4pPr marL="1028631" indent="0">
              <a:buNone/>
              <a:defRPr sz="1200" b="1"/>
            </a:lvl4pPr>
            <a:lvl5pPr marL="1371509" indent="0">
              <a:buNone/>
              <a:defRPr sz="1200" b="1"/>
            </a:lvl5pPr>
            <a:lvl6pPr marL="1714385" indent="0">
              <a:buNone/>
              <a:defRPr sz="1200" b="1"/>
            </a:lvl6pPr>
            <a:lvl7pPr marL="2057263" indent="0">
              <a:buNone/>
              <a:defRPr sz="1200" b="1"/>
            </a:lvl7pPr>
            <a:lvl8pPr marL="2400140" indent="0">
              <a:buNone/>
              <a:defRPr sz="1200" b="1"/>
            </a:lvl8pPr>
            <a:lvl9pPr marL="2743017" indent="0">
              <a:buNone/>
              <a:defRPr sz="1200" b="1"/>
            </a:lvl9pPr>
          </a:lstStyle>
          <a:p>
            <a:pPr lvl="0"/>
            <a:r>
              <a:rPr lang="da-DK" smtClean="0"/>
              <a:t>Rediger typografien i masterens</a:t>
            </a:r>
          </a:p>
        </p:txBody>
      </p:sp>
      <p:sp>
        <p:nvSpPr>
          <p:cNvPr id="6" name="Content Placeholder 5"/>
          <p:cNvSpPr>
            <a:spLocks noGrp="1"/>
          </p:cNvSpPr>
          <p:nvPr>
            <p:ph sz="quarter" idx="4"/>
          </p:nvPr>
        </p:nvSpPr>
        <p:spPr>
          <a:xfrm>
            <a:off x="4663440" y="2582334"/>
            <a:ext cx="3703320" cy="337820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5/9/2023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326233848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7"/>
          <p:cNvSpPr>
            <a:spLocks noGrp="1" noChangeArrowheads="1"/>
          </p:cNvSpPr>
          <p:nvPr>
            <p:ph type="ftr" sz="quarter" idx="10"/>
          </p:nvPr>
        </p:nvSpPr>
        <p:spPr>
          <a:ln/>
        </p:spPr>
        <p:txBody>
          <a:bodyPr/>
          <a:lstStyle>
            <a:lvl1pPr>
              <a:defRPr/>
            </a:lvl1pPr>
          </a:lstStyle>
          <a:p>
            <a:r>
              <a:rPr lang="da-DK" altLang="da-DK"/>
              <a:t> Hospitalsenheden VEST      </a:t>
            </a:r>
            <a:fld id="{4FBCB004-2CA2-9540-B770-5D58AA4B10ED}" type="slidenum">
              <a:rPr lang="da-DK" altLang="da-DK"/>
              <a:pPr/>
              <a:t>‹nr.›</a:t>
            </a:fld>
            <a:r>
              <a:rPr lang="da-DK" altLang="da-DK"/>
              <a:t>  ▪  www.vest.rm.dk</a:t>
            </a:r>
          </a:p>
        </p:txBody>
      </p:sp>
    </p:spTree>
    <p:extLst>
      <p:ext uri="{BB962C8B-B14F-4D97-AF65-F5344CB8AC3E}">
        <p14:creationId xmlns:p14="http://schemas.microsoft.com/office/powerpoint/2010/main" val="2686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5/9/2023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106923393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7"/>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5/9/2023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371035140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8" name="Rectangle 7"/>
          <p:cNvSpPr/>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4"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60"/>
            <a:ext cx="2400300" cy="2286000"/>
          </a:xfrm>
        </p:spPr>
        <p:txBody>
          <a:bodyPr anchor="b">
            <a:normAutofit/>
          </a:bodyPr>
          <a:lstStyle>
            <a:lvl1pPr>
              <a:defRPr sz="2700" b="0">
                <a:solidFill>
                  <a:srgbClr val="FFFFFF"/>
                </a:solidFill>
              </a:defRPr>
            </a:lvl1pPr>
          </a:lstStyle>
          <a:p>
            <a:r>
              <a:rPr lang="da-DK" smtClean="0"/>
              <a:t>Klik for at redigere i master</a:t>
            </a:r>
            <a:endParaRPr lang="en-US" dirty="0"/>
          </a:p>
        </p:txBody>
      </p:sp>
      <p:sp>
        <p:nvSpPr>
          <p:cNvPr id="3" name="Content Placeholder 2"/>
          <p:cNvSpPr>
            <a:spLocks noGrp="1"/>
          </p:cNvSpPr>
          <p:nvPr>
            <p:ph idx="1"/>
          </p:nvPr>
        </p:nvSpPr>
        <p:spPr>
          <a:xfrm>
            <a:off x="3600450" y="731521"/>
            <a:ext cx="4869180" cy="525780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77" indent="0">
              <a:buNone/>
              <a:defRPr sz="900"/>
            </a:lvl2pPr>
            <a:lvl3pPr marL="685754" indent="0">
              <a:buNone/>
              <a:defRPr sz="750"/>
            </a:lvl3pPr>
            <a:lvl4pPr marL="1028631" indent="0">
              <a:buNone/>
              <a:defRPr sz="675"/>
            </a:lvl4pPr>
            <a:lvl5pPr marL="1371509" indent="0">
              <a:buNone/>
              <a:defRPr sz="675"/>
            </a:lvl5pPr>
            <a:lvl6pPr marL="1714385" indent="0">
              <a:buNone/>
              <a:defRPr sz="675"/>
            </a:lvl6pPr>
            <a:lvl7pPr marL="2057263" indent="0">
              <a:buNone/>
              <a:defRPr sz="675"/>
            </a:lvl7pPr>
            <a:lvl8pPr marL="2400140" indent="0">
              <a:buNone/>
              <a:defRPr sz="675"/>
            </a:lvl8pPr>
            <a:lvl9pPr marL="2743017" indent="0">
              <a:buNone/>
              <a:defRPr sz="675"/>
            </a:lvl9pPr>
          </a:lstStyle>
          <a:p>
            <a:pPr lvl="0"/>
            <a:r>
              <a:rPr lang="da-DK" smtClean="0"/>
              <a:t>Rediger typografien i masterens</a:t>
            </a:r>
          </a:p>
        </p:txBody>
      </p:sp>
      <p:sp>
        <p:nvSpPr>
          <p:cNvPr id="5" name="Date Placeholder 4"/>
          <p:cNvSpPr>
            <a:spLocks noGrp="1"/>
          </p:cNvSpPr>
          <p:nvPr>
            <p:ph type="dt" sz="half" idx="10"/>
          </p:nvPr>
        </p:nvSpPr>
        <p:spPr>
          <a:xfrm>
            <a:off x="349134" y="6459785"/>
            <a:ext cx="1963883" cy="365125"/>
          </a:xfrm>
        </p:spPr>
        <p:txBody>
          <a:bodyPr/>
          <a:lstStyle>
            <a:lvl1pPr algn="l">
              <a:defRPr/>
            </a:lvl1pPr>
          </a:lstStyle>
          <a:p>
            <a:fld id="{32ABBEA6-7C60-4B02-AE87-00D78D8422AF}" type="datetimeFigureOut">
              <a:rPr lang="en-US" dirty="0"/>
              <a:t>5/9/2023</a:t>
            </a:fld>
            <a:endParaRPr lang="en-US" dirty="0"/>
          </a:p>
        </p:txBody>
      </p:sp>
      <p:sp>
        <p:nvSpPr>
          <p:cNvPr id="6" name="Footer Placeholder 5"/>
          <p:cNvSpPr>
            <a:spLocks noGrp="1"/>
          </p:cNvSpPr>
          <p:nvPr>
            <p:ph type="ftr" sz="quarter" idx="11"/>
          </p:nvPr>
        </p:nvSpPr>
        <p:spPr>
          <a:xfrm>
            <a:off x="3600450" y="6459785"/>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286960864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8" name="Rectangle 7"/>
          <p:cNvSpPr/>
          <p:nvPr/>
        </p:nvSpPr>
        <p:spPr>
          <a:xfrm>
            <a:off x="1" y="4953001"/>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1"/>
            <a:ext cx="7584948" cy="822960"/>
          </a:xfrm>
        </p:spPr>
        <p:txBody>
          <a:bodyPr lIns="91440" tIns="0" rIns="91440" bIns="0" anchor="b">
            <a:noAutofit/>
          </a:bodyPr>
          <a:lstStyle>
            <a:lvl1pPr>
              <a:defRPr sz="2700" b="0">
                <a:solidFill>
                  <a:srgbClr val="FFFFFF"/>
                </a:solidFill>
              </a:defRPr>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877" indent="0">
              <a:buNone/>
              <a:defRPr sz="2100"/>
            </a:lvl2pPr>
            <a:lvl3pPr marL="685754" indent="0">
              <a:buNone/>
              <a:defRPr sz="1800"/>
            </a:lvl3pPr>
            <a:lvl4pPr marL="1028631" indent="0">
              <a:buNone/>
              <a:defRPr sz="1500"/>
            </a:lvl4pPr>
            <a:lvl5pPr marL="1371509" indent="0">
              <a:buNone/>
              <a:defRPr sz="1500"/>
            </a:lvl5pPr>
            <a:lvl6pPr marL="1714385" indent="0">
              <a:buNone/>
              <a:defRPr sz="1500"/>
            </a:lvl6pPr>
            <a:lvl7pPr marL="2057263" indent="0">
              <a:buNone/>
              <a:defRPr sz="1500"/>
            </a:lvl7pPr>
            <a:lvl8pPr marL="2400140" indent="0">
              <a:buNone/>
              <a:defRPr sz="1500"/>
            </a:lvl8pPr>
            <a:lvl9pPr marL="2743017" indent="0">
              <a:buNone/>
              <a:defRPr sz="15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877" indent="0">
              <a:buNone/>
              <a:defRPr sz="900"/>
            </a:lvl2pPr>
            <a:lvl3pPr marL="685754" indent="0">
              <a:buNone/>
              <a:defRPr sz="750"/>
            </a:lvl3pPr>
            <a:lvl4pPr marL="1028631" indent="0">
              <a:buNone/>
              <a:defRPr sz="675"/>
            </a:lvl4pPr>
            <a:lvl5pPr marL="1371509" indent="0">
              <a:buNone/>
              <a:defRPr sz="675"/>
            </a:lvl5pPr>
            <a:lvl6pPr marL="1714385" indent="0">
              <a:buNone/>
              <a:defRPr sz="675"/>
            </a:lvl6pPr>
            <a:lvl7pPr marL="2057263" indent="0">
              <a:buNone/>
              <a:defRPr sz="675"/>
            </a:lvl7pPr>
            <a:lvl8pPr marL="2400140" indent="0">
              <a:buNone/>
              <a:defRPr sz="675"/>
            </a:lvl8pPr>
            <a:lvl9pPr marL="2743017" indent="0">
              <a:buNone/>
              <a:defRPr sz="675"/>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C9CAD897-D46E-4AD2-BD9B-49DD3E640873}" type="datetimeFigureOut">
              <a:rPr lang="en-US" dirty="0"/>
              <a:t>5/9/2023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19091258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27414809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7"/>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da-DK" smtClean="0"/>
              <a:t>Klik for at redigere i master</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extLst>
      <p:ext uri="{BB962C8B-B14F-4D97-AF65-F5344CB8AC3E}">
        <p14:creationId xmlns:p14="http://schemas.microsoft.com/office/powerpoint/2010/main" val="85528627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eldias_RM-logo">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9144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pic>
        <p:nvPicPr>
          <p:cNvPr id="3" name="Billede 2"/>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6850" y="1989173"/>
            <a:ext cx="3645072" cy="2341968"/>
          </a:xfrm>
          <a:prstGeom prst="rect">
            <a:avLst/>
          </a:prstGeom>
        </p:spPr>
      </p:pic>
      <p:sp>
        <p:nvSpPr>
          <p:cNvPr id="7" name="Rectangle 113"/>
          <p:cNvSpPr>
            <a:spLocks noGrp="1" noChangeAspect="1" noChangeArrowheads="1"/>
          </p:cNvSpPr>
          <p:nvPr>
            <p:ph type="subTitle" sz="quarter" idx="1" hasCustomPrompt="1"/>
          </p:nvPr>
        </p:nvSpPr>
        <p:spPr>
          <a:xfrm>
            <a:off x="521023" y="5341751"/>
            <a:ext cx="8101954" cy="637186"/>
          </a:xfrm>
        </p:spPr>
        <p:txBody>
          <a:bodyPr anchor="t"/>
          <a:lstStyle>
            <a:lvl1pPr marL="0" indent="0" algn="ctr">
              <a:buFont typeface="Wingdings" pitchFamily="2" charset="2"/>
              <a:buNone/>
              <a:tabLst>
                <a:tab pos="876066" algn="l"/>
              </a:tabLst>
              <a:defRPr sz="1949">
                <a:solidFill>
                  <a:schemeClr val="bg1"/>
                </a:solidFill>
              </a:defRPr>
            </a:lvl1pPr>
          </a:lstStyle>
          <a:p>
            <a:pPr lvl="0"/>
            <a:r>
              <a:rPr lang="da-DK" altLang="da-DK" noProof="0" dirty="0" smtClean="0"/>
              <a:t>Skriv titel her</a:t>
            </a:r>
          </a:p>
        </p:txBody>
      </p:sp>
    </p:spTree>
    <p:extLst>
      <p:ext uri="{BB962C8B-B14F-4D97-AF65-F5344CB8AC3E}">
        <p14:creationId xmlns:p14="http://schemas.microsoft.com/office/powerpoint/2010/main" val="5104115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i master</a:t>
            </a:r>
          </a:p>
        </p:txBody>
      </p:sp>
      <p:sp>
        <p:nvSpPr>
          <p:cNvPr id="4" name="Rectangle 7"/>
          <p:cNvSpPr>
            <a:spLocks noGrp="1" noChangeArrowheads="1"/>
          </p:cNvSpPr>
          <p:nvPr>
            <p:ph type="ftr" sz="quarter" idx="10"/>
          </p:nvPr>
        </p:nvSpPr>
        <p:spPr>
          <a:ln/>
        </p:spPr>
        <p:txBody>
          <a:bodyPr/>
          <a:lstStyle>
            <a:lvl1pPr>
              <a:defRPr/>
            </a:lvl1pPr>
          </a:lstStyle>
          <a:p>
            <a:r>
              <a:rPr lang="da-DK" altLang="da-DK"/>
              <a:t> Hospitalsenheden VEST      </a:t>
            </a:r>
            <a:fld id="{53F38556-5EAA-6648-9DC0-628916388EF1}" type="slidenum">
              <a:rPr lang="da-DK" altLang="da-DK"/>
              <a:pPr/>
              <a:t>‹nr.›</a:t>
            </a:fld>
            <a:r>
              <a:rPr lang="da-DK" altLang="da-DK"/>
              <a:t>  ▪  www.vest.rm.dk</a:t>
            </a:r>
          </a:p>
        </p:txBody>
      </p:sp>
    </p:spTree>
    <p:extLst>
      <p:ext uri="{BB962C8B-B14F-4D97-AF65-F5344CB8AC3E}">
        <p14:creationId xmlns:p14="http://schemas.microsoft.com/office/powerpoint/2010/main" val="5274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719138" y="2159000"/>
            <a:ext cx="3522662"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394200" y="2159000"/>
            <a:ext cx="3522663"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7"/>
          <p:cNvSpPr>
            <a:spLocks noGrp="1" noChangeArrowheads="1"/>
          </p:cNvSpPr>
          <p:nvPr>
            <p:ph type="ftr" sz="quarter" idx="10"/>
          </p:nvPr>
        </p:nvSpPr>
        <p:spPr>
          <a:ln/>
        </p:spPr>
        <p:txBody>
          <a:bodyPr/>
          <a:lstStyle>
            <a:lvl1pPr>
              <a:defRPr/>
            </a:lvl1pPr>
          </a:lstStyle>
          <a:p>
            <a:r>
              <a:rPr lang="da-DK" altLang="da-DK"/>
              <a:t> Hospitalsenheden VEST      </a:t>
            </a:r>
            <a:fld id="{ABCCEB37-2843-D340-9CD7-BA6BB1878390}" type="slidenum">
              <a:rPr lang="da-DK" altLang="da-DK"/>
              <a:pPr/>
              <a:t>‹nr.›</a:t>
            </a:fld>
            <a:r>
              <a:rPr lang="da-DK" altLang="da-DK"/>
              <a:t>  ▪  www.vest.rm.dk</a:t>
            </a:r>
          </a:p>
        </p:txBody>
      </p:sp>
    </p:spTree>
    <p:extLst>
      <p:ext uri="{BB962C8B-B14F-4D97-AF65-F5344CB8AC3E}">
        <p14:creationId xmlns:p14="http://schemas.microsoft.com/office/powerpoint/2010/main" val="177301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7"/>
          <p:cNvSpPr>
            <a:spLocks noGrp="1" noChangeArrowheads="1"/>
          </p:cNvSpPr>
          <p:nvPr>
            <p:ph type="ftr" sz="quarter" idx="10"/>
          </p:nvPr>
        </p:nvSpPr>
        <p:spPr>
          <a:ln/>
        </p:spPr>
        <p:txBody>
          <a:bodyPr/>
          <a:lstStyle>
            <a:lvl1pPr>
              <a:defRPr/>
            </a:lvl1pPr>
          </a:lstStyle>
          <a:p>
            <a:r>
              <a:rPr lang="da-DK" altLang="da-DK"/>
              <a:t> Hospitalsenheden VEST      </a:t>
            </a:r>
            <a:fld id="{FD13564E-8733-104C-AF32-C2687C97A4F0}" type="slidenum">
              <a:rPr lang="da-DK" altLang="da-DK"/>
              <a:pPr/>
              <a:t>‹nr.›</a:t>
            </a:fld>
            <a:r>
              <a:rPr lang="da-DK" altLang="da-DK"/>
              <a:t>  ▪  www.vest.rm.dk</a:t>
            </a:r>
          </a:p>
        </p:txBody>
      </p:sp>
    </p:spTree>
    <p:extLst>
      <p:ext uri="{BB962C8B-B14F-4D97-AF65-F5344CB8AC3E}">
        <p14:creationId xmlns:p14="http://schemas.microsoft.com/office/powerpoint/2010/main" val="53131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Rectangle 7"/>
          <p:cNvSpPr>
            <a:spLocks noGrp="1" noChangeArrowheads="1"/>
          </p:cNvSpPr>
          <p:nvPr>
            <p:ph type="ftr" sz="quarter" idx="10"/>
          </p:nvPr>
        </p:nvSpPr>
        <p:spPr>
          <a:ln/>
        </p:spPr>
        <p:txBody>
          <a:bodyPr/>
          <a:lstStyle>
            <a:lvl1pPr>
              <a:defRPr/>
            </a:lvl1pPr>
          </a:lstStyle>
          <a:p>
            <a:r>
              <a:rPr lang="da-DK" altLang="da-DK"/>
              <a:t> Hospitalsenheden VEST      </a:t>
            </a:r>
            <a:fld id="{C1A58591-F8B6-CF42-9470-AD5CBDDD4753}" type="slidenum">
              <a:rPr lang="da-DK" altLang="da-DK"/>
              <a:pPr/>
              <a:t>‹nr.›</a:t>
            </a:fld>
            <a:r>
              <a:rPr lang="da-DK" altLang="da-DK"/>
              <a:t>  ▪  www.vest.rm.dk</a:t>
            </a:r>
          </a:p>
        </p:txBody>
      </p:sp>
    </p:spTree>
    <p:extLst>
      <p:ext uri="{BB962C8B-B14F-4D97-AF65-F5344CB8AC3E}">
        <p14:creationId xmlns:p14="http://schemas.microsoft.com/office/powerpoint/2010/main" val="53288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r>
              <a:rPr lang="da-DK" altLang="da-DK"/>
              <a:t> Hospitalsenheden VEST      </a:t>
            </a:r>
            <a:fld id="{E010E791-E0C8-C444-99EF-E6EFC945395A}" type="slidenum">
              <a:rPr lang="da-DK" altLang="da-DK"/>
              <a:pPr/>
              <a:t>‹nr.›</a:t>
            </a:fld>
            <a:r>
              <a:rPr lang="da-DK" altLang="da-DK"/>
              <a:t>  ▪  www.vest.rm.dk</a:t>
            </a:r>
          </a:p>
        </p:txBody>
      </p:sp>
    </p:spTree>
    <p:extLst>
      <p:ext uri="{BB962C8B-B14F-4D97-AF65-F5344CB8AC3E}">
        <p14:creationId xmlns:p14="http://schemas.microsoft.com/office/powerpoint/2010/main" val="126143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Rectangle 7"/>
          <p:cNvSpPr>
            <a:spLocks noGrp="1" noChangeArrowheads="1"/>
          </p:cNvSpPr>
          <p:nvPr>
            <p:ph type="ftr" sz="quarter" idx="10"/>
          </p:nvPr>
        </p:nvSpPr>
        <p:spPr>
          <a:ln/>
        </p:spPr>
        <p:txBody>
          <a:bodyPr/>
          <a:lstStyle>
            <a:lvl1pPr>
              <a:defRPr/>
            </a:lvl1pPr>
          </a:lstStyle>
          <a:p>
            <a:r>
              <a:rPr lang="da-DK" altLang="da-DK"/>
              <a:t> Hospitalsenheden VEST      </a:t>
            </a:r>
            <a:fld id="{E377C6CD-8BA0-0B4C-9565-623FC4EFCCB0}" type="slidenum">
              <a:rPr lang="da-DK" altLang="da-DK"/>
              <a:pPr/>
              <a:t>‹nr.›</a:t>
            </a:fld>
            <a:r>
              <a:rPr lang="da-DK" altLang="da-DK"/>
              <a:t>  ▪  www.vest.rm.dk</a:t>
            </a:r>
          </a:p>
        </p:txBody>
      </p:sp>
    </p:spTree>
    <p:extLst>
      <p:ext uri="{BB962C8B-B14F-4D97-AF65-F5344CB8AC3E}">
        <p14:creationId xmlns:p14="http://schemas.microsoft.com/office/powerpoint/2010/main" val="103975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Rectangle 7"/>
          <p:cNvSpPr>
            <a:spLocks noGrp="1" noChangeArrowheads="1"/>
          </p:cNvSpPr>
          <p:nvPr>
            <p:ph type="ftr" sz="quarter" idx="10"/>
          </p:nvPr>
        </p:nvSpPr>
        <p:spPr>
          <a:ln/>
        </p:spPr>
        <p:txBody>
          <a:bodyPr/>
          <a:lstStyle>
            <a:lvl1pPr>
              <a:defRPr/>
            </a:lvl1pPr>
          </a:lstStyle>
          <a:p>
            <a:r>
              <a:rPr lang="da-DK" altLang="da-DK"/>
              <a:t> Hospitalsenheden VEST      </a:t>
            </a:r>
            <a:fld id="{231E430B-6E3C-4246-BD0D-8471CA10BD61}" type="slidenum">
              <a:rPr lang="da-DK" altLang="da-DK"/>
              <a:pPr/>
              <a:t>‹nr.›</a:t>
            </a:fld>
            <a:r>
              <a:rPr lang="da-DK" altLang="da-DK"/>
              <a:t>  ▪  www.vest.rm.dk</a:t>
            </a:r>
          </a:p>
        </p:txBody>
      </p:sp>
    </p:spTree>
    <p:extLst>
      <p:ext uri="{BB962C8B-B14F-4D97-AF65-F5344CB8AC3E}">
        <p14:creationId xmlns:p14="http://schemas.microsoft.com/office/powerpoint/2010/main" val="103268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719138" y="1187450"/>
            <a:ext cx="71977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p:cNvSpPr>
            <a:spLocks noGrp="1" noChangeArrowheads="1"/>
          </p:cNvSpPr>
          <p:nvPr>
            <p:ph type="body" idx="1"/>
          </p:nvPr>
        </p:nvSpPr>
        <p:spPr bwMode="auto">
          <a:xfrm>
            <a:off x="719138" y="2159000"/>
            <a:ext cx="7197725"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p:cNvSpPr>
            <a:spLocks noGrp="1" noChangeArrowheads="1"/>
          </p:cNvSpPr>
          <p:nvPr>
            <p:ph type="ftr" sz="quarter" idx="3"/>
          </p:nvPr>
        </p:nvSpPr>
        <p:spPr bwMode="auto">
          <a:xfrm>
            <a:off x="3959225" y="6332538"/>
            <a:ext cx="5003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a:solidFill>
                  <a:schemeClr val="accent1"/>
                </a:solidFill>
              </a:defRPr>
            </a:lvl1pPr>
          </a:lstStyle>
          <a:p>
            <a:r>
              <a:rPr lang="da-DK" altLang="da-DK"/>
              <a:t> Hospitalsenheden VEST      </a:t>
            </a:r>
            <a:fld id="{09224CAB-4BCC-C545-BE29-FF240C23ED76}" type="slidenum">
              <a:rPr lang="da-DK" altLang="da-DK"/>
              <a:pPr/>
              <a:t>‹nr.›</a:t>
            </a:fld>
            <a:r>
              <a:rPr lang="da-DK" altLang="da-DK"/>
              <a:t>  ▪  www.vest.rm.dk</a:t>
            </a:r>
          </a:p>
        </p:txBody>
      </p:sp>
      <p:grpSp>
        <p:nvGrpSpPr>
          <p:cNvPr id="1029" name="Group 131"/>
          <p:cNvGrpSpPr>
            <a:grpSpLocks noChangeAspect="1"/>
          </p:cNvGrpSpPr>
          <p:nvPr/>
        </p:nvGrpSpPr>
        <p:grpSpPr bwMode="auto">
          <a:xfrm>
            <a:off x="7877175" y="196850"/>
            <a:ext cx="1071563" cy="520700"/>
            <a:chOff x="2425" y="7208"/>
            <a:chExt cx="7069" cy="3441"/>
          </a:xfrm>
        </p:grpSpPr>
        <p:sp>
          <p:nvSpPr>
            <p:cNvPr id="1030" name="Freeform 132"/>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1031" name="Freeform 133"/>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1032" name="Freeform 134"/>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1033" name="Freeform 135"/>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4" name="Freeform 136"/>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5" name="Freeform 137"/>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6" name="Freeform 138"/>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7" name="Freeform 139"/>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8" name="Freeform 140"/>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9" name="Freeform 141"/>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040" name="Freeform 142"/>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041" name="Freeform 143"/>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042" name="Freeform 144"/>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043" name="Freeform 145"/>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44" name="Freeform 146"/>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45" name="Rectangle 147"/>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mtClean="0"/>
            </a:p>
          </p:txBody>
        </p:sp>
        <p:sp>
          <p:nvSpPr>
            <p:cNvPr id="1046" name="Rectangle 148"/>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mtClean="0"/>
            </a:p>
          </p:txBody>
        </p:sp>
        <p:sp>
          <p:nvSpPr>
            <p:cNvPr id="1047" name="Freeform 149"/>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48" name="Freeform 150"/>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49" name="Freeform 151"/>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grpSp>
    </p:spTree>
  </p:cSld>
  <p:clrMap bg1="lt1" tx1="dk1" bg2="lt2" tx2="dk2" accent1="accent1" accent2="accent2" accent3="accent3" accent4="accent4" accent5="accent5" accent6="accent6" hlink="hlink" folHlink="folHlink"/>
  <p:sldLayoutIdLst>
    <p:sldLayoutId id="2147483720"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2" r:id="rId12"/>
    <p:sldLayoutId id="2147483737" r:id="rId13"/>
    <p:sldLayoutId id="2147483738" r:id="rId14"/>
  </p:sldLayoutIdLst>
  <p:hf sldNum="0" hdr="0" dt="0"/>
  <p:txStyles>
    <p:titleStyle>
      <a:lvl1pPr algn="l" rtl="0" eaLnBrk="0" fontAlgn="base" hangingPunct="0">
        <a:lnSpc>
          <a:spcPct val="80000"/>
        </a:lnSpc>
        <a:spcBef>
          <a:spcPct val="0"/>
        </a:spcBef>
        <a:spcAft>
          <a:spcPct val="0"/>
        </a:spcAft>
        <a:defRPr sz="3000" b="1">
          <a:solidFill>
            <a:srgbClr val="3F3018"/>
          </a:solidFill>
          <a:latin typeface="+mj-lt"/>
          <a:ea typeface="+mj-ea"/>
          <a:cs typeface="+mj-cs"/>
        </a:defRPr>
      </a:lvl1pPr>
      <a:lvl2pPr algn="l" rtl="0" eaLnBrk="0" fontAlgn="base" hangingPunct="0">
        <a:lnSpc>
          <a:spcPct val="80000"/>
        </a:lnSpc>
        <a:spcBef>
          <a:spcPct val="0"/>
        </a:spcBef>
        <a:spcAft>
          <a:spcPct val="0"/>
        </a:spcAft>
        <a:defRPr sz="3000" b="1">
          <a:solidFill>
            <a:srgbClr val="3F3018"/>
          </a:solidFill>
          <a:latin typeface="Verdana" pitchFamily="34" charset="0"/>
        </a:defRPr>
      </a:lvl2pPr>
      <a:lvl3pPr algn="l" rtl="0" eaLnBrk="0" fontAlgn="base" hangingPunct="0">
        <a:lnSpc>
          <a:spcPct val="80000"/>
        </a:lnSpc>
        <a:spcBef>
          <a:spcPct val="0"/>
        </a:spcBef>
        <a:spcAft>
          <a:spcPct val="0"/>
        </a:spcAft>
        <a:defRPr sz="3000" b="1">
          <a:solidFill>
            <a:srgbClr val="3F3018"/>
          </a:solidFill>
          <a:latin typeface="Verdana" pitchFamily="34" charset="0"/>
        </a:defRPr>
      </a:lvl3pPr>
      <a:lvl4pPr algn="l" rtl="0" eaLnBrk="0" fontAlgn="base" hangingPunct="0">
        <a:lnSpc>
          <a:spcPct val="80000"/>
        </a:lnSpc>
        <a:spcBef>
          <a:spcPct val="0"/>
        </a:spcBef>
        <a:spcAft>
          <a:spcPct val="0"/>
        </a:spcAft>
        <a:defRPr sz="3000" b="1">
          <a:solidFill>
            <a:srgbClr val="3F3018"/>
          </a:solidFill>
          <a:latin typeface="Verdana" pitchFamily="34" charset="0"/>
        </a:defRPr>
      </a:lvl4pPr>
      <a:lvl5pPr algn="l" rtl="0" eaLnBrk="0" fontAlgn="base" hangingPunct="0">
        <a:lnSpc>
          <a:spcPct val="80000"/>
        </a:lnSpc>
        <a:spcBef>
          <a:spcPct val="0"/>
        </a:spcBef>
        <a:spcAft>
          <a:spcPct val="0"/>
        </a:spcAft>
        <a:defRPr sz="3000" b="1">
          <a:solidFill>
            <a:srgbClr val="3F3018"/>
          </a:solidFill>
          <a:latin typeface="Verdana" pitchFamily="34" charset="0"/>
        </a:defRPr>
      </a:lvl5pPr>
      <a:lvl6pPr marL="457200" algn="l" rtl="0" fontAlgn="base">
        <a:lnSpc>
          <a:spcPct val="80000"/>
        </a:lnSpc>
        <a:spcBef>
          <a:spcPct val="0"/>
        </a:spcBef>
        <a:spcAft>
          <a:spcPct val="0"/>
        </a:spcAft>
        <a:defRPr sz="3000" b="1">
          <a:solidFill>
            <a:srgbClr val="3F3018"/>
          </a:solidFill>
          <a:latin typeface="Verdana" pitchFamily="34" charset="0"/>
        </a:defRPr>
      </a:lvl6pPr>
      <a:lvl7pPr marL="914400" algn="l" rtl="0" fontAlgn="base">
        <a:lnSpc>
          <a:spcPct val="80000"/>
        </a:lnSpc>
        <a:spcBef>
          <a:spcPct val="0"/>
        </a:spcBef>
        <a:spcAft>
          <a:spcPct val="0"/>
        </a:spcAft>
        <a:defRPr sz="3000" b="1">
          <a:solidFill>
            <a:srgbClr val="3F3018"/>
          </a:solidFill>
          <a:latin typeface="Verdana" pitchFamily="34" charset="0"/>
        </a:defRPr>
      </a:lvl7pPr>
      <a:lvl8pPr marL="1371600" algn="l" rtl="0" fontAlgn="base">
        <a:lnSpc>
          <a:spcPct val="80000"/>
        </a:lnSpc>
        <a:spcBef>
          <a:spcPct val="0"/>
        </a:spcBef>
        <a:spcAft>
          <a:spcPct val="0"/>
        </a:spcAft>
        <a:defRPr sz="3000" b="1">
          <a:solidFill>
            <a:srgbClr val="3F3018"/>
          </a:solidFill>
          <a:latin typeface="Verdana" pitchFamily="34" charset="0"/>
        </a:defRPr>
      </a:lvl8pPr>
      <a:lvl9pPr marL="1828800" algn="l" rtl="0" fontAlgn="base">
        <a:lnSpc>
          <a:spcPct val="80000"/>
        </a:lnSpc>
        <a:spcBef>
          <a:spcPct val="0"/>
        </a:spcBef>
        <a:spcAft>
          <a:spcPct val="0"/>
        </a:spcAft>
        <a:defRPr sz="3000" b="1">
          <a:solidFill>
            <a:srgbClr val="3F3018"/>
          </a:solidFill>
          <a:latin typeface="Verdana" pitchFamily="34" charset="0"/>
        </a:defRPr>
      </a:lvl9pPr>
    </p:titleStyle>
    <p:bodyStyle>
      <a:lvl1pPr marL="271463" indent="-271463" algn="l" rtl="0" eaLnBrk="0" fontAlgn="base" hangingPunct="0">
        <a:spcBef>
          <a:spcPct val="0"/>
        </a:spcBef>
        <a:spcAft>
          <a:spcPct val="20000"/>
        </a:spcAft>
        <a:buClr>
          <a:schemeClr val="accent2"/>
        </a:buClr>
        <a:buFont typeface="Wingdings" charset="2"/>
        <a:buChar char="§"/>
        <a:defRPr sz="2400">
          <a:solidFill>
            <a:schemeClr val="tx1"/>
          </a:solidFill>
          <a:latin typeface="+mn-lt"/>
          <a:ea typeface="+mn-ea"/>
          <a:cs typeface="+mn-cs"/>
        </a:defRPr>
      </a:lvl1pPr>
      <a:lvl2pPr marL="898525" indent="-273050" algn="l" rtl="0" eaLnBrk="0" fontAlgn="base" hangingPunct="0">
        <a:spcBef>
          <a:spcPct val="0"/>
        </a:spcBef>
        <a:spcAft>
          <a:spcPct val="20000"/>
        </a:spcAft>
        <a:buClr>
          <a:schemeClr val="accent2"/>
        </a:buClr>
        <a:buFont typeface="Wingdings" charset="2"/>
        <a:buChar char="§"/>
        <a:defRPr sz="2000">
          <a:solidFill>
            <a:schemeClr val="tx1"/>
          </a:solidFill>
          <a:latin typeface="+mn-lt"/>
        </a:defRPr>
      </a:lvl2pPr>
      <a:lvl3pPr marL="1343025" indent="-180975" algn="l" rtl="0" eaLnBrk="0" fontAlgn="base" hangingPunct="0">
        <a:spcBef>
          <a:spcPct val="0"/>
        </a:spcBef>
        <a:spcAft>
          <a:spcPct val="20000"/>
        </a:spcAft>
        <a:buClr>
          <a:schemeClr val="accent2"/>
        </a:buClr>
        <a:buFont typeface="Wingdings" charset="2"/>
        <a:buChar char="§"/>
        <a:defRPr>
          <a:solidFill>
            <a:schemeClr val="tx1"/>
          </a:solidFill>
          <a:latin typeface="+mn-lt"/>
        </a:defRPr>
      </a:lvl3pPr>
      <a:lvl4pPr marL="1892300" indent="-182563" algn="l" rtl="0" eaLnBrk="0" fontAlgn="base" hangingPunct="0">
        <a:spcBef>
          <a:spcPct val="0"/>
        </a:spcBef>
        <a:spcAft>
          <a:spcPct val="20000"/>
        </a:spcAft>
        <a:buClr>
          <a:schemeClr val="accent2"/>
        </a:buClr>
        <a:buFont typeface="Wingdings" charset="2"/>
        <a:buChar char="§"/>
        <a:defRPr sz="1600">
          <a:solidFill>
            <a:schemeClr val="tx1"/>
          </a:solidFill>
          <a:latin typeface="+mn-lt"/>
        </a:defRPr>
      </a:lvl4pPr>
      <a:lvl5pPr marL="2332038" indent="-176213" algn="l" rtl="0" eaLnBrk="0" fontAlgn="base" hangingPunct="0">
        <a:spcBef>
          <a:spcPct val="0"/>
        </a:spcBef>
        <a:spcAft>
          <a:spcPct val="20000"/>
        </a:spcAft>
        <a:buClr>
          <a:schemeClr val="accent2"/>
        </a:buClr>
        <a:buFont typeface="Wingdings" charset="2"/>
        <a:buChar char="§"/>
        <a:defRPr sz="1400">
          <a:solidFill>
            <a:schemeClr val="tx1"/>
          </a:solidFill>
          <a:latin typeface="+mn-lt"/>
        </a:defRPr>
      </a:lvl5pPr>
      <a:lvl6pPr marL="27892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6pPr>
      <a:lvl7pPr marL="32464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7pPr>
      <a:lvl8pPr marL="37036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8pPr>
      <a:lvl9pPr marL="41608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da-DK" smtClean="0"/>
              <a:t>Klik for at redigere i master</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822961" y="6459785"/>
            <a:ext cx="1854203" cy="365125"/>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5/9/2023</a:t>
            </a:fld>
            <a:endParaRPr lang="en-US" dirty="0"/>
          </a:p>
        </p:txBody>
      </p:sp>
      <p:sp>
        <p:nvSpPr>
          <p:cNvPr id="5" name="Footer Placeholder 4"/>
          <p:cNvSpPr>
            <a:spLocks noGrp="1"/>
          </p:cNvSpPr>
          <p:nvPr>
            <p:ph type="ftr" sz="quarter" idx="3"/>
          </p:nvPr>
        </p:nvSpPr>
        <p:spPr>
          <a:xfrm>
            <a:off x="2764639" y="6459785"/>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5"/>
            <a:ext cx="984019" cy="365125"/>
          </a:xfrm>
          <a:prstGeom prst="rect">
            <a:avLst/>
          </a:prstGeom>
        </p:spPr>
        <p:txBody>
          <a:bodyPr vert="horz" lIns="91440" tIns="45720" rIns="91440" bIns="45720" rtlCol="0" anchor="ctr"/>
          <a:lstStyle>
            <a:lvl1pPr algn="r">
              <a:defRPr sz="787">
                <a:solidFill>
                  <a:srgbClr val="FFFFFF"/>
                </a:solidFill>
              </a:defRPr>
            </a:lvl1pPr>
          </a:lstStyle>
          <a:p>
            <a:fld id="{4FAB73BC-B049-4115-A692-8D63A059BFB8}" type="slidenum">
              <a:rPr lang="en-US" dirty="0"/>
              <a:pPr/>
              <a:t>‹nr.›</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21475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dt="0"/>
  <p:txStyles>
    <p:titleStyle>
      <a:lvl1pPr algn="l" defTabSz="685754" rtl="0" eaLnBrk="1" latinLnBrk="0" hangingPunct="1">
        <a:lnSpc>
          <a:spcPct val="85000"/>
        </a:lnSpc>
        <a:spcBef>
          <a:spcPct val="0"/>
        </a:spcBef>
        <a:buNone/>
        <a:defRPr sz="3600" kern="1200" spc="-37" baseline="0">
          <a:solidFill>
            <a:schemeClr val="tx1">
              <a:lumMod val="75000"/>
              <a:lumOff val="25000"/>
            </a:schemeClr>
          </a:solidFill>
          <a:latin typeface="+mj-lt"/>
          <a:ea typeface="+mj-ea"/>
          <a:cs typeface="+mj-cs"/>
        </a:defRPr>
      </a:lvl1pPr>
    </p:titleStyle>
    <p:bodyStyle>
      <a:lvl1pPr marL="68575" indent="-68575" algn="l" defTabSz="685754"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17" indent="-137151" algn="l" defTabSz="685754"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67" indent="-137151" algn="l" defTabSz="685754"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19" indent="-137151" algn="l" defTabSz="685754"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470" indent="-137151" algn="l" defTabSz="685754"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4945" indent="-171439" algn="l" defTabSz="685754"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4935" indent="-171439" algn="l" defTabSz="685754"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4925" indent="-171439" algn="l" defTabSz="685754"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4915" indent="-171439" algn="l" defTabSz="685754"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754" rtl="0" eaLnBrk="1" latinLnBrk="0" hangingPunct="1">
        <a:defRPr sz="1350" kern="1200">
          <a:solidFill>
            <a:schemeClr val="tx1"/>
          </a:solidFill>
          <a:latin typeface="+mn-lt"/>
          <a:ea typeface="+mn-ea"/>
          <a:cs typeface="+mn-cs"/>
        </a:defRPr>
      </a:lvl1pPr>
      <a:lvl2pPr marL="342877" algn="l" defTabSz="685754" rtl="0" eaLnBrk="1" latinLnBrk="0" hangingPunct="1">
        <a:defRPr sz="1350" kern="1200">
          <a:solidFill>
            <a:schemeClr val="tx1"/>
          </a:solidFill>
          <a:latin typeface="+mn-lt"/>
          <a:ea typeface="+mn-ea"/>
          <a:cs typeface="+mn-cs"/>
        </a:defRPr>
      </a:lvl2pPr>
      <a:lvl3pPr marL="685754" algn="l" defTabSz="685754" rtl="0" eaLnBrk="1" latinLnBrk="0" hangingPunct="1">
        <a:defRPr sz="1350" kern="1200">
          <a:solidFill>
            <a:schemeClr val="tx1"/>
          </a:solidFill>
          <a:latin typeface="+mn-lt"/>
          <a:ea typeface="+mn-ea"/>
          <a:cs typeface="+mn-cs"/>
        </a:defRPr>
      </a:lvl3pPr>
      <a:lvl4pPr marL="1028631" algn="l" defTabSz="685754" rtl="0" eaLnBrk="1" latinLnBrk="0" hangingPunct="1">
        <a:defRPr sz="1350" kern="1200">
          <a:solidFill>
            <a:schemeClr val="tx1"/>
          </a:solidFill>
          <a:latin typeface="+mn-lt"/>
          <a:ea typeface="+mn-ea"/>
          <a:cs typeface="+mn-cs"/>
        </a:defRPr>
      </a:lvl4pPr>
      <a:lvl5pPr marL="1371509" algn="l" defTabSz="685754" rtl="0" eaLnBrk="1" latinLnBrk="0" hangingPunct="1">
        <a:defRPr sz="1350" kern="1200">
          <a:solidFill>
            <a:schemeClr val="tx1"/>
          </a:solidFill>
          <a:latin typeface="+mn-lt"/>
          <a:ea typeface="+mn-ea"/>
          <a:cs typeface="+mn-cs"/>
        </a:defRPr>
      </a:lvl5pPr>
      <a:lvl6pPr marL="1714385" algn="l" defTabSz="685754" rtl="0" eaLnBrk="1" latinLnBrk="0" hangingPunct="1">
        <a:defRPr sz="1350" kern="1200">
          <a:solidFill>
            <a:schemeClr val="tx1"/>
          </a:solidFill>
          <a:latin typeface="+mn-lt"/>
          <a:ea typeface="+mn-ea"/>
          <a:cs typeface="+mn-cs"/>
        </a:defRPr>
      </a:lvl6pPr>
      <a:lvl7pPr marL="2057263" algn="l" defTabSz="685754" rtl="0" eaLnBrk="1" latinLnBrk="0" hangingPunct="1">
        <a:defRPr sz="1350" kern="1200">
          <a:solidFill>
            <a:schemeClr val="tx1"/>
          </a:solidFill>
          <a:latin typeface="+mn-lt"/>
          <a:ea typeface="+mn-ea"/>
          <a:cs typeface="+mn-cs"/>
        </a:defRPr>
      </a:lvl7pPr>
      <a:lvl8pPr marL="2400140" algn="l" defTabSz="685754" rtl="0" eaLnBrk="1" latinLnBrk="0" hangingPunct="1">
        <a:defRPr sz="1350" kern="1200">
          <a:solidFill>
            <a:schemeClr val="tx1"/>
          </a:solidFill>
          <a:latin typeface="+mn-lt"/>
          <a:ea typeface="+mn-ea"/>
          <a:cs typeface="+mn-cs"/>
        </a:defRPr>
      </a:lvl8pPr>
      <a:lvl9pPr marL="2743017" algn="l" defTabSz="68575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vision-goedstrup.rm.d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regionshospitalet-goedstrup.dk/nyheder-og-presse/nyheder/nyhedsarkiv/2023/resultaterne-fra-lup-202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hyperlink" Target="http://bi-portal.onerm.dk/#/site/RM/views/LUPSomatikAkutmodtagelseFdende/Nationalenglesprgsml?:iid=1&amp;Parameters.V%C3%A6lg%20unders%C3%B8gelse=3&amp;afdeling=Mave-%20og%20Tarmkirurgi&amp;sgh=Regionshospitalet%20G%C3%B8dstrup" TargetMode="Externa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region-midtjylland.23video.com/secret/84318864/cd08e48ad765520e33ce288dc117643a"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region-midtjylland.23video.com/secret/81430661/f1698ae5b94707f77cb828ae2e800347"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880" y="4262034"/>
            <a:ext cx="8083602" cy="2129308"/>
          </a:xfrm>
        </p:spPr>
        <p:txBody>
          <a:bodyPr/>
          <a:lstStyle/>
          <a:p>
            <a:pPr algn="ctr"/>
            <a:r>
              <a:rPr lang="da-DK" sz="2800" dirty="0" smtClean="0"/>
              <a:t>Referat </a:t>
            </a:r>
            <a:r>
              <a:rPr lang="da-DK" b="0" dirty="0" smtClean="0"/>
              <a:t/>
            </a:r>
            <a:br>
              <a:rPr lang="da-DK" b="0" dirty="0" smtClean="0"/>
            </a:br>
            <a:r>
              <a:rPr lang="da-DK" sz="1800" b="0" dirty="0" smtClean="0"/>
              <a:t>fra </a:t>
            </a:r>
            <a:br>
              <a:rPr lang="da-DK" sz="1800" b="0" dirty="0" smtClean="0"/>
            </a:br>
            <a:r>
              <a:rPr lang="da-DK" sz="1800" b="0" dirty="0" smtClean="0"/>
              <a:t>Brugerrådsmødet den 26. april 2023</a:t>
            </a:r>
            <a:r>
              <a:rPr lang="da-DK" b="0" dirty="0" smtClean="0"/>
              <a:t/>
            </a:r>
            <a:br>
              <a:rPr lang="da-DK" b="0" dirty="0" smtClean="0"/>
            </a:br>
            <a:r>
              <a:rPr lang="da-DK" sz="1600" b="0" dirty="0"/>
              <a:t/>
            </a:r>
            <a:br>
              <a:rPr lang="da-DK" sz="1600" b="0" dirty="0"/>
            </a:br>
            <a:r>
              <a:rPr lang="da-DK" sz="1400" b="0" dirty="0" smtClean="0"/>
              <a:t>Formøde 15.30-16.30</a:t>
            </a:r>
            <a:br>
              <a:rPr lang="da-DK" sz="1400" b="0" dirty="0" smtClean="0"/>
            </a:br>
            <a:r>
              <a:rPr lang="da-DK" sz="1400" b="0" dirty="0" smtClean="0"/>
              <a:t>Brugerrådsmøde 16.30-19.00</a:t>
            </a:r>
            <a:br>
              <a:rPr lang="da-DK" sz="1400" b="0" dirty="0" smtClean="0"/>
            </a:br>
            <a:r>
              <a:rPr lang="da-DK" sz="1400" b="0" dirty="0" smtClean="0"/>
              <a:t/>
            </a:r>
            <a:br>
              <a:rPr lang="da-DK" sz="1400" b="0" dirty="0" smtClean="0"/>
            </a:br>
            <a:r>
              <a:rPr lang="da-DK" sz="1100" b="0" dirty="0" smtClean="0"/>
              <a:t>Begge møder afholdes i møderum L120 Regionshospitalet Gødstrup</a:t>
            </a:r>
            <a:r>
              <a:rPr lang="da-DK" sz="1400" b="0" dirty="0" smtClean="0"/>
              <a:t/>
            </a:r>
            <a:br>
              <a:rPr lang="da-DK" sz="1400" b="0" dirty="0" smtClean="0"/>
            </a:br>
            <a:endParaRPr lang="da-DK" sz="1400" dirty="0"/>
          </a:p>
        </p:txBody>
      </p:sp>
      <p:pic>
        <p:nvPicPr>
          <p:cNvPr id="6" name="Pladsholder til billede 5"/>
          <p:cNvPicPr>
            <a:picLocks noGrp="1" noChangeAspect="1"/>
          </p:cNvPicPr>
          <p:nvPr>
            <p:ph type="pic" idx="1"/>
          </p:nvPr>
        </p:nvPicPr>
        <p:blipFill rotWithShape="1">
          <a:blip r:embed="rId3"/>
          <a:srcRect l="2612" t="31137" r="3247" b="18685"/>
          <a:stretch/>
        </p:blipFill>
        <p:spPr>
          <a:xfrm>
            <a:off x="1450732" y="1916723"/>
            <a:ext cx="6224954" cy="2101361"/>
          </a:xfrm>
          <a:prstGeom prst="rect">
            <a:avLst/>
          </a:prstGeom>
        </p:spPr>
      </p:pic>
    </p:spTree>
    <p:extLst>
      <p:ext uri="{BB962C8B-B14F-4D97-AF65-F5344CB8AC3E}">
        <p14:creationId xmlns:p14="http://schemas.microsoft.com/office/powerpoint/2010/main" val="2913919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dsholder til indhold 3"/>
          <p:cNvSpPr>
            <a:spLocks noGrp="1"/>
          </p:cNvSpPr>
          <p:nvPr>
            <p:ph sz="half" idx="2"/>
          </p:nvPr>
        </p:nvSpPr>
        <p:spPr>
          <a:xfrm>
            <a:off x="681038" y="2965450"/>
            <a:ext cx="4992687" cy="2763838"/>
          </a:xfrm>
        </p:spPr>
        <p:txBody>
          <a:bodyPr/>
          <a:lstStyle/>
          <a:p>
            <a:pPr marL="0" indent="0">
              <a:buFont typeface="Wingdings" panose="05000000000000000000" pitchFamily="2" charset="2"/>
              <a:buNone/>
            </a:pPr>
            <a:endParaRPr lang="da-DK" altLang="da-DK" sz="1200" smtClean="0"/>
          </a:p>
          <a:p>
            <a:pPr marL="0" indent="0">
              <a:buFont typeface="Wingdings" panose="05000000000000000000" pitchFamily="2" charset="2"/>
              <a:buNone/>
            </a:pPr>
            <a:endParaRPr lang="da-DK" altLang="da-DK" sz="1400" smtClean="0">
              <a:solidFill>
                <a:srgbClr val="000000"/>
              </a:solidFill>
            </a:endParaRPr>
          </a:p>
          <a:p>
            <a:pPr marL="0" indent="0">
              <a:buFont typeface="Wingdings" panose="05000000000000000000" pitchFamily="2" charset="2"/>
              <a:buNone/>
            </a:pPr>
            <a:r>
              <a:rPr lang="da-DK" altLang="da-DK" sz="1400" smtClean="0">
                <a:solidFill>
                  <a:srgbClr val="000000"/>
                </a:solidFill>
              </a:rPr>
              <a:t>Vi bistår med læring og udvikling, så behovet for akut behandling reduceres mest muligt.  </a:t>
            </a:r>
          </a:p>
          <a:p>
            <a:pPr marL="0" indent="0">
              <a:buFont typeface="Wingdings" panose="05000000000000000000" pitchFamily="2" charset="2"/>
              <a:buNone/>
            </a:pPr>
            <a:endParaRPr lang="da-DK" altLang="da-DK" sz="1400" smtClean="0">
              <a:solidFill>
                <a:srgbClr val="000000"/>
              </a:solidFill>
            </a:endParaRPr>
          </a:p>
          <a:p>
            <a:pPr marL="0" indent="0">
              <a:buFont typeface="Wingdings" panose="05000000000000000000" pitchFamily="2" charset="2"/>
              <a:buNone/>
            </a:pPr>
            <a:r>
              <a:rPr lang="da-DK" altLang="da-DK" sz="1400" smtClean="0">
                <a:solidFill>
                  <a:srgbClr val="000000"/>
                </a:solidFill>
              </a:rPr>
              <a:t>Vi leverer planlagte forløb med rettidig behandling, og forebygger akutte indlæggelser.</a:t>
            </a:r>
          </a:p>
          <a:p>
            <a:pPr marL="0" indent="0">
              <a:buFont typeface="Wingdings" panose="05000000000000000000" pitchFamily="2" charset="2"/>
              <a:buNone/>
            </a:pPr>
            <a:endParaRPr lang="da-DK" altLang="da-DK" sz="1200" smtClean="0">
              <a:solidFill>
                <a:srgbClr val="000000"/>
              </a:solidFill>
            </a:endParaRPr>
          </a:p>
          <a:p>
            <a:pPr marL="0" indent="0">
              <a:buFont typeface="Wingdings" panose="05000000000000000000" pitchFamily="2" charset="2"/>
              <a:buNone/>
            </a:pPr>
            <a:endParaRPr lang="da-DK" altLang="da-DK" sz="1200" smtClean="0">
              <a:solidFill>
                <a:srgbClr val="000000"/>
              </a:solidFill>
            </a:endParaRPr>
          </a:p>
          <a:p>
            <a:pPr marL="0" indent="0">
              <a:buFont typeface="Wingdings" panose="05000000000000000000" pitchFamily="2" charset="2"/>
              <a:buNone/>
            </a:pPr>
            <a:endParaRPr lang="da-DK" altLang="da-DK" sz="1200" smtClean="0">
              <a:solidFill>
                <a:srgbClr val="000000"/>
              </a:solidFill>
            </a:endParaRPr>
          </a:p>
          <a:p>
            <a:pPr marL="0" indent="0">
              <a:buFont typeface="Wingdings" panose="05000000000000000000" pitchFamily="2" charset="2"/>
              <a:buNone/>
            </a:pPr>
            <a:endParaRPr lang="da-DK" altLang="da-DK" sz="1200" smtClean="0">
              <a:solidFill>
                <a:srgbClr val="FF0000"/>
              </a:solidFill>
            </a:endParaRPr>
          </a:p>
          <a:p>
            <a:pPr marL="0" indent="0">
              <a:buFont typeface="Wingdings" panose="05000000000000000000" pitchFamily="2" charset="2"/>
              <a:buNone/>
            </a:pPr>
            <a:r>
              <a:rPr lang="da-DK" altLang="da-DK" sz="1200" smtClean="0"/>
              <a:t/>
            </a:r>
            <a:br>
              <a:rPr lang="da-DK" altLang="da-DK" sz="1200" smtClean="0"/>
            </a:br>
            <a:endParaRPr lang="da-DK" altLang="da-DK" sz="1200" smtClean="0"/>
          </a:p>
        </p:txBody>
      </p:sp>
      <p:sp>
        <p:nvSpPr>
          <p:cNvPr id="24579" name="Pladsholder til sidefod 6"/>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da-DK" altLang="da-DK" sz="900" smtClean="0">
                <a:solidFill>
                  <a:schemeClr val="accent1"/>
                </a:solidFill>
              </a:rPr>
              <a:t>Regionshospitalet Gødstrup  ▪  www.godstrup.dk</a:t>
            </a:r>
          </a:p>
        </p:txBody>
      </p:sp>
      <p:pic>
        <p:nvPicPr>
          <p:cNvPr id="24580" name="Billed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2938" y="2433638"/>
            <a:ext cx="324008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itel 4"/>
          <p:cNvSpPr txBox="1">
            <a:spLocks/>
          </p:cNvSpPr>
          <p:nvPr/>
        </p:nvSpPr>
        <p:spPr bwMode="auto">
          <a:xfrm>
            <a:off x="630238" y="923925"/>
            <a:ext cx="78867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altLang="da-DK" b="1">
                <a:solidFill>
                  <a:srgbClr val="000000"/>
                </a:solidFill>
              </a:rPr>
              <a:t>Pejlemærke – omhu og højeste faglighed</a:t>
            </a:r>
            <a:endParaRPr lang="da-DK" altLang="da-DK" sz="3000" b="1">
              <a:solidFill>
                <a:srgbClr val="000000"/>
              </a:solidFill>
            </a:endParaRPr>
          </a:p>
        </p:txBody>
      </p:sp>
      <p:sp>
        <p:nvSpPr>
          <p:cNvPr id="24582" name="Pladsholder til tekst 2"/>
          <p:cNvSpPr>
            <a:spLocks noGrp="1"/>
          </p:cNvSpPr>
          <p:nvPr>
            <p:ph type="body" idx="1"/>
          </p:nvPr>
        </p:nvSpPr>
        <p:spPr>
          <a:xfrm>
            <a:off x="630238" y="1828800"/>
            <a:ext cx="5362575" cy="823913"/>
          </a:xfrm>
        </p:spPr>
        <p:txBody>
          <a:bodyPr/>
          <a:lstStyle/>
          <a:p>
            <a:r>
              <a:rPr lang="da-DK" altLang="da-DK" sz="1800" smtClean="0">
                <a:solidFill>
                  <a:srgbClr val="000000"/>
                </a:solidFill>
              </a:rPr>
              <a:t>Vi udviser omhu for både akutte og planlagte patientforløb med fokus på højeste faglighed og forbedringer</a:t>
            </a:r>
          </a:p>
        </p:txBody>
      </p:sp>
    </p:spTree>
    <p:extLst>
      <p:ext uri="{BB962C8B-B14F-4D97-AF65-F5344CB8AC3E}">
        <p14:creationId xmlns:p14="http://schemas.microsoft.com/office/powerpoint/2010/main" val="362485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dsholder til tekst 5"/>
          <p:cNvSpPr>
            <a:spLocks noGrp="1"/>
          </p:cNvSpPr>
          <p:nvPr>
            <p:ph type="body" idx="1"/>
          </p:nvPr>
        </p:nvSpPr>
        <p:spPr>
          <a:xfrm>
            <a:off x="630238" y="1811338"/>
            <a:ext cx="5688012" cy="619125"/>
          </a:xfrm>
        </p:spPr>
        <p:txBody>
          <a:bodyPr/>
          <a:lstStyle/>
          <a:p>
            <a:r>
              <a:rPr lang="da-DK" altLang="da-DK" sz="1800" smtClean="0">
                <a:solidFill>
                  <a:srgbClr val="3F3018"/>
                </a:solidFill>
              </a:rPr>
              <a:t>Vi støtter patientens selvbestemmelse og mestring</a:t>
            </a:r>
            <a:endParaRPr lang="da-DK" altLang="da-DK" sz="1800" smtClean="0"/>
          </a:p>
        </p:txBody>
      </p:sp>
      <p:sp>
        <p:nvSpPr>
          <p:cNvPr id="7" name="Pladsholder til indhold 6"/>
          <p:cNvSpPr>
            <a:spLocks noGrp="1"/>
          </p:cNvSpPr>
          <p:nvPr>
            <p:ph sz="half" idx="2"/>
          </p:nvPr>
        </p:nvSpPr>
        <p:spPr>
          <a:xfrm>
            <a:off x="630238" y="2816225"/>
            <a:ext cx="4840287" cy="2763838"/>
          </a:xfrm>
        </p:spPr>
        <p:txBody>
          <a:bodyPr>
            <a:normAutofit fontScale="25000" lnSpcReduction="20000"/>
          </a:bodyPr>
          <a:lstStyle/>
          <a:p>
            <a:pPr marL="0" indent="0">
              <a:lnSpc>
                <a:spcPct val="120000"/>
              </a:lnSpc>
              <a:buFont typeface="Wingdings" panose="05000000000000000000" pitchFamily="2" charset="2"/>
              <a:buNone/>
              <a:defRPr/>
            </a:pPr>
            <a:r>
              <a:rPr lang="da-DK" sz="5600" dirty="0" smtClean="0"/>
              <a:t/>
            </a:r>
            <a:br>
              <a:rPr lang="da-DK" sz="5600" dirty="0" smtClean="0"/>
            </a:br>
            <a:r>
              <a:rPr lang="da-DK" sz="5600" dirty="0" smtClean="0"/>
              <a:t/>
            </a:r>
            <a:br>
              <a:rPr lang="da-DK" sz="5600" dirty="0" smtClean="0"/>
            </a:br>
            <a:r>
              <a:rPr lang="da-DK" sz="5600" dirty="0" smtClean="0">
                <a:solidFill>
                  <a:srgbClr val="000000"/>
                </a:solidFill>
              </a:rPr>
              <a:t>Vi støtter </a:t>
            </a:r>
            <a:r>
              <a:rPr lang="da-DK" sz="5600" dirty="0">
                <a:solidFill>
                  <a:srgbClr val="000000"/>
                </a:solidFill>
              </a:rPr>
              <a:t>patientens sundhed, selvbestemmelse og </a:t>
            </a:r>
            <a:r>
              <a:rPr lang="da-DK" sz="5600" dirty="0" smtClean="0">
                <a:solidFill>
                  <a:srgbClr val="000000"/>
                </a:solidFill>
              </a:rPr>
              <a:t>mestring med </a:t>
            </a:r>
            <a:r>
              <a:rPr lang="da-DK" sz="5600" dirty="0">
                <a:solidFill>
                  <a:srgbClr val="000000"/>
                </a:solidFill>
              </a:rPr>
              <a:t>afsæt i kunst og kultur, </a:t>
            </a:r>
            <a:r>
              <a:rPr lang="da-DK" sz="5600" dirty="0" smtClean="0">
                <a:solidFill>
                  <a:srgbClr val="000000"/>
                </a:solidFill>
              </a:rPr>
              <a:t>atmosfære </a:t>
            </a:r>
            <a:r>
              <a:rPr lang="da-DK" sz="5600" dirty="0">
                <a:solidFill>
                  <a:srgbClr val="000000"/>
                </a:solidFill>
              </a:rPr>
              <a:t>og </a:t>
            </a:r>
            <a:r>
              <a:rPr lang="da-DK" sz="5600" dirty="0" smtClean="0">
                <a:solidFill>
                  <a:srgbClr val="000000"/>
                </a:solidFill>
              </a:rPr>
              <a:t>digitalisering. </a:t>
            </a:r>
          </a:p>
          <a:p>
            <a:pPr marL="0" indent="0">
              <a:lnSpc>
                <a:spcPct val="120000"/>
              </a:lnSpc>
              <a:buFont typeface="Wingdings" panose="05000000000000000000" pitchFamily="2" charset="2"/>
              <a:buNone/>
              <a:defRPr/>
            </a:pPr>
            <a:endParaRPr lang="da-DK" sz="5600" dirty="0" smtClean="0">
              <a:solidFill>
                <a:srgbClr val="000000"/>
              </a:solidFill>
            </a:endParaRPr>
          </a:p>
          <a:p>
            <a:pPr marL="0" indent="0">
              <a:lnSpc>
                <a:spcPct val="120000"/>
              </a:lnSpc>
              <a:buFont typeface="Wingdings" panose="05000000000000000000" pitchFamily="2" charset="2"/>
              <a:buNone/>
              <a:defRPr/>
            </a:pPr>
            <a:r>
              <a:rPr lang="da-DK" sz="5600" dirty="0" smtClean="0">
                <a:solidFill>
                  <a:srgbClr val="000000"/>
                </a:solidFill>
              </a:rPr>
              <a:t>Med viden om, at mange </a:t>
            </a:r>
            <a:r>
              <a:rPr lang="da-DK" sz="5600" dirty="0">
                <a:solidFill>
                  <a:srgbClr val="000000"/>
                </a:solidFill>
              </a:rPr>
              <a:t>patienter og pårørende har potentialet </a:t>
            </a:r>
            <a:r>
              <a:rPr lang="da-DK" sz="5600" dirty="0" smtClean="0">
                <a:solidFill>
                  <a:srgbClr val="000000"/>
                </a:solidFill>
              </a:rPr>
              <a:t>og lysten til </a:t>
            </a:r>
            <a:r>
              <a:rPr lang="da-DK" sz="5600" dirty="0">
                <a:solidFill>
                  <a:srgbClr val="000000"/>
                </a:solidFill>
              </a:rPr>
              <a:t>at tage større del i mestring af </a:t>
            </a:r>
            <a:r>
              <a:rPr lang="da-DK" sz="5600" dirty="0" smtClean="0">
                <a:solidFill>
                  <a:srgbClr val="000000"/>
                </a:solidFill>
              </a:rPr>
              <a:t>sygdom, tager vi udgangspunkt </a:t>
            </a:r>
            <a:r>
              <a:rPr lang="da-DK" sz="5600" dirty="0">
                <a:solidFill>
                  <a:srgbClr val="000000"/>
                </a:solidFill>
              </a:rPr>
              <a:t>i, at patienter, der tager større ansvar for eget helbred ofte bliver mere tilfredse og mere </a:t>
            </a:r>
            <a:r>
              <a:rPr lang="da-DK" sz="5600" dirty="0" smtClean="0">
                <a:solidFill>
                  <a:srgbClr val="000000"/>
                </a:solidFill>
              </a:rPr>
              <a:t>motiverede.</a:t>
            </a:r>
            <a:endParaRPr lang="da-DK" sz="5600" b="1" dirty="0">
              <a:solidFill>
                <a:srgbClr val="000000"/>
              </a:solidFill>
            </a:endParaRPr>
          </a:p>
          <a:p>
            <a:pPr marL="0" indent="0">
              <a:lnSpc>
                <a:spcPct val="120000"/>
              </a:lnSpc>
              <a:buFont typeface="Wingdings" panose="05000000000000000000" pitchFamily="2" charset="2"/>
              <a:buNone/>
              <a:defRPr/>
            </a:pPr>
            <a:endParaRPr lang="da-DK" sz="2550" i="1" dirty="0"/>
          </a:p>
          <a:p>
            <a:pPr marL="0" indent="0">
              <a:lnSpc>
                <a:spcPct val="120000"/>
              </a:lnSpc>
              <a:buFont typeface="Wingdings" panose="05000000000000000000" pitchFamily="2" charset="2"/>
              <a:buNone/>
              <a:defRPr/>
            </a:pPr>
            <a:endParaRPr lang="da-DK" i="1" dirty="0"/>
          </a:p>
          <a:p>
            <a:pPr marL="0" indent="0">
              <a:lnSpc>
                <a:spcPct val="120000"/>
              </a:lnSpc>
              <a:buFont typeface="Wingdings" panose="05000000000000000000" pitchFamily="2" charset="2"/>
              <a:buNone/>
              <a:defRPr/>
            </a:pPr>
            <a:endParaRPr lang="da-DK" i="1" dirty="0" smtClean="0"/>
          </a:p>
          <a:p>
            <a:pPr>
              <a:lnSpc>
                <a:spcPct val="120000"/>
              </a:lnSpc>
              <a:defRPr/>
            </a:pPr>
            <a:endParaRPr lang="da-DK" dirty="0"/>
          </a:p>
        </p:txBody>
      </p:sp>
      <p:sp>
        <p:nvSpPr>
          <p:cNvPr id="25604" name="Pladsholder til sidefod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da-DK" altLang="da-DK" sz="900" smtClean="0">
                <a:solidFill>
                  <a:schemeClr val="accent1"/>
                </a:solidFill>
              </a:rPr>
              <a:t>Regionshospitalet Gødstrup  ▪  www.godstrup.dk</a:t>
            </a:r>
          </a:p>
        </p:txBody>
      </p:sp>
      <p:pic>
        <p:nvPicPr>
          <p:cNvPr id="25605" name="Billed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7550" y="2527300"/>
            <a:ext cx="3240088"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itel 1"/>
          <p:cNvSpPr txBox="1">
            <a:spLocks/>
          </p:cNvSpPr>
          <p:nvPr/>
        </p:nvSpPr>
        <p:spPr bwMode="auto">
          <a:xfrm>
            <a:off x="630238" y="1244600"/>
            <a:ext cx="71977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altLang="da-DK" b="1">
                <a:solidFill>
                  <a:srgbClr val="3F3018"/>
                </a:solidFill>
              </a:rPr>
              <a:t>Pejlemærke – selvbestemmelse og mestring</a:t>
            </a:r>
            <a:r>
              <a:rPr lang="da-DK" altLang="da-DK" sz="3000" b="1">
                <a:solidFill>
                  <a:srgbClr val="3F3018"/>
                </a:solidFill>
              </a:rPr>
              <a:t/>
            </a:r>
            <a:br>
              <a:rPr lang="da-DK" altLang="da-DK" sz="3000" b="1">
                <a:solidFill>
                  <a:srgbClr val="3F3018"/>
                </a:solidFill>
              </a:rPr>
            </a:br>
            <a:endParaRPr lang="da-DK" altLang="da-DK" sz="1800" b="1">
              <a:solidFill>
                <a:srgbClr val="3F3018"/>
              </a:solidFill>
            </a:endParaRPr>
          </a:p>
        </p:txBody>
      </p:sp>
    </p:spTree>
    <p:extLst>
      <p:ext uri="{BB962C8B-B14F-4D97-AF65-F5344CB8AC3E}">
        <p14:creationId xmlns:p14="http://schemas.microsoft.com/office/powerpoint/2010/main" val="710532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dsholder til tekst 7"/>
          <p:cNvSpPr>
            <a:spLocks noGrp="1"/>
          </p:cNvSpPr>
          <p:nvPr>
            <p:ph type="body" sz="quarter" idx="3"/>
          </p:nvPr>
        </p:nvSpPr>
        <p:spPr>
          <a:xfrm>
            <a:off x="719138" y="1778000"/>
            <a:ext cx="5264150" cy="617538"/>
          </a:xfrm>
        </p:spPr>
        <p:txBody>
          <a:bodyPr/>
          <a:lstStyle/>
          <a:p>
            <a:r>
              <a:rPr lang="da-DK" altLang="da-DK" sz="1800" smtClean="0"/>
              <a:t>Vi indgår i forpligtende partnerskaber</a:t>
            </a:r>
          </a:p>
        </p:txBody>
      </p:sp>
      <p:sp>
        <p:nvSpPr>
          <p:cNvPr id="26627" name="Pladsholder til indhold 8"/>
          <p:cNvSpPr>
            <a:spLocks noGrp="1"/>
          </p:cNvSpPr>
          <p:nvPr>
            <p:ph sz="quarter" idx="4"/>
          </p:nvPr>
        </p:nvSpPr>
        <p:spPr>
          <a:xfrm>
            <a:off x="719138" y="3086100"/>
            <a:ext cx="5003800" cy="2763838"/>
          </a:xfrm>
        </p:spPr>
        <p:txBody>
          <a:bodyPr/>
          <a:lstStyle/>
          <a:p>
            <a:pPr marL="0" indent="0">
              <a:buFont typeface="Wingdings" panose="05000000000000000000" pitchFamily="2" charset="2"/>
              <a:buNone/>
            </a:pPr>
            <a:r>
              <a:rPr lang="da-DK" altLang="da-DK" sz="1400" smtClean="0"/>
              <a:t>Vi tager initiativ til at udvikle sammenhængende patientforløb, og har fokus på at sikre sektorovergange af høj kvalitet. </a:t>
            </a:r>
          </a:p>
          <a:p>
            <a:pPr marL="0" indent="0">
              <a:buFont typeface="Wingdings" panose="05000000000000000000" pitchFamily="2" charset="2"/>
              <a:buNone/>
            </a:pPr>
            <a:endParaRPr lang="da-DK" altLang="da-DK" sz="1400" smtClean="0"/>
          </a:p>
          <a:p>
            <a:pPr marL="0" indent="0">
              <a:buFont typeface="Wingdings" panose="05000000000000000000" pitchFamily="2" charset="2"/>
              <a:buNone/>
            </a:pPr>
            <a:r>
              <a:rPr lang="da-DK" altLang="da-DK" sz="1400" smtClean="0"/>
              <a:t>Vi rækker ud og samarbejder med psykiatri, praksis og kommuner. Og vi indgår i partnerskaber med foreninger, forskere, virksomheder og andre interessenter om sammenhængende patientforløb.</a:t>
            </a:r>
          </a:p>
          <a:p>
            <a:pPr marL="0" indent="0">
              <a:buFont typeface="Wingdings" panose="05000000000000000000" pitchFamily="2" charset="2"/>
              <a:buNone/>
            </a:pPr>
            <a:endParaRPr lang="da-DK" altLang="da-DK" sz="1200" smtClean="0"/>
          </a:p>
        </p:txBody>
      </p:sp>
      <p:sp>
        <p:nvSpPr>
          <p:cNvPr id="26628" name="Pladsholder til sidefod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da-DK" altLang="da-DK" sz="900" smtClean="0">
                <a:solidFill>
                  <a:schemeClr val="accent1"/>
                </a:solidFill>
              </a:rPr>
              <a:t>Regionshospitalet Gødstrup  ▪  www.godstrup.dk</a:t>
            </a:r>
          </a:p>
        </p:txBody>
      </p:sp>
      <p:pic>
        <p:nvPicPr>
          <p:cNvPr id="26629" name="Billed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2938" y="2433638"/>
            <a:ext cx="324008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itel 1"/>
          <p:cNvSpPr txBox="1">
            <a:spLocks/>
          </p:cNvSpPr>
          <p:nvPr/>
        </p:nvSpPr>
        <p:spPr bwMode="auto">
          <a:xfrm>
            <a:off x="719138" y="1214438"/>
            <a:ext cx="71977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altLang="da-DK" b="1">
                <a:solidFill>
                  <a:srgbClr val="3F3018"/>
                </a:solidFill>
              </a:rPr>
              <a:t>Pejlemærke - partnerskaber</a:t>
            </a:r>
            <a:r>
              <a:rPr lang="da-DK" altLang="da-DK" sz="3000" b="1">
                <a:solidFill>
                  <a:srgbClr val="3F3018"/>
                </a:solidFill>
              </a:rPr>
              <a:t/>
            </a:r>
            <a:br>
              <a:rPr lang="da-DK" altLang="da-DK" sz="3000" b="1">
                <a:solidFill>
                  <a:srgbClr val="3F3018"/>
                </a:solidFill>
              </a:rPr>
            </a:br>
            <a:endParaRPr lang="da-DK" altLang="da-DK" sz="1800" b="1">
              <a:solidFill>
                <a:srgbClr val="3F3018"/>
              </a:solidFill>
            </a:endParaRPr>
          </a:p>
        </p:txBody>
      </p:sp>
    </p:spTree>
    <p:extLst>
      <p:ext uri="{BB962C8B-B14F-4D97-AF65-F5344CB8AC3E}">
        <p14:creationId xmlns:p14="http://schemas.microsoft.com/office/powerpoint/2010/main" val="19527287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4"/>
          <p:cNvSpPr>
            <a:spLocks noGrp="1"/>
          </p:cNvSpPr>
          <p:nvPr>
            <p:ph type="title"/>
          </p:nvPr>
        </p:nvSpPr>
        <p:spPr>
          <a:xfrm>
            <a:off x="631825" y="1123950"/>
            <a:ext cx="7886700" cy="993775"/>
          </a:xfrm>
        </p:spPr>
        <p:txBody>
          <a:bodyPr anchor="ctr"/>
          <a:lstStyle/>
          <a:p>
            <a:r>
              <a:rPr lang="da-DK" altLang="da-DK" sz="2400" smtClean="0"/>
              <a:t>Pejlemærke – bæredygtighed</a:t>
            </a:r>
            <a:endParaRPr lang="da-DK" altLang="da-DK" smtClean="0"/>
          </a:p>
        </p:txBody>
      </p:sp>
      <p:sp>
        <p:nvSpPr>
          <p:cNvPr id="6" name="Pladsholder til tekst 5"/>
          <p:cNvSpPr>
            <a:spLocks noGrp="1"/>
          </p:cNvSpPr>
          <p:nvPr>
            <p:ph type="body" idx="1"/>
          </p:nvPr>
        </p:nvSpPr>
        <p:spPr>
          <a:xfrm>
            <a:off x="630238" y="1681163"/>
            <a:ext cx="5338762" cy="823912"/>
          </a:xfrm>
        </p:spPr>
        <p:txBody>
          <a:bodyPr anchor="t">
            <a:noAutofit/>
          </a:bodyPr>
          <a:lstStyle/>
          <a:p>
            <a:pPr>
              <a:defRPr/>
            </a:pPr>
            <a:endParaRPr lang="da-DK" altLang="da-DK" sz="1350" dirty="0" smtClean="0">
              <a:solidFill>
                <a:srgbClr val="3F3018"/>
              </a:solidFill>
            </a:endParaRPr>
          </a:p>
          <a:p>
            <a:pPr>
              <a:defRPr/>
            </a:pPr>
            <a:r>
              <a:rPr lang="da-DK" altLang="da-DK" sz="1800" dirty="0">
                <a:solidFill>
                  <a:srgbClr val="3F3018"/>
                </a:solidFill>
              </a:rPr>
              <a:t>Vi fremmer en attraktiv, digital og unik arbejdsplads baseret på bæredygtighed med plads til dig og til </a:t>
            </a:r>
            <a:r>
              <a:rPr lang="da-DK" altLang="da-DK" sz="1800" dirty="0" smtClean="0">
                <a:solidFill>
                  <a:srgbClr val="3F3018"/>
                </a:solidFill>
              </a:rPr>
              <a:t>fællesskabet</a:t>
            </a:r>
            <a:endParaRPr lang="da-DK" altLang="da-DK" sz="1800" dirty="0">
              <a:solidFill>
                <a:srgbClr val="3F3018"/>
              </a:solidFill>
            </a:endParaRPr>
          </a:p>
        </p:txBody>
      </p:sp>
      <p:sp>
        <p:nvSpPr>
          <p:cNvPr id="27652" name="Pladsholder til indhold 6"/>
          <p:cNvSpPr>
            <a:spLocks noGrp="1"/>
          </p:cNvSpPr>
          <p:nvPr>
            <p:ph sz="half" idx="2"/>
          </p:nvPr>
        </p:nvSpPr>
        <p:spPr>
          <a:xfrm>
            <a:off x="630238" y="2843213"/>
            <a:ext cx="3998912" cy="2763837"/>
          </a:xfrm>
        </p:spPr>
        <p:txBody>
          <a:bodyPr/>
          <a:lstStyle/>
          <a:p>
            <a:pPr marL="0" indent="0">
              <a:buFont typeface="Wingdings" panose="05000000000000000000" pitchFamily="2" charset="2"/>
              <a:buNone/>
            </a:pPr>
            <a:r>
              <a:rPr lang="da-DK" altLang="da-DK" sz="1400" smtClean="0"/>
              <a:t>Vi vil være en bæredygtig arbejdsplads, hvor medarbejderne oplever høj trivsel. </a:t>
            </a:r>
          </a:p>
          <a:p>
            <a:pPr marL="0" indent="0">
              <a:buFont typeface="Wingdings" panose="05000000000000000000" pitchFamily="2" charset="2"/>
              <a:buNone/>
            </a:pPr>
            <a:endParaRPr lang="da-DK" altLang="da-DK" sz="1400" smtClean="0"/>
          </a:p>
          <a:p>
            <a:pPr marL="0" indent="0">
              <a:buFont typeface="Wingdings" panose="05000000000000000000" pitchFamily="2" charset="2"/>
              <a:buNone/>
            </a:pPr>
            <a:r>
              <a:rPr lang="da-DK" altLang="da-DK" sz="1400" smtClean="0"/>
              <a:t>Vi er fagligt ambitiøse, og vi løfter både den enkelte og hinanden på tværs af specialer og fag.</a:t>
            </a:r>
          </a:p>
        </p:txBody>
      </p:sp>
      <p:sp>
        <p:nvSpPr>
          <p:cNvPr id="27653" name="Pladsholder til sidefod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da-DK" altLang="da-DK" sz="900" smtClean="0">
                <a:solidFill>
                  <a:schemeClr val="accent1"/>
                </a:solidFill>
              </a:rPr>
              <a:t>Regionshospitalet Gødstrup  ▪  www.godstrup.dk</a:t>
            </a:r>
          </a:p>
        </p:txBody>
      </p:sp>
      <p:pic>
        <p:nvPicPr>
          <p:cNvPr id="27654" name="Billed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2938" y="2554288"/>
            <a:ext cx="324008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606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dsholder til tekst 2"/>
          <p:cNvSpPr>
            <a:spLocks noGrp="1"/>
          </p:cNvSpPr>
          <p:nvPr>
            <p:ph type="body" idx="1"/>
          </p:nvPr>
        </p:nvSpPr>
        <p:spPr>
          <a:xfrm>
            <a:off x="630238" y="2117725"/>
            <a:ext cx="5154612" cy="617538"/>
          </a:xfrm>
        </p:spPr>
        <p:txBody>
          <a:bodyPr anchor="t"/>
          <a:lstStyle/>
          <a:p>
            <a:r>
              <a:rPr lang="da-DK" altLang="da-DK" sz="1800" smtClean="0"/>
              <a:t>Vi investerer i forskning, uddannelse og læring</a:t>
            </a:r>
          </a:p>
        </p:txBody>
      </p:sp>
      <p:sp>
        <p:nvSpPr>
          <p:cNvPr id="4" name="Pladsholder til indhold 3"/>
          <p:cNvSpPr>
            <a:spLocks noGrp="1"/>
          </p:cNvSpPr>
          <p:nvPr>
            <p:ph sz="half" idx="2"/>
          </p:nvPr>
        </p:nvSpPr>
        <p:spPr>
          <a:xfrm>
            <a:off x="630238" y="2601913"/>
            <a:ext cx="4692650" cy="2763837"/>
          </a:xfrm>
        </p:spPr>
        <p:txBody>
          <a:bodyPr anchor="t">
            <a:noAutofit/>
          </a:bodyPr>
          <a:lstStyle/>
          <a:p>
            <a:pPr marL="0" indent="0">
              <a:buFont typeface="Wingdings" panose="05000000000000000000" pitchFamily="2" charset="2"/>
              <a:buNone/>
              <a:defRPr/>
            </a:pPr>
            <a:endParaRPr lang="da-DK" sz="1050" dirty="0" smtClean="0">
              <a:solidFill>
                <a:srgbClr val="FF0000"/>
              </a:solidFill>
            </a:endParaRPr>
          </a:p>
          <a:p>
            <a:pPr marL="0" indent="0">
              <a:buFont typeface="Wingdings" panose="05000000000000000000" pitchFamily="2" charset="2"/>
              <a:buNone/>
              <a:defRPr/>
            </a:pPr>
            <a:r>
              <a:rPr lang="da-DK" sz="1400" dirty="0">
                <a:solidFill>
                  <a:srgbClr val="000000"/>
                </a:solidFill>
              </a:rPr>
              <a:t>Vi fremmer og understøtter forskning og uddannelse i sygdom og sundhed som forudsætning for at udvikle høj faglig kvalitet – også i fremtiden</a:t>
            </a:r>
            <a:r>
              <a:rPr lang="da-DK" sz="1400" dirty="0" smtClean="0">
                <a:solidFill>
                  <a:srgbClr val="000000"/>
                </a:solidFill>
              </a:rPr>
              <a:t>.</a:t>
            </a:r>
          </a:p>
          <a:p>
            <a:pPr marL="0" indent="0">
              <a:buFont typeface="Wingdings" panose="05000000000000000000" pitchFamily="2" charset="2"/>
              <a:buNone/>
              <a:defRPr/>
            </a:pPr>
            <a:endParaRPr lang="da-DK" sz="1400" dirty="0">
              <a:solidFill>
                <a:srgbClr val="000000"/>
              </a:solidFill>
            </a:endParaRPr>
          </a:p>
          <a:p>
            <a:pPr marL="0" indent="0">
              <a:buFont typeface="Wingdings" panose="05000000000000000000" pitchFamily="2" charset="2"/>
              <a:buNone/>
              <a:defRPr/>
            </a:pPr>
            <a:r>
              <a:rPr lang="da-DK" sz="1400" dirty="0">
                <a:solidFill>
                  <a:srgbClr val="000000"/>
                </a:solidFill>
              </a:rPr>
              <a:t>Vi udvikler forskningsmiljøer og etablerer </a:t>
            </a:r>
            <a:r>
              <a:rPr lang="da-DK" sz="1400" dirty="0" smtClean="0">
                <a:solidFill>
                  <a:srgbClr val="000000"/>
                </a:solidFill>
              </a:rPr>
              <a:t>universitetsklinikker</a:t>
            </a:r>
            <a:r>
              <a:rPr lang="da-DK" sz="1400" dirty="0">
                <a:solidFill>
                  <a:srgbClr val="000000"/>
                </a:solidFill>
              </a:rPr>
              <a:t>, hvor viden skabes og anvendes på højt, internationalt niveau</a:t>
            </a:r>
            <a:r>
              <a:rPr lang="da-DK" sz="1400" dirty="0" smtClean="0">
                <a:solidFill>
                  <a:srgbClr val="000000"/>
                </a:solidFill>
              </a:rPr>
              <a:t>.</a:t>
            </a:r>
          </a:p>
          <a:p>
            <a:pPr marL="0" indent="0">
              <a:buFont typeface="Wingdings" panose="05000000000000000000" pitchFamily="2" charset="2"/>
              <a:buNone/>
              <a:defRPr/>
            </a:pPr>
            <a:endParaRPr lang="da-DK" sz="1400" dirty="0">
              <a:solidFill>
                <a:srgbClr val="000000"/>
              </a:solidFill>
            </a:endParaRPr>
          </a:p>
          <a:p>
            <a:pPr marL="0" indent="0">
              <a:buFont typeface="Wingdings" panose="05000000000000000000" pitchFamily="2" charset="2"/>
              <a:buNone/>
              <a:defRPr/>
            </a:pPr>
            <a:r>
              <a:rPr lang="da-DK" sz="1400" dirty="0">
                <a:solidFill>
                  <a:srgbClr val="000000"/>
                </a:solidFill>
              </a:rPr>
              <a:t>Vi er initiativrige og dygtige til at udvikle nye læringsformer- og værktøjer tværprofessionelt. </a:t>
            </a:r>
            <a:endParaRPr lang="da-DK" sz="1400" dirty="0" smtClean="0">
              <a:solidFill>
                <a:srgbClr val="000000"/>
              </a:solidFill>
            </a:endParaRPr>
          </a:p>
          <a:p>
            <a:pPr marL="0" indent="0">
              <a:buFont typeface="Wingdings" panose="05000000000000000000" pitchFamily="2" charset="2"/>
              <a:buNone/>
              <a:defRPr/>
            </a:pPr>
            <a:endParaRPr lang="da-DK" sz="1400" dirty="0">
              <a:solidFill>
                <a:srgbClr val="000000"/>
              </a:solidFill>
            </a:endParaRPr>
          </a:p>
          <a:p>
            <a:pPr marL="0" indent="0">
              <a:buFont typeface="Wingdings" panose="05000000000000000000" pitchFamily="2" charset="2"/>
              <a:buNone/>
              <a:defRPr/>
            </a:pPr>
            <a:r>
              <a:rPr lang="da-DK" sz="1400" dirty="0">
                <a:solidFill>
                  <a:srgbClr val="000000"/>
                </a:solidFill>
              </a:rPr>
              <a:t>Vi vil udnytte potentialet for synergi og samarbejde i NIDO | Center for Forskning og Uddannelse.</a:t>
            </a:r>
          </a:p>
        </p:txBody>
      </p:sp>
      <p:sp>
        <p:nvSpPr>
          <p:cNvPr id="29700" name="Pladsholder til sidefod 6"/>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da-DK" altLang="da-DK" sz="900" smtClean="0">
                <a:solidFill>
                  <a:schemeClr val="accent1"/>
                </a:solidFill>
              </a:rPr>
              <a:t>Regionshospitalet Gødstrup  ▪  www.godstrup.dk</a:t>
            </a:r>
          </a:p>
        </p:txBody>
      </p:sp>
      <p:pic>
        <p:nvPicPr>
          <p:cNvPr id="29701" name="Billed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2938" y="2617788"/>
            <a:ext cx="324008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itel 4"/>
          <p:cNvSpPr txBox="1">
            <a:spLocks/>
          </p:cNvSpPr>
          <p:nvPr/>
        </p:nvSpPr>
        <p:spPr bwMode="auto">
          <a:xfrm>
            <a:off x="631825" y="1123950"/>
            <a:ext cx="78867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altLang="da-DK" b="1">
                <a:solidFill>
                  <a:srgbClr val="3F3018"/>
                </a:solidFill>
              </a:rPr>
              <a:t>Pejlemærke – forskning, uddannelse og læring</a:t>
            </a:r>
            <a:endParaRPr lang="da-DK" altLang="da-DK" sz="3000" b="1">
              <a:solidFill>
                <a:srgbClr val="3F3018"/>
              </a:solidFill>
            </a:endParaRPr>
          </a:p>
        </p:txBody>
      </p:sp>
    </p:spTree>
    <p:extLst>
      <p:ext uri="{BB962C8B-B14F-4D97-AF65-F5344CB8AC3E}">
        <p14:creationId xmlns:p14="http://schemas.microsoft.com/office/powerpoint/2010/main" val="3015417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a:xfrm>
            <a:off x="628650" y="1666875"/>
            <a:ext cx="7886700" cy="993775"/>
          </a:xfrm>
        </p:spPr>
        <p:txBody>
          <a:bodyPr/>
          <a:lstStyle/>
          <a:p>
            <a:r>
              <a:rPr lang="da-DK" altLang="da-DK" sz="2400" smtClean="0">
                <a:ea typeface="Verdana" panose="020B0604030504040204" pitchFamily="34" charset="0"/>
                <a:cs typeface="Verdana" panose="020B0604030504040204" pitchFamily="34" charset="0"/>
              </a:rPr>
              <a:t>Guide til vision 1.0</a:t>
            </a:r>
            <a:endParaRPr lang="da-DK" altLang="da-DK" sz="2400" smtClean="0">
              <a:solidFill>
                <a:srgbClr val="FF0000"/>
              </a:solidFill>
              <a:ea typeface="Verdana" panose="020B0604030504040204" pitchFamily="34" charset="0"/>
              <a:cs typeface="Verdana" panose="020B0604030504040204" pitchFamily="34" charset="0"/>
            </a:endParaRPr>
          </a:p>
        </p:txBody>
      </p:sp>
      <p:sp>
        <p:nvSpPr>
          <p:cNvPr id="3" name="Pladsholder til indhold 2"/>
          <p:cNvSpPr>
            <a:spLocks noGrp="1"/>
          </p:cNvSpPr>
          <p:nvPr>
            <p:ph idx="1"/>
          </p:nvPr>
        </p:nvSpPr>
        <p:spPr>
          <a:xfrm>
            <a:off x="628650" y="2736850"/>
            <a:ext cx="7886700" cy="3263900"/>
          </a:xfrm>
        </p:spPr>
        <p:txBody>
          <a:bodyPr>
            <a:normAutofit/>
          </a:bodyPr>
          <a:lstStyle/>
          <a:p>
            <a:pPr marL="0" indent="0">
              <a:buFont typeface="Wingdings" panose="05000000000000000000" pitchFamily="2" charset="2"/>
              <a:buNone/>
              <a:defRPr/>
            </a:pPr>
            <a:endParaRPr lang="da-DK" sz="1800" dirty="0">
              <a:ea typeface="Verdana" panose="020B0604030504040204" pitchFamily="34" charset="0"/>
              <a:cs typeface="Verdana" panose="020B0604030504040204" pitchFamily="34" charset="0"/>
            </a:endParaRPr>
          </a:p>
          <a:p>
            <a:pPr marL="0" indent="0">
              <a:buFont typeface="Wingdings" panose="05000000000000000000" pitchFamily="2" charset="2"/>
              <a:buNone/>
              <a:defRPr/>
            </a:pPr>
            <a:r>
              <a:rPr lang="da-DK" sz="1500" dirty="0">
                <a:solidFill>
                  <a:srgbClr val="000000"/>
                </a:solidFill>
                <a:ea typeface="Verdana" panose="020B0604030504040204" pitchFamily="34" charset="0"/>
                <a:cs typeface="Verdana" panose="020B0604030504040204" pitchFamily="34" charset="0"/>
              </a:rPr>
              <a:t>Vision 1.0 kan bruges af ledere og medarbejdere til at:</a:t>
            </a:r>
          </a:p>
          <a:p>
            <a:pPr>
              <a:defRPr/>
            </a:pPr>
            <a:r>
              <a:rPr lang="da-DK" sz="1500" dirty="0">
                <a:solidFill>
                  <a:srgbClr val="000000"/>
                </a:solidFill>
                <a:ea typeface="Verdana" panose="020B0604030504040204" pitchFamily="34" charset="0"/>
                <a:cs typeface="Verdana" panose="020B0604030504040204" pitchFamily="34" charset="0"/>
              </a:rPr>
              <a:t>etablere </a:t>
            </a:r>
            <a:r>
              <a:rPr lang="da-DK" sz="1500" dirty="0" smtClean="0">
                <a:solidFill>
                  <a:srgbClr val="000000"/>
                </a:solidFill>
                <a:ea typeface="Verdana" panose="020B0604030504040204" pitchFamily="34" charset="0"/>
                <a:cs typeface="Verdana" panose="020B0604030504040204" pitchFamily="34" charset="0"/>
              </a:rPr>
              <a:t>dialogmøder med </a:t>
            </a:r>
            <a:r>
              <a:rPr lang="da-DK" sz="1500" dirty="0">
                <a:solidFill>
                  <a:srgbClr val="000000"/>
                </a:solidFill>
                <a:ea typeface="Verdana" panose="020B0604030504040204" pitchFamily="34" charset="0"/>
                <a:cs typeface="Verdana" panose="020B0604030504040204" pitchFamily="34" charset="0"/>
              </a:rPr>
              <a:t>fælles fokus</a:t>
            </a:r>
          </a:p>
          <a:p>
            <a:pPr>
              <a:defRPr/>
            </a:pPr>
            <a:r>
              <a:rPr lang="da-DK" sz="1500" dirty="0">
                <a:solidFill>
                  <a:srgbClr val="000000"/>
                </a:solidFill>
                <a:ea typeface="Verdana" panose="020B0604030504040204" pitchFamily="34" charset="0"/>
                <a:cs typeface="Verdana" panose="020B0604030504040204" pitchFamily="34" charset="0"/>
              </a:rPr>
              <a:t>være et kompas i det fælles udviklingsarbejde</a:t>
            </a:r>
          </a:p>
          <a:p>
            <a:pPr>
              <a:defRPr/>
            </a:pPr>
            <a:r>
              <a:rPr lang="da-DK" sz="1500" dirty="0">
                <a:solidFill>
                  <a:srgbClr val="000000"/>
                </a:solidFill>
                <a:ea typeface="Verdana" panose="020B0604030504040204" pitchFamily="34" charset="0"/>
                <a:cs typeface="Verdana" panose="020B0604030504040204" pitchFamily="34" charset="0"/>
              </a:rPr>
              <a:t>give mulighed for at handle, prioritere, undersøge, lære og justere</a:t>
            </a:r>
          </a:p>
          <a:p>
            <a:pPr>
              <a:defRPr/>
            </a:pPr>
            <a:r>
              <a:rPr lang="da-DK" sz="1500" dirty="0">
                <a:solidFill>
                  <a:srgbClr val="000000"/>
                </a:solidFill>
                <a:ea typeface="Verdana" panose="020B0604030504040204" pitchFamily="34" charset="0"/>
                <a:cs typeface="Verdana" panose="020B0604030504040204" pitchFamily="34" charset="0"/>
              </a:rPr>
              <a:t>være afsæt og ramme for at skabe og fortælle attraktive historier om arbejdspladsen</a:t>
            </a:r>
            <a:r>
              <a:rPr lang="da-DK" sz="1500" dirty="0" smtClean="0">
                <a:solidFill>
                  <a:srgbClr val="000000"/>
                </a:solidFill>
                <a:ea typeface="Verdana" panose="020B0604030504040204" pitchFamily="34" charset="0"/>
                <a:cs typeface="Verdana" panose="020B0604030504040204" pitchFamily="34" charset="0"/>
              </a:rPr>
              <a:t>.</a:t>
            </a:r>
          </a:p>
          <a:p>
            <a:pPr>
              <a:defRPr/>
            </a:pPr>
            <a:endParaRPr lang="da-DK" sz="1500" dirty="0">
              <a:solidFill>
                <a:srgbClr val="000000"/>
              </a:solidFill>
              <a:ea typeface="Verdana" panose="020B0604030504040204" pitchFamily="34" charset="0"/>
              <a:cs typeface="Verdana" panose="020B0604030504040204" pitchFamily="34" charset="0"/>
            </a:endParaRPr>
          </a:p>
          <a:p>
            <a:pPr marL="0" indent="0">
              <a:buFont typeface="Wingdings" panose="05000000000000000000" pitchFamily="2" charset="2"/>
              <a:buNone/>
              <a:defRPr/>
            </a:pPr>
            <a:r>
              <a:rPr lang="da-DK" sz="1500" dirty="0">
                <a:solidFill>
                  <a:srgbClr val="000000"/>
                </a:solidFill>
                <a:ea typeface="Verdana" panose="020B0604030504040204" pitchFamily="34" charset="0"/>
                <a:cs typeface="Verdana" panose="020B0604030504040204" pitchFamily="34" charset="0"/>
              </a:rPr>
              <a:t>"1.0" betyder, at visionen er en dynamisk rettesnor for, hvad vi vælger at fokusere på over tid. Visionen med tilhørende pejlemærker og værktøjer vil en gang om året være til evaluering og drøftelse mellem hospitalsledelsen, afdelingsledelser og HMU</a:t>
            </a:r>
            <a:r>
              <a:rPr lang="da-DK" sz="1500" dirty="0" smtClean="0">
                <a:solidFill>
                  <a:srgbClr val="000000"/>
                </a:solidFill>
                <a:ea typeface="Verdana" panose="020B0604030504040204" pitchFamily="34" charset="0"/>
                <a:cs typeface="Verdana" panose="020B0604030504040204" pitchFamily="34" charset="0"/>
              </a:rPr>
              <a:t>.</a:t>
            </a:r>
          </a:p>
        </p:txBody>
      </p:sp>
      <p:pic>
        <p:nvPicPr>
          <p:cNvPr id="30724" name="Billed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6650" y="1036638"/>
            <a:ext cx="26987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350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kstfelt 3"/>
          <p:cNvSpPr txBox="1">
            <a:spLocks noChangeArrowheads="1"/>
          </p:cNvSpPr>
          <p:nvPr/>
        </p:nvSpPr>
        <p:spPr bwMode="auto">
          <a:xfrm>
            <a:off x="719138" y="3222625"/>
            <a:ext cx="47339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da-DK" altLang="da-DK" sz="1600"/>
              <a:t>Med vision 1.0 følger der en værktøjskasse med:</a:t>
            </a:r>
          </a:p>
          <a:p>
            <a:endParaRPr lang="da-DK" altLang="da-DK" sz="1600"/>
          </a:p>
          <a:p>
            <a:r>
              <a:rPr lang="da-DK" altLang="da-DK" sz="1600"/>
              <a:t>En film om visionen</a:t>
            </a:r>
          </a:p>
          <a:p>
            <a:r>
              <a:rPr lang="da-DK" altLang="da-DK" sz="1600"/>
              <a:t>Et samtalespil – et puslespil</a:t>
            </a:r>
          </a:p>
          <a:p>
            <a:r>
              <a:rPr lang="da-DK" altLang="da-DK" sz="1600"/>
              <a:t>Et handout der beskriver visionen</a:t>
            </a:r>
          </a:p>
          <a:p>
            <a:r>
              <a:rPr lang="da-DK" altLang="da-DK" sz="1600"/>
              <a:t>En PowerPoint med info om visionen og spørgsmål til dialog (lang version)</a:t>
            </a:r>
          </a:p>
          <a:p>
            <a:r>
              <a:rPr lang="da-DK" altLang="da-DK" sz="1600"/>
              <a:t>En PowerPoint med info om visionen (kort version)</a:t>
            </a:r>
          </a:p>
          <a:p>
            <a:endParaRPr lang="da-DK" altLang="da-DK" sz="1600"/>
          </a:p>
          <a:p>
            <a:r>
              <a:rPr lang="da-DK" altLang="da-DK" sz="1600"/>
              <a:t>Værktøjskassen kan ses på</a:t>
            </a:r>
            <a:br>
              <a:rPr lang="da-DK" altLang="da-DK" sz="1600"/>
            </a:br>
            <a:r>
              <a:rPr lang="da-DK" altLang="da-DK" sz="1600">
                <a:hlinkClick r:id="rId3"/>
              </a:rPr>
              <a:t>www.vision-goedstrup.rm.dk</a:t>
            </a:r>
            <a:r>
              <a:rPr lang="da-DK" altLang="da-DK" sz="1600"/>
              <a:t>  </a:t>
            </a:r>
          </a:p>
        </p:txBody>
      </p:sp>
      <p:sp>
        <p:nvSpPr>
          <p:cNvPr id="31747" name="Titel 12"/>
          <p:cNvSpPr>
            <a:spLocks noGrp="1"/>
          </p:cNvSpPr>
          <p:nvPr>
            <p:ph type="title"/>
          </p:nvPr>
        </p:nvSpPr>
        <p:spPr>
          <a:xfrm>
            <a:off x="619125" y="1212850"/>
            <a:ext cx="7197725" cy="914400"/>
          </a:xfrm>
        </p:spPr>
        <p:txBody>
          <a:bodyPr/>
          <a:lstStyle/>
          <a:p>
            <a:r>
              <a:rPr lang="da-DK" altLang="da-DK" sz="2400" smtClean="0"/>
              <a:t>Værktøjskasse til vision 1.0</a:t>
            </a:r>
          </a:p>
        </p:txBody>
      </p:sp>
      <p:pic>
        <p:nvPicPr>
          <p:cNvPr id="31748" name="Picture 2" descr="image0.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3222625"/>
            <a:ext cx="18907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5"/>
          <p:cNvPicPr>
            <a:picLocks noChangeAspect="1"/>
          </p:cNvPicPr>
          <p:nvPr/>
        </p:nvPicPr>
        <p:blipFill>
          <a:blip r:embed="rId5"/>
          <a:stretch>
            <a:fillRect/>
          </a:stretch>
        </p:blipFill>
        <p:spPr>
          <a:xfrm rot="20477655">
            <a:off x="6684963" y="3003550"/>
            <a:ext cx="1781175" cy="25193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28811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kstfelt 18"/>
          <p:cNvSpPr txBox="1"/>
          <p:nvPr/>
        </p:nvSpPr>
        <p:spPr>
          <a:xfrm>
            <a:off x="1995488" y="2276475"/>
            <a:ext cx="5762625" cy="2894013"/>
          </a:xfrm>
          <a:prstGeom prst="rect">
            <a:avLst/>
          </a:prstGeom>
          <a:noFill/>
        </p:spPr>
        <p:txBody>
          <a:bodyPr lIns="0" tIns="0" rIns="0" bIns="0">
            <a:spAutoFit/>
          </a:bodyPr>
          <a:lstStyle/>
          <a:p>
            <a:pPr defTabSz="914134" eaLnBrk="1" fontAlgn="auto" hangingPunct="1">
              <a:lnSpc>
                <a:spcPct val="110000"/>
              </a:lnSpc>
              <a:spcBef>
                <a:spcPts val="0"/>
              </a:spcBef>
              <a:spcAft>
                <a:spcPts val="0"/>
              </a:spcAft>
              <a:defRPr/>
            </a:pPr>
            <a:r>
              <a:rPr lang="da-DK" sz="5698" b="1" dirty="0">
                <a:solidFill>
                  <a:srgbClr val="990033"/>
                </a:solidFill>
                <a:latin typeface="Verdana"/>
              </a:rPr>
              <a:t>Dialog</a:t>
            </a:r>
            <a:br>
              <a:rPr lang="da-DK" sz="5698" b="1" dirty="0">
                <a:solidFill>
                  <a:srgbClr val="990033"/>
                </a:solidFill>
                <a:latin typeface="Verdana"/>
              </a:rPr>
            </a:br>
            <a:r>
              <a:rPr lang="da-DK" sz="5698" b="1" dirty="0">
                <a:solidFill>
                  <a:srgbClr val="990033"/>
                </a:solidFill>
                <a:latin typeface="Verdana"/>
              </a:rPr>
              <a:t>Dygtighed</a:t>
            </a:r>
            <a:br>
              <a:rPr lang="da-DK" sz="5698" b="1" dirty="0">
                <a:solidFill>
                  <a:srgbClr val="990033"/>
                </a:solidFill>
                <a:latin typeface="Verdana"/>
              </a:rPr>
            </a:br>
            <a:r>
              <a:rPr lang="da-DK" sz="5698" b="1" dirty="0">
                <a:solidFill>
                  <a:srgbClr val="990033"/>
                </a:solidFill>
                <a:latin typeface="Verdana"/>
              </a:rPr>
              <a:t>Dristighed</a:t>
            </a:r>
          </a:p>
        </p:txBody>
      </p:sp>
      <p:sp>
        <p:nvSpPr>
          <p:cNvPr id="33795" name="Titel 2"/>
          <p:cNvSpPr>
            <a:spLocks noGrp="1"/>
          </p:cNvSpPr>
          <p:nvPr>
            <p:ph type="title"/>
          </p:nvPr>
        </p:nvSpPr>
        <p:spPr>
          <a:xfrm>
            <a:off x="539750" y="1187450"/>
            <a:ext cx="7559675" cy="900113"/>
          </a:xfrm>
        </p:spPr>
        <p:txBody>
          <a:bodyPr/>
          <a:lstStyle/>
          <a:p>
            <a:pPr eaLnBrk="1" hangingPunct="1"/>
            <a:r>
              <a:rPr lang="da-DK" altLang="da-DK" sz="1800" smtClean="0">
                <a:solidFill>
                  <a:schemeClr val="tx1"/>
                </a:solidFill>
              </a:rPr>
              <a:t>Vi står på Region Midtjyllands 3 værdier</a:t>
            </a:r>
            <a:r>
              <a:rPr lang="da-DK" altLang="da-DK" sz="1800" b="0" smtClean="0">
                <a:solidFill>
                  <a:schemeClr val="tx1"/>
                </a:solidFill>
              </a:rPr>
              <a:t/>
            </a:r>
            <a:br>
              <a:rPr lang="da-DK" altLang="da-DK" sz="1800" b="0" smtClean="0">
                <a:solidFill>
                  <a:schemeClr val="tx1"/>
                </a:solidFill>
              </a:rPr>
            </a:br>
            <a:r>
              <a:rPr lang="da-DK" altLang="da-DK" sz="1800" b="0" smtClean="0">
                <a:solidFill>
                  <a:schemeClr val="tx1"/>
                </a:solidFill>
              </a:rPr>
              <a:t/>
            </a:r>
            <a:br>
              <a:rPr lang="da-DK" altLang="da-DK" sz="1800" b="0" smtClean="0">
                <a:solidFill>
                  <a:schemeClr val="tx1"/>
                </a:solidFill>
              </a:rPr>
            </a:br>
            <a:endParaRPr lang="da-DK" altLang="da-DK" sz="1800" b="0" smtClean="0">
              <a:solidFill>
                <a:schemeClr val="tx1"/>
              </a:solidFill>
            </a:endParaRPr>
          </a:p>
        </p:txBody>
      </p:sp>
      <p:grpSp>
        <p:nvGrpSpPr>
          <p:cNvPr id="21" name="Group 11"/>
          <p:cNvGrpSpPr>
            <a:grpSpLocks noChangeAspect="1"/>
          </p:cNvGrpSpPr>
          <p:nvPr/>
        </p:nvGrpSpPr>
        <p:grpSpPr bwMode="auto">
          <a:xfrm>
            <a:off x="1170677" y="3161905"/>
            <a:ext cx="1023672" cy="2023535"/>
            <a:chOff x="982" y="2049"/>
            <a:chExt cx="860" cy="1700"/>
          </a:xfrm>
          <a:solidFill>
            <a:schemeClr val="accent3"/>
          </a:solidFill>
        </p:grpSpPr>
        <p:sp>
          <p:nvSpPr>
            <p:cNvPr id="23" name="Freeform 12"/>
            <p:cNvSpPr>
              <a:spLocks/>
            </p:cNvSpPr>
            <p:nvPr/>
          </p:nvSpPr>
          <p:spPr bwMode="auto">
            <a:xfrm>
              <a:off x="1093" y="2879"/>
              <a:ext cx="175" cy="165"/>
            </a:xfrm>
            <a:custGeom>
              <a:avLst/>
              <a:gdLst>
                <a:gd name="T0" fmla="*/ 208 w 2912"/>
                <a:gd name="T1" fmla="*/ 1642 h 2736"/>
                <a:gd name="T2" fmla="*/ 1803 w 2912"/>
                <a:gd name="T3" fmla="*/ 2531 h 2736"/>
                <a:gd name="T4" fmla="*/ 2704 w 2912"/>
                <a:gd name="T5" fmla="*/ 958 h 2736"/>
                <a:gd name="T6" fmla="*/ 1318 w 2912"/>
                <a:gd name="T7" fmla="*/ 206 h 2736"/>
                <a:gd name="T8" fmla="*/ 208 w 2912"/>
                <a:gd name="T9" fmla="*/ 1642 h 2736"/>
              </a:gdLst>
              <a:ahLst/>
              <a:cxnLst>
                <a:cxn ang="0">
                  <a:pos x="T0" y="T1"/>
                </a:cxn>
                <a:cxn ang="0">
                  <a:pos x="T2" y="T3"/>
                </a:cxn>
                <a:cxn ang="0">
                  <a:pos x="T4" y="T5"/>
                </a:cxn>
                <a:cxn ang="0">
                  <a:pos x="T6" y="T7"/>
                </a:cxn>
                <a:cxn ang="0">
                  <a:pos x="T8" y="T9"/>
                </a:cxn>
              </a:cxnLst>
              <a:rect l="0" t="0" r="r" b="b"/>
              <a:pathLst>
                <a:path w="2912" h="2736">
                  <a:moveTo>
                    <a:pt x="208" y="1642"/>
                  </a:moveTo>
                  <a:cubicBezTo>
                    <a:pt x="416" y="2326"/>
                    <a:pt x="1110" y="2736"/>
                    <a:pt x="1803" y="2531"/>
                  </a:cubicBezTo>
                  <a:cubicBezTo>
                    <a:pt x="2496" y="2326"/>
                    <a:pt x="2912" y="1642"/>
                    <a:pt x="2704" y="958"/>
                  </a:cubicBezTo>
                  <a:cubicBezTo>
                    <a:pt x="2496" y="206"/>
                    <a:pt x="2011" y="0"/>
                    <a:pt x="1318" y="206"/>
                  </a:cubicBezTo>
                  <a:cubicBezTo>
                    <a:pt x="624" y="411"/>
                    <a:pt x="0" y="958"/>
                    <a:pt x="208" y="1642"/>
                  </a:cubicBezTo>
                </a:path>
              </a:pathLst>
            </a:custGeom>
            <a:grpFill/>
            <a:ln w="0">
              <a:noFill/>
              <a:prstDash val="solid"/>
              <a:round/>
              <a:headEnd/>
              <a:tailEnd/>
            </a:ln>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24" name="Freeform 13"/>
            <p:cNvSpPr>
              <a:spLocks/>
            </p:cNvSpPr>
            <p:nvPr/>
          </p:nvSpPr>
          <p:spPr bwMode="auto">
            <a:xfrm>
              <a:off x="982" y="2985"/>
              <a:ext cx="512" cy="764"/>
            </a:xfrm>
            <a:custGeom>
              <a:avLst/>
              <a:gdLst>
                <a:gd name="T0" fmla="*/ 0 w 512"/>
                <a:gd name="T1" fmla="*/ 383 h 764"/>
                <a:gd name="T2" fmla="*/ 41 w 512"/>
                <a:gd name="T3" fmla="*/ 378 h 764"/>
                <a:gd name="T4" fmla="*/ 120 w 512"/>
                <a:gd name="T5" fmla="*/ 169 h 764"/>
                <a:gd name="T6" fmla="*/ 124 w 512"/>
                <a:gd name="T7" fmla="*/ 305 h 764"/>
                <a:gd name="T8" fmla="*/ 129 w 512"/>
                <a:gd name="T9" fmla="*/ 719 h 764"/>
                <a:gd name="T10" fmla="*/ 100 w 512"/>
                <a:gd name="T11" fmla="*/ 760 h 764"/>
                <a:gd name="T12" fmla="*/ 174 w 512"/>
                <a:gd name="T13" fmla="*/ 755 h 764"/>
                <a:gd name="T14" fmla="*/ 224 w 512"/>
                <a:gd name="T15" fmla="*/ 395 h 764"/>
                <a:gd name="T16" fmla="*/ 286 w 512"/>
                <a:gd name="T17" fmla="*/ 764 h 764"/>
                <a:gd name="T18" fmla="*/ 355 w 512"/>
                <a:gd name="T19" fmla="*/ 764 h 764"/>
                <a:gd name="T20" fmla="*/ 322 w 512"/>
                <a:gd name="T21" fmla="*/ 722 h 764"/>
                <a:gd name="T22" fmla="*/ 319 w 512"/>
                <a:gd name="T23" fmla="*/ 329 h 764"/>
                <a:gd name="T24" fmla="*/ 289 w 512"/>
                <a:gd name="T25" fmla="*/ 152 h 764"/>
                <a:gd name="T26" fmla="*/ 417 w 512"/>
                <a:gd name="T27" fmla="*/ 169 h 764"/>
                <a:gd name="T28" fmla="*/ 512 w 512"/>
                <a:gd name="T29" fmla="*/ 17 h 764"/>
                <a:gd name="T30" fmla="*/ 496 w 512"/>
                <a:gd name="T31" fmla="*/ 0 h 764"/>
                <a:gd name="T32" fmla="*/ 396 w 512"/>
                <a:gd name="T33" fmla="*/ 119 h 764"/>
                <a:gd name="T34" fmla="*/ 293 w 512"/>
                <a:gd name="T35" fmla="*/ 66 h 764"/>
                <a:gd name="T36" fmla="*/ 100 w 512"/>
                <a:gd name="T37" fmla="*/ 71 h 764"/>
                <a:gd name="T38" fmla="*/ 0 w 512"/>
                <a:gd name="T39" fmla="*/ 383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764">
                  <a:moveTo>
                    <a:pt x="0" y="383"/>
                  </a:moveTo>
                  <a:lnTo>
                    <a:pt x="41" y="378"/>
                  </a:lnTo>
                  <a:lnTo>
                    <a:pt x="120" y="169"/>
                  </a:lnTo>
                  <a:lnTo>
                    <a:pt x="124" y="305"/>
                  </a:lnTo>
                  <a:lnTo>
                    <a:pt x="129" y="719"/>
                  </a:lnTo>
                  <a:lnTo>
                    <a:pt x="100" y="760"/>
                  </a:lnTo>
                  <a:lnTo>
                    <a:pt x="174" y="755"/>
                  </a:lnTo>
                  <a:lnTo>
                    <a:pt x="224" y="395"/>
                  </a:lnTo>
                  <a:lnTo>
                    <a:pt x="286" y="764"/>
                  </a:lnTo>
                  <a:lnTo>
                    <a:pt x="355" y="764"/>
                  </a:lnTo>
                  <a:lnTo>
                    <a:pt x="322" y="722"/>
                  </a:lnTo>
                  <a:lnTo>
                    <a:pt x="319" y="329"/>
                  </a:lnTo>
                  <a:lnTo>
                    <a:pt x="289" y="152"/>
                  </a:lnTo>
                  <a:lnTo>
                    <a:pt x="417" y="169"/>
                  </a:lnTo>
                  <a:lnTo>
                    <a:pt x="512" y="17"/>
                  </a:lnTo>
                  <a:lnTo>
                    <a:pt x="496" y="0"/>
                  </a:lnTo>
                  <a:lnTo>
                    <a:pt x="396" y="119"/>
                  </a:lnTo>
                  <a:lnTo>
                    <a:pt x="293" y="66"/>
                  </a:lnTo>
                  <a:lnTo>
                    <a:pt x="100" y="71"/>
                  </a:lnTo>
                  <a:lnTo>
                    <a:pt x="0" y="3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25" name="Freeform 14"/>
            <p:cNvSpPr>
              <a:spLocks/>
            </p:cNvSpPr>
            <p:nvPr/>
          </p:nvSpPr>
          <p:spPr bwMode="auto">
            <a:xfrm>
              <a:off x="1442" y="2170"/>
              <a:ext cx="57" cy="790"/>
            </a:xfrm>
            <a:custGeom>
              <a:avLst/>
              <a:gdLst>
                <a:gd name="T0" fmla="*/ 24 w 57"/>
                <a:gd name="T1" fmla="*/ 0 h 790"/>
                <a:gd name="T2" fmla="*/ 0 w 57"/>
                <a:gd name="T3" fmla="*/ 13 h 790"/>
                <a:gd name="T4" fmla="*/ 41 w 57"/>
                <a:gd name="T5" fmla="*/ 779 h 790"/>
                <a:gd name="T6" fmla="*/ 57 w 57"/>
                <a:gd name="T7" fmla="*/ 790 h 790"/>
                <a:gd name="T8" fmla="*/ 24 w 57"/>
                <a:gd name="T9" fmla="*/ 0 h 790"/>
              </a:gdLst>
              <a:ahLst/>
              <a:cxnLst>
                <a:cxn ang="0">
                  <a:pos x="T0" y="T1"/>
                </a:cxn>
                <a:cxn ang="0">
                  <a:pos x="T2" y="T3"/>
                </a:cxn>
                <a:cxn ang="0">
                  <a:pos x="T4" y="T5"/>
                </a:cxn>
                <a:cxn ang="0">
                  <a:pos x="T6" y="T7"/>
                </a:cxn>
                <a:cxn ang="0">
                  <a:pos x="T8" y="T9"/>
                </a:cxn>
              </a:cxnLst>
              <a:rect l="0" t="0" r="r" b="b"/>
              <a:pathLst>
                <a:path w="57" h="790">
                  <a:moveTo>
                    <a:pt x="24" y="0"/>
                  </a:moveTo>
                  <a:lnTo>
                    <a:pt x="0" y="13"/>
                  </a:lnTo>
                  <a:lnTo>
                    <a:pt x="41" y="779"/>
                  </a:lnTo>
                  <a:lnTo>
                    <a:pt x="57" y="79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26" name="Freeform 15"/>
            <p:cNvSpPr>
              <a:spLocks/>
            </p:cNvSpPr>
            <p:nvPr/>
          </p:nvSpPr>
          <p:spPr bwMode="auto">
            <a:xfrm>
              <a:off x="1064" y="2049"/>
              <a:ext cx="778" cy="164"/>
            </a:xfrm>
            <a:custGeom>
              <a:avLst/>
              <a:gdLst>
                <a:gd name="T0" fmla="*/ 778 w 778"/>
                <a:gd name="T1" fmla="*/ 29 h 164"/>
                <a:gd name="T2" fmla="*/ 757 w 778"/>
                <a:gd name="T3" fmla="*/ 0 h 164"/>
                <a:gd name="T4" fmla="*/ 0 w 778"/>
                <a:gd name="T5" fmla="*/ 143 h 164"/>
                <a:gd name="T6" fmla="*/ 0 w 778"/>
                <a:gd name="T7" fmla="*/ 164 h 164"/>
                <a:gd name="T8" fmla="*/ 778 w 778"/>
                <a:gd name="T9" fmla="*/ 29 h 164"/>
              </a:gdLst>
              <a:ahLst/>
              <a:cxnLst>
                <a:cxn ang="0">
                  <a:pos x="T0" y="T1"/>
                </a:cxn>
                <a:cxn ang="0">
                  <a:pos x="T2" y="T3"/>
                </a:cxn>
                <a:cxn ang="0">
                  <a:pos x="T4" y="T5"/>
                </a:cxn>
                <a:cxn ang="0">
                  <a:pos x="T6" y="T7"/>
                </a:cxn>
                <a:cxn ang="0">
                  <a:pos x="T8" y="T9"/>
                </a:cxn>
              </a:cxnLst>
              <a:rect l="0" t="0" r="r" b="b"/>
              <a:pathLst>
                <a:path w="778" h="164">
                  <a:moveTo>
                    <a:pt x="778" y="29"/>
                  </a:moveTo>
                  <a:lnTo>
                    <a:pt x="757" y="0"/>
                  </a:lnTo>
                  <a:lnTo>
                    <a:pt x="0" y="143"/>
                  </a:lnTo>
                  <a:lnTo>
                    <a:pt x="0" y="164"/>
                  </a:lnTo>
                  <a:lnTo>
                    <a:pt x="778"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grpSp>
      <p:grpSp>
        <p:nvGrpSpPr>
          <p:cNvPr id="27" name="Group 18"/>
          <p:cNvGrpSpPr>
            <a:grpSpLocks noChangeAspect="1"/>
          </p:cNvGrpSpPr>
          <p:nvPr/>
        </p:nvGrpSpPr>
        <p:grpSpPr bwMode="auto">
          <a:xfrm>
            <a:off x="4908265" y="2197341"/>
            <a:ext cx="1878318" cy="1020100"/>
            <a:chOff x="4122" y="1078"/>
            <a:chExt cx="1578" cy="857"/>
          </a:xfrm>
          <a:solidFill>
            <a:schemeClr val="accent3"/>
          </a:solidFill>
        </p:grpSpPr>
        <p:sp>
          <p:nvSpPr>
            <p:cNvPr id="29" name="Freeform 19"/>
            <p:cNvSpPr>
              <a:spLocks/>
            </p:cNvSpPr>
            <p:nvPr/>
          </p:nvSpPr>
          <p:spPr bwMode="auto">
            <a:xfrm>
              <a:off x="4214" y="1127"/>
              <a:ext cx="170" cy="180"/>
            </a:xfrm>
            <a:custGeom>
              <a:avLst/>
              <a:gdLst>
                <a:gd name="T0" fmla="*/ 1021 w 2688"/>
                <a:gd name="T1" fmla="*/ 2683 h 2832"/>
                <a:gd name="T2" fmla="*/ 2514 w 2688"/>
                <a:gd name="T3" fmla="*/ 1516 h 2832"/>
                <a:gd name="T4" fmla="*/ 1792 w 2688"/>
                <a:gd name="T5" fmla="*/ 125 h 2832"/>
                <a:gd name="T6" fmla="*/ 175 w 2688"/>
                <a:gd name="T7" fmla="*/ 1069 h 2832"/>
                <a:gd name="T8" fmla="*/ 1021 w 2688"/>
                <a:gd name="T9" fmla="*/ 2683 h 2832"/>
              </a:gdLst>
              <a:ahLst/>
              <a:cxnLst>
                <a:cxn ang="0">
                  <a:pos x="T0" y="T1"/>
                </a:cxn>
                <a:cxn ang="0">
                  <a:pos x="T2" y="T3"/>
                </a:cxn>
                <a:cxn ang="0">
                  <a:pos x="T4" y="T5"/>
                </a:cxn>
                <a:cxn ang="0">
                  <a:pos x="T6" y="T7"/>
                </a:cxn>
                <a:cxn ang="0">
                  <a:pos x="T8" y="T9"/>
                </a:cxn>
              </a:cxnLst>
              <a:rect l="0" t="0" r="r" b="b"/>
              <a:pathLst>
                <a:path w="2688" h="2832">
                  <a:moveTo>
                    <a:pt x="1021" y="2683"/>
                  </a:moveTo>
                  <a:cubicBezTo>
                    <a:pt x="1668" y="2832"/>
                    <a:pt x="2340" y="2286"/>
                    <a:pt x="2514" y="1516"/>
                  </a:cubicBezTo>
                  <a:cubicBezTo>
                    <a:pt x="2688" y="746"/>
                    <a:pt x="2440" y="249"/>
                    <a:pt x="1792" y="125"/>
                  </a:cubicBezTo>
                  <a:cubicBezTo>
                    <a:pt x="1145" y="0"/>
                    <a:pt x="349" y="299"/>
                    <a:pt x="175" y="1069"/>
                  </a:cubicBezTo>
                  <a:cubicBezTo>
                    <a:pt x="0" y="1839"/>
                    <a:pt x="374" y="2559"/>
                    <a:pt x="1021" y="2683"/>
                  </a:cubicBezTo>
                </a:path>
              </a:pathLst>
            </a:custGeom>
            <a:grpFill/>
            <a:ln w="0">
              <a:noFill/>
              <a:prstDash val="solid"/>
              <a:round/>
              <a:headEnd/>
              <a:tailEnd/>
            </a:ln>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30" name="Freeform 20"/>
            <p:cNvSpPr>
              <a:spLocks/>
            </p:cNvSpPr>
            <p:nvPr/>
          </p:nvSpPr>
          <p:spPr bwMode="auto">
            <a:xfrm>
              <a:off x="4836" y="1078"/>
              <a:ext cx="169" cy="180"/>
            </a:xfrm>
            <a:custGeom>
              <a:avLst/>
              <a:gdLst>
                <a:gd name="T0" fmla="*/ 1015 w 2672"/>
                <a:gd name="T1" fmla="*/ 2708 h 2832"/>
                <a:gd name="T2" fmla="*/ 2499 w 2672"/>
                <a:gd name="T3" fmla="*/ 1516 h 2832"/>
                <a:gd name="T4" fmla="*/ 1782 w 2672"/>
                <a:gd name="T5" fmla="*/ 125 h 2832"/>
                <a:gd name="T6" fmla="*/ 174 w 2672"/>
                <a:gd name="T7" fmla="*/ 1069 h 2832"/>
                <a:gd name="T8" fmla="*/ 1015 w 2672"/>
                <a:gd name="T9" fmla="*/ 2708 h 2832"/>
              </a:gdLst>
              <a:ahLst/>
              <a:cxnLst>
                <a:cxn ang="0">
                  <a:pos x="T0" y="T1"/>
                </a:cxn>
                <a:cxn ang="0">
                  <a:pos x="T2" y="T3"/>
                </a:cxn>
                <a:cxn ang="0">
                  <a:pos x="T4" y="T5"/>
                </a:cxn>
                <a:cxn ang="0">
                  <a:pos x="T6" y="T7"/>
                </a:cxn>
                <a:cxn ang="0">
                  <a:pos x="T8" y="T9"/>
                </a:cxn>
              </a:cxnLst>
              <a:rect l="0" t="0" r="r" b="b"/>
              <a:pathLst>
                <a:path w="2672" h="2832">
                  <a:moveTo>
                    <a:pt x="1015" y="2708"/>
                  </a:moveTo>
                  <a:cubicBezTo>
                    <a:pt x="1658" y="2832"/>
                    <a:pt x="2326" y="2311"/>
                    <a:pt x="2499" y="1516"/>
                  </a:cubicBezTo>
                  <a:cubicBezTo>
                    <a:pt x="2672" y="746"/>
                    <a:pt x="2425" y="249"/>
                    <a:pt x="1782" y="125"/>
                  </a:cubicBezTo>
                  <a:cubicBezTo>
                    <a:pt x="1139" y="0"/>
                    <a:pt x="347" y="299"/>
                    <a:pt x="174" y="1069"/>
                  </a:cubicBezTo>
                  <a:cubicBezTo>
                    <a:pt x="0" y="1839"/>
                    <a:pt x="372" y="2559"/>
                    <a:pt x="1015" y="2708"/>
                  </a:cubicBezTo>
                </a:path>
              </a:pathLst>
            </a:custGeom>
            <a:grpFill/>
            <a:ln w="0">
              <a:noFill/>
              <a:prstDash val="solid"/>
              <a:round/>
              <a:headEnd/>
              <a:tailEnd/>
            </a:ln>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31" name="Freeform 21"/>
            <p:cNvSpPr>
              <a:spLocks/>
            </p:cNvSpPr>
            <p:nvPr/>
          </p:nvSpPr>
          <p:spPr bwMode="auto">
            <a:xfrm>
              <a:off x="5446" y="1131"/>
              <a:ext cx="169" cy="178"/>
            </a:xfrm>
            <a:custGeom>
              <a:avLst/>
              <a:gdLst>
                <a:gd name="T0" fmla="*/ 1658 w 2672"/>
                <a:gd name="T1" fmla="*/ 2677 h 2800"/>
                <a:gd name="T2" fmla="*/ 2499 w 2672"/>
                <a:gd name="T3" fmla="*/ 1041 h 2800"/>
                <a:gd name="T4" fmla="*/ 891 w 2672"/>
                <a:gd name="T5" fmla="*/ 124 h 2800"/>
                <a:gd name="T6" fmla="*/ 174 w 2672"/>
                <a:gd name="T7" fmla="*/ 1512 h 2800"/>
                <a:gd name="T8" fmla="*/ 1658 w 2672"/>
                <a:gd name="T9" fmla="*/ 2677 h 2800"/>
              </a:gdLst>
              <a:ahLst/>
              <a:cxnLst>
                <a:cxn ang="0">
                  <a:pos x="T0" y="T1"/>
                </a:cxn>
                <a:cxn ang="0">
                  <a:pos x="T2" y="T3"/>
                </a:cxn>
                <a:cxn ang="0">
                  <a:pos x="T4" y="T5"/>
                </a:cxn>
                <a:cxn ang="0">
                  <a:pos x="T6" y="T7"/>
                </a:cxn>
                <a:cxn ang="0">
                  <a:pos x="T8" y="T9"/>
                </a:cxn>
              </a:cxnLst>
              <a:rect l="0" t="0" r="r" b="b"/>
              <a:pathLst>
                <a:path w="2672" h="2800">
                  <a:moveTo>
                    <a:pt x="1658" y="2677"/>
                  </a:moveTo>
                  <a:cubicBezTo>
                    <a:pt x="2301" y="2553"/>
                    <a:pt x="2672" y="1834"/>
                    <a:pt x="2499" y="1041"/>
                  </a:cubicBezTo>
                  <a:cubicBezTo>
                    <a:pt x="2301" y="273"/>
                    <a:pt x="1534" y="0"/>
                    <a:pt x="891" y="124"/>
                  </a:cubicBezTo>
                  <a:cubicBezTo>
                    <a:pt x="248" y="248"/>
                    <a:pt x="0" y="744"/>
                    <a:pt x="174" y="1512"/>
                  </a:cubicBezTo>
                  <a:cubicBezTo>
                    <a:pt x="347" y="2280"/>
                    <a:pt x="1015" y="2800"/>
                    <a:pt x="1658" y="2677"/>
                  </a:cubicBezTo>
                </a:path>
              </a:pathLst>
            </a:custGeom>
            <a:grpFill/>
            <a:ln w="0">
              <a:noFill/>
              <a:prstDash val="solid"/>
              <a:round/>
              <a:headEnd/>
              <a:tailEnd/>
            </a:ln>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32" name="Freeform 22"/>
            <p:cNvSpPr>
              <a:spLocks/>
            </p:cNvSpPr>
            <p:nvPr/>
          </p:nvSpPr>
          <p:spPr bwMode="auto">
            <a:xfrm>
              <a:off x="5346" y="1347"/>
              <a:ext cx="354" cy="584"/>
            </a:xfrm>
            <a:custGeom>
              <a:avLst/>
              <a:gdLst>
                <a:gd name="T0" fmla="*/ 331 w 354"/>
                <a:gd name="T1" fmla="*/ 0 h 584"/>
                <a:gd name="T2" fmla="*/ 298 w 354"/>
                <a:gd name="T3" fmla="*/ 0 h 584"/>
                <a:gd name="T4" fmla="*/ 298 w 354"/>
                <a:gd name="T5" fmla="*/ 291 h 584"/>
                <a:gd name="T6" fmla="*/ 14 w 354"/>
                <a:gd name="T7" fmla="*/ 291 h 584"/>
                <a:gd name="T8" fmla="*/ 0 w 354"/>
                <a:gd name="T9" fmla="*/ 584 h 584"/>
                <a:gd name="T10" fmla="*/ 51 w 354"/>
                <a:gd name="T11" fmla="*/ 584 h 584"/>
                <a:gd name="T12" fmla="*/ 64 w 354"/>
                <a:gd name="T13" fmla="*/ 329 h 584"/>
                <a:gd name="T14" fmla="*/ 298 w 354"/>
                <a:gd name="T15" fmla="*/ 329 h 584"/>
                <a:gd name="T16" fmla="*/ 325 w 354"/>
                <a:gd name="T17" fmla="*/ 584 h 584"/>
                <a:gd name="T18" fmla="*/ 354 w 354"/>
                <a:gd name="T19" fmla="*/ 584 h 584"/>
                <a:gd name="T20" fmla="*/ 331 w 354"/>
                <a:gd name="T2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 h="584">
                  <a:moveTo>
                    <a:pt x="331" y="0"/>
                  </a:moveTo>
                  <a:lnTo>
                    <a:pt x="298" y="0"/>
                  </a:lnTo>
                  <a:lnTo>
                    <a:pt x="298" y="291"/>
                  </a:lnTo>
                  <a:lnTo>
                    <a:pt x="14" y="291"/>
                  </a:lnTo>
                  <a:lnTo>
                    <a:pt x="0" y="584"/>
                  </a:lnTo>
                  <a:lnTo>
                    <a:pt x="51" y="584"/>
                  </a:lnTo>
                  <a:lnTo>
                    <a:pt x="64" y="329"/>
                  </a:lnTo>
                  <a:lnTo>
                    <a:pt x="298" y="329"/>
                  </a:lnTo>
                  <a:lnTo>
                    <a:pt x="325" y="584"/>
                  </a:lnTo>
                  <a:lnTo>
                    <a:pt x="354" y="584"/>
                  </a:lnTo>
                  <a:lnTo>
                    <a:pt x="3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33" name="Freeform 23"/>
            <p:cNvSpPr>
              <a:spLocks/>
            </p:cNvSpPr>
            <p:nvPr/>
          </p:nvSpPr>
          <p:spPr bwMode="auto">
            <a:xfrm>
              <a:off x="4122" y="1347"/>
              <a:ext cx="350" cy="584"/>
            </a:xfrm>
            <a:custGeom>
              <a:avLst/>
              <a:gdLst>
                <a:gd name="T0" fmla="*/ 55 w 350"/>
                <a:gd name="T1" fmla="*/ 291 h 584"/>
                <a:gd name="T2" fmla="*/ 55 w 350"/>
                <a:gd name="T3" fmla="*/ 0 h 584"/>
                <a:gd name="T4" fmla="*/ 21 w 350"/>
                <a:gd name="T5" fmla="*/ 0 h 584"/>
                <a:gd name="T6" fmla="*/ 0 w 350"/>
                <a:gd name="T7" fmla="*/ 584 h 584"/>
                <a:gd name="T8" fmla="*/ 26 w 350"/>
                <a:gd name="T9" fmla="*/ 584 h 584"/>
                <a:gd name="T10" fmla="*/ 55 w 350"/>
                <a:gd name="T11" fmla="*/ 329 h 584"/>
                <a:gd name="T12" fmla="*/ 289 w 350"/>
                <a:gd name="T13" fmla="*/ 329 h 584"/>
                <a:gd name="T14" fmla="*/ 301 w 350"/>
                <a:gd name="T15" fmla="*/ 584 h 584"/>
                <a:gd name="T16" fmla="*/ 350 w 350"/>
                <a:gd name="T17" fmla="*/ 584 h 584"/>
                <a:gd name="T18" fmla="*/ 337 w 350"/>
                <a:gd name="T19" fmla="*/ 291 h 584"/>
                <a:gd name="T20" fmla="*/ 55 w 350"/>
                <a:gd name="T21" fmla="*/ 291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584">
                  <a:moveTo>
                    <a:pt x="55" y="291"/>
                  </a:moveTo>
                  <a:lnTo>
                    <a:pt x="55" y="0"/>
                  </a:lnTo>
                  <a:lnTo>
                    <a:pt x="21" y="0"/>
                  </a:lnTo>
                  <a:lnTo>
                    <a:pt x="0" y="584"/>
                  </a:lnTo>
                  <a:lnTo>
                    <a:pt x="26" y="584"/>
                  </a:lnTo>
                  <a:lnTo>
                    <a:pt x="55" y="329"/>
                  </a:lnTo>
                  <a:lnTo>
                    <a:pt x="289" y="329"/>
                  </a:lnTo>
                  <a:lnTo>
                    <a:pt x="301" y="584"/>
                  </a:lnTo>
                  <a:lnTo>
                    <a:pt x="350" y="584"/>
                  </a:lnTo>
                  <a:lnTo>
                    <a:pt x="337" y="291"/>
                  </a:lnTo>
                  <a:lnTo>
                    <a:pt x="55"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34" name="Freeform 24"/>
            <p:cNvSpPr>
              <a:spLocks/>
            </p:cNvSpPr>
            <p:nvPr/>
          </p:nvSpPr>
          <p:spPr bwMode="auto">
            <a:xfrm>
              <a:off x="4210" y="1189"/>
              <a:ext cx="401" cy="734"/>
            </a:xfrm>
            <a:custGeom>
              <a:avLst/>
              <a:gdLst>
                <a:gd name="T0" fmla="*/ 289 w 401"/>
                <a:gd name="T1" fmla="*/ 353 h 734"/>
                <a:gd name="T2" fmla="*/ 138 w 401"/>
                <a:gd name="T3" fmla="*/ 342 h 734"/>
                <a:gd name="T4" fmla="*/ 138 w 401"/>
                <a:gd name="T5" fmla="*/ 202 h 734"/>
                <a:gd name="T6" fmla="*/ 269 w 401"/>
                <a:gd name="T7" fmla="*/ 175 h 734"/>
                <a:gd name="T8" fmla="*/ 330 w 401"/>
                <a:gd name="T9" fmla="*/ 177 h 734"/>
                <a:gd name="T10" fmla="*/ 355 w 401"/>
                <a:gd name="T11" fmla="*/ 148 h 734"/>
                <a:gd name="T12" fmla="*/ 300 w 401"/>
                <a:gd name="T13" fmla="*/ 142 h 734"/>
                <a:gd name="T14" fmla="*/ 324 w 401"/>
                <a:gd name="T15" fmla="*/ 109 h 734"/>
                <a:gd name="T16" fmla="*/ 283 w 401"/>
                <a:gd name="T17" fmla="*/ 142 h 734"/>
                <a:gd name="T18" fmla="*/ 138 w 401"/>
                <a:gd name="T19" fmla="*/ 167 h 734"/>
                <a:gd name="T20" fmla="*/ 138 w 401"/>
                <a:gd name="T21" fmla="*/ 156 h 734"/>
                <a:gd name="T22" fmla="*/ 257 w 401"/>
                <a:gd name="T23" fmla="*/ 88 h 734"/>
                <a:gd name="T24" fmla="*/ 256 w 401"/>
                <a:gd name="T25" fmla="*/ 86 h 734"/>
                <a:gd name="T26" fmla="*/ 311 w 401"/>
                <a:gd name="T27" fmla="*/ 61 h 734"/>
                <a:gd name="T28" fmla="*/ 311 w 401"/>
                <a:gd name="T29" fmla="*/ 21 h 734"/>
                <a:gd name="T30" fmla="*/ 269 w 401"/>
                <a:gd name="T31" fmla="*/ 33 h 734"/>
                <a:gd name="T32" fmla="*/ 275 w 401"/>
                <a:gd name="T33" fmla="*/ 0 h 734"/>
                <a:gd name="T34" fmla="*/ 239 w 401"/>
                <a:gd name="T35" fmla="*/ 53 h 734"/>
                <a:gd name="T36" fmla="*/ 137 w 401"/>
                <a:gd name="T37" fmla="*/ 130 h 734"/>
                <a:gd name="T38" fmla="*/ 0 w 401"/>
                <a:gd name="T39" fmla="*/ 131 h 734"/>
                <a:gd name="T40" fmla="*/ 15 w 401"/>
                <a:gd name="T41" fmla="*/ 422 h 734"/>
                <a:gd name="T42" fmla="*/ 249 w 401"/>
                <a:gd name="T43" fmla="*/ 432 h 734"/>
                <a:gd name="T44" fmla="*/ 289 w 401"/>
                <a:gd name="T45" fmla="*/ 734 h 734"/>
                <a:gd name="T46" fmla="*/ 401 w 401"/>
                <a:gd name="T47" fmla="*/ 734 h 734"/>
                <a:gd name="T48" fmla="*/ 342 w 401"/>
                <a:gd name="T49" fmla="*/ 691 h 734"/>
                <a:gd name="T50" fmla="*/ 289 w 401"/>
                <a:gd name="T51" fmla="*/ 353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1" h="734">
                  <a:moveTo>
                    <a:pt x="289" y="353"/>
                  </a:moveTo>
                  <a:lnTo>
                    <a:pt x="138" y="342"/>
                  </a:lnTo>
                  <a:lnTo>
                    <a:pt x="138" y="202"/>
                  </a:lnTo>
                  <a:lnTo>
                    <a:pt x="269" y="175"/>
                  </a:lnTo>
                  <a:lnTo>
                    <a:pt x="330" y="177"/>
                  </a:lnTo>
                  <a:lnTo>
                    <a:pt x="355" y="148"/>
                  </a:lnTo>
                  <a:lnTo>
                    <a:pt x="300" y="142"/>
                  </a:lnTo>
                  <a:lnTo>
                    <a:pt x="324" y="109"/>
                  </a:lnTo>
                  <a:lnTo>
                    <a:pt x="283" y="142"/>
                  </a:lnTo>
                  <a:lnTo>
                    <a:pt x="138" y="167"/>
                  </a:lnTo>
                  <a:lnTo>
                    <a:pt x="138" y="156"/>
                  </a:lnTo>
                  <a:lnTo>
                    <a:pt x="257" y="88"/>
                  </a:lnTo>
                  <a:lnTo>
                    <a:pt x="256" y="86"/>
                  </a:lnTo>
                  <a:lnTo>
                    <a:pt x="311" y="61"/>
                  </a:lnTo>
                  <a:lnTo>
                    <a:pt x="311" y="21"/>
                  </a:lnTo>
                  <a:lnTo>
                    <a:pt x="269" y="33"/>
                  </a:lnTo>
                  <a:lnTo>
                    <a:pt x="275" y="0"/>
                  </a:lnTo>
                  <a:lnTo>
                    <a:pt x="239" y="53"/>
                  </a:lnTo>
                  <a:lnTo>
                    <a:pt x="137" y="130"/>
                  </a:lnTo>
                  <a:lnTo>
                    <a:pt x="0" y="131"/>
                  </a:lnTo>
                  <a:lnTo>
                    <a:pt x="15" y="422"/>
                  </a:lnTo>
                  <a:lnTo>
                    <a:pt x="249" y="432"/>
                  </a:lnTo>
                  <a:lnTo>
                    <a:pt x="289" y="734"/>
                  </a:lnTo>
                  <a:lnTo>
                    <a:pt x="401" y="734"/>
                  </a:lnTo>
                  <a:lnTo>
                    <a:pt x="342" y="691"/>
                  </a:lnTo>
                  <a:lnTo>
                    <a:pt x="289"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35" name="Freeform 25"/>
            <p:cNvSpPr>
              <a:spLocks noEditPoints="1"/>
            </p:cNvSpPr>
            <p:nvPr/>
          </p:nvSpPr>
          <p:spPr bwMode="auto">
            <a:xfrm>
              <a:off x="4373" y="1250"/>
              <a:ext cx="1072" cy="685"/>
            </a:xfrm>
            <a:custGeom>
              <a:avLst/>
              <a:gdLst>
                <a:gd name="T0" fmla="*/ 650 w 1072"/>
                <a:gd name="T1" fmla="*/ 473 h 685"/>
                <a:gd name="T2" fmla="*/ 612 w 1072"/>
                <a:gd name="T3" fmla="*/ 275 h 685"/>
                <a:gd name="T4" fmla="*/ 1072 w 1072"/>
                <a:gd name="T5" fmla="*/ 275 h 685"/>
                <a:gd name="T6" fmla="*/ 1072 w 1072"/>
                <a:gd name="T7" fmla="*/ 225 h 685"/>
                <a:gd name="T8" fmla="*/ 672 w 1072"/>
                <a:gd name="T9" fmla="*/ 225 h 685"/>
                <a:gd name="T10" fmla="*/ 593 w 1072"/>
                <a:gd name="T11" fmla="*/ 222 h 685"/>
                <a:gd name="T12" fmla="*/ 614 w 1072"/>
                <a:gd name="T13" fmla="*/ 93 h 685"/>
                <a:gd name="T14" fmla="*/ 672 w 1072"/>
                <a:gd name="T15" fmla="*/ 225 h 685"/>
                <a:gd name="T16" fmla="*/ 792 w 1072"/>
                <a:gd name="T17" fmla="*/ 84 h 685"/>
                <a:gd name="T18" fmla="*/ 782 w 1072"/>
                <a:gd name="T19" fmla="*/ 74 h 685"/>
                <a:gd name="T20" fmla="*/ 828 w 1072"/>
                <a:gd name="T21" fmla="*/ 33 h 685"/>
                <a:gd name="T22" fmla="*/ 818 w 1072"/>
                <a:gd name="T23" fmla="*/ 0 h 685"/>
                <a:gd name="T24" fmla="*/ 787 w 1072"/>
                <a:gd name="T25" fmla="*/ 30 h 685"/>
                <a:gd name="T26" fmla="*/ 784 w 1072"/>
                <a:gd name="T27" fmla="*/ 11 h 685"/>
                <a:gd name="T28" fmla="*/ 780 w 1072"/>
                <a:gd name="T29" fmla="*/ 1 h 685"/>
                <a:gd name="T30" fmla="*/ 766 w 1072"/>
                <a:gd name="T31" fmla="*/ 60 h 685"/>
                <a:gd name="T32" fmla="*/ 758 w 1072"/>
                <a:gd name="T33" fmla="*/ 51 h 685"/>
                <a:gd name="T34" fmla="*/ 685 w 1072"/>
                <a:gd name="T35" fmla="*/ 145 h 685"/>
                <a:gd name="T36" fmla="*/ 636 w 1072"/>
                <a:gd name="T37" fmla="*/ 17 h 685"/>
                <a:gd name="T38" fmla="*/ 429 w 1072"/>
                <a:gd name="T39" fmla="*/ 33 h 685"/>
                <a:gd name="T40" fmla="*/ 346 w 1072"/>
                <a:gd name="T41" fmla="*/ 225 h 685"/>
                <a:gd name="T42" fmla="*/ 0 w 1072"/>
                <a:gd name="T43" fmla="*/ 225 h 685"/>
                <a:gd name="T44" fmla="*/ 0 w 1072"/>
                <a:gd name="T45" fmla="*/ 275 h 685"/>
                <a:gd name="T46" fmla="*/ 463 w 1072"/>
                <a:gd name="T47" fmla="*/ 271 h 685"/>
                <a:gd name="T48" fmla="*/ 429 w 1072"/>
                <a:gd name="T49" fmla="*/ 478 h 685"/>
                <a:gd name="T50" fmla="*/ 480 w 1072"/>
                <a:gd name="T51" fmla="*/ 478 h 685"/>
                <a:gd name="T52" fmla="*/ 482 w 1072"/>
                <a:gd name="T53" fmla="*/ 601 h 685"/>
                <a:gd name="T54" fmla="*/ 419 w 1072"/>
                <a:gd name="T55" fmla="*/ 685 h 685"/>
                <a:gd name="T56" fmla="*/ 514 w 1072"/>
                <a:gd name="T57" fmla="*/ 640 h 685"/>
                <a:gd name="T58" fmla="*/ 516 w 1072"/>
                <a:gd name="T59" fmla="*/ 476 h 685"/>
                <a:gd name="T60" fmla="*/ 546 w 1072"/>
                <a:gd name="T61" fmla="*/ 476 h 685"/>
                <a:gd name="T62" fmla="*/ 549 w 1072"/>
                <a:gd name="T63" fmla="*/ 639 h 685"/>
                <a:gd name="T64" fmla="*/ 631 w 1072"/>
                <a:gd name="T65" fmla="*/ 677 h 685"/>
                <a:gd name="T66" fmla="*/ 576 w 1072"/>
                <a:gd name="T67" fmla="*/ 607 h 685"/>
                <a:gd name="T68" fmla="*/ 587 w 1072"/>
                <a:gd name="T69" fmla="*/ 475 h 685"/>
                <a:gd name="T70" fmla="*/ 650 w 1072"/>
                <a:gd name="T71" fmla="*/ 473 h 685"/>
                <a:gd name="T72" fmla="*/ 468 w 1072"/>
                <a:gd name="T73" fmla="*/ 225 h 685"/>
                <a:gd name="T74" fmla="*/ 397 w 1072"/>
                <a:gd name="T75" fmla="*/ 230 h 685"/>
                <a:gd name="T76" fmla="*/ 458 w 1072"/>
                <a:gd name="T77" fmla="*/ 101 h 685"/>
                <a:gd name="T78" fmla="*/ 474 w 1072"/>
                <a:gd name="T79" fmla="*/ 186 h 685"/>
                <a:gd name="T80" fmla="*/ 468 w 1072"/>
                <a:gd name="T81" fmla="*/ 22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2" h="685">
                  <a:moveTo>
                    <a:pt x="650" y="473"/>
                  </a:moveTo>
                  <a:lnTo>
                    <a:pt x="612" y="275"/>
                  </a:lnTo>
                  <a:lnTo>
                    <a:pt x="1072" y="275"/>
                  </a:lnTo>
                  <a:lnTo>
                    <a:pt x="1072" y="225"/>
                  </a:lnTo>
                  <a:lnTo>
                    <a:pt x="672" y="225"/>
                  </a:lnTo>
                  <a:lnTo>
                    <a:pt x="593" y="222"/>
                  </a:lnTo>
                  <a:lnTo>
                    <a:pt x="614" y="93"/>
                  </a:lnTo>
                  <a:lnTo>
                    <a:pt x="672" y="225"/>
                  </a:lnTo>
                  <a:lnTo>
                    <a:pt x="792" y="84"/>
                  </a:lnTo>
                  <a:lnTo>
                    <a:pt x="782" y="74"/>
                  </a:lnTo>
                  <a:lnTo>
                    <a:pt x="828" y="33"/>
                  </a:lnTo>
                  <a:lnTo>
                    <a:pt x="818" y="0"/>
                  </a:lnTo>
                  <a:lnTo>
                    <a:pt x="787" y="30"/>
                  </a:lnTo>
                  <a:lnTo>
                    <a:pt x="784" y="11"/>
                  </a:lnTo>
                  <a:lnTo>
                    <a:pt x="780" y="1"/>
                  </a:lnTo>
                  <a:lnTo>
                    <a:pt x="766" y="60"/>
                  </a:lnTo>
                  <a:lnTo>
                    <a:pt x="758" y="51"/>
                  </a:lnTo>
                  <a:lnTo>
                    <a:pt x="685" y="145"/>
                  </a:lnTo>
                  <a:lnTo>
                    <a:pt x="636" y="17"/>
                  </a:lnTo>
                  <a:lnTo>
                    <a:pt x="429" y="33"/>
                  </a:lnTo>
                  <a:lnTo>
                    <a:pt x="346" y="225"/>
                  </a:lnTo>
                  <a:lnTo>
                    <a:pt x="0" y="225"/>
                  </a:lnTo>
                  <a:lnTo>
                    <a:pt x="0" y="275"/>
                  </a:lnTo>
                  <a:lnTo>
                    <a:pt x="463" y="271"/>
                  </a:lnTo>
                  <a:lnTo>
                    <a:pt x="429" y="478"/>
                  </a:lnTo>
                  <a:lnTo>
                    <a:pt x="480" y="478"/>
                  </a:lnTo>
                  <a:lnTo>
                    <a:pt x="482" y="601"/>
                  </a:lnTo>
                  <a:lnTo>
                    <a:pt x="419" y="685"/>
                  </a:lnTo>
                  <a:lnTo>
                    <a:pt x="514" y="640"/>
                  </a:lnTo>
                  <a:lnTo>
                    <a:pt x="516" y="476"/>
                  </a:lnTo>
                  <a:lnTo>
                    <a:pt x="546" y="476"/>
                  </a:lnTo>
                  <a:lnTo>
                    <a:pt x="549" y="639"/>
                  </a:lnTo>
                  <a:lnTo>
                    <a:pt x="631" y="677"/>
                  </a:lnTo>
                  <a:lnTo>
                    <a:pt x="576" y="607"/>
                  </a:lnTo>
                  <a:lnTo>
                    <a:pt x="587" y="475"/>
                  </a:lnTo>
                  <a:lnTo>
                    <a:pt x="650" y="473"/>
                  </a:lnTo>
                  <a:close/>
                  <a:moveTo>
                    <a:pt x="468" y="225"/>
                  </a:moveTo>
                  <a:lnTo>
                    <a:pt x="397" y="230"/>
                  </a:lnTo>
                  <a:lnTo>
                    <a:pt x="458" y="101"/>
                  </a:lnTo>
                  <a:lnTo>
                    <a:pt x="474" y="186"/>
                  </a:lnTo>
                  <a:lnTo>
                    <a:pt x="468"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36" name="Freeform 26"/>
            <p:cNvSpPr>
              <a:spLocks/>
            </p:cNvSpPr>
            <p:nvPr/>
          </p:nvSpPr>
          <p:spPr bwMode="auto">
            <a:xfrm>
              <a:off x="5185" y="1327"/>
              <a:ext cx="423" cy="596"/>
            </a:xfrm>
            <a:custGeom>
              <a:avLst/>
              <a:gdLst>
                <a:gd name="T0" fmla="*/ 407 w 423"/>
                <a:gd name="T1" fmla="*/ 287 h 596"/>
                <a:gd name="T2" fmla="*/ 423 w 423"/>
                <a:gd name="T3" fmla="*/ 0 h 596"/>
                <a:gd name="T4" fmla="*/ 285 w 423"/>
                <a:gd name="T5" fmla="*/ 0 h 596"/>
                <a:gd name="T6" fmla="*/ 285 w 423"/>
                <a:gd name="T7" fmla="*/ 20 h 596"/>
                <a:gd name="T8" fmla="*/ 66 w 423"/>
                <a:gd name="T9" fmla="*/ 89 h 596"/>
                <a:gd name="T10" fmla="*/ 72 w 423"/>
                <a:gd name="T11" fmla="*/ 93 h 596"/>
                <a:gd name="T12" fmla="*/ 0 w 423"/>
                <a:gd name="T13" fmla="*/ 113 h 596"/>
                <a:gd name="T14" fmla="*/ 8 w 423"/>
                <a:gd name="T15" fmla="*/ 121 h 596"/>
                <a:gd name="T16" fmla="*/ 96 w 423"/>
                <a:gd name="T17" fmla="*/ 109 h 596"/>
                <a:gd name="T18" fmla="*/ 102 w 423"/>
                <a:gd name="T19" fmla="*/ 114 h 596"/>
                <a:gd name="T20" fmla="*/ 285 w 423"/>
                <a:gd name="T21" fmla="*/ 65 h 596"/>
                <a:gd name="T22" fmla="*/ 285 w 423"/>
                <a:gd name="T23" fmla="*/ 208 h 596"/>
                <a:gd name="T24" fmla="*/ 136 w 423"/>
                <a:gd name="T25" fmla="*/ 220 h 596"/>
                <a:gd name="T26" fmla="*/ 83 w 423"/>
                <a:gd name="T27" fmla="*/ 554 h 596"/>
                <a:gd name="T28" fmla="*/ 25 w 423"/>
                <a:gd name="T29" fmla="*/ 596 h 596"/>
                <a:gd name="T30" fmla="*/ 136 w 423"/>
                <a:gd name="T31" fmla="*/ 596 h 596"/>
                <a:gd name="T32" fmla="*/ 175 w 423"/>
                <a:gd name="T33" fmla="*/ 299 h 596"/>
                <a:gd name="T34" fmla="*/ 407 w 423"/>
                <a:gd name="T35" fmla="*/ 287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 h="596">
                  <a:moveTo>
                    <a:pt x="407" y="287"/>
                  </a:moveTo>
                  <a:lnTo>
                    <a:pt x="423" y="0"/>
                  </a:lnTo>
                  <a:lnTo>
                    <a:pt x="285" y="0"/>
                  </a:lnTo>
                  <a:lnTo>
                    <a:pt x="285" y="20"/>
                  </a:lnTo>
                  <a:lnTo>
                    <a:pt x="66" y="89"/>
                  </a:lnTo>
                  <a:lnTo>
                    <a:pt x="72" y="93"/>
                  </a:lnTo>
                  <a:lnTo>
                    <a:pt x="0" y="113"/>
                  </a:lnTo>
                  <a:lnTo>
                    <a:pt x="8" y="121"/>
                  </a:lnTo>
                  <a:lnTo>
                    <a:pt x="96" y="109"/>
                  </a:lnTo>
                  <a:lnTo>
                    <a:pt x="102" y="114"/>
                  </a:lnTo>
                  <a:lnTo>
                    <a:pt x="285" y="65"/>
                  </a:lnTo>
                  <a:lnTo>
                    <a:pt x="285" y="208"/>
                  </a:lnTo>
                  <a:lnTo>
                    <a:pt x="136" y="220"/>
                  </a:lnTo>
                  <a:lnTo>
                    <a:pt x="83" y="554"/>
                  </a:lnTo>
                  <a:lnTo>
                    <a:pt x="25" y="596"/>
                  </a:lnTo>
                  <a:lnTo>
                    <a:pt x="136" y="596"/>
                  </a:lnTo>
                  <a:lnTo>
                    <a:pt x="175" y="299"/>
                  </a:lnTo>
                  <a:lnTo>
                    <a:pt x="407"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grpSp>
      <p:grpSp>
        <p:nvGrpSpPr>
          <p:cNvPr id="37" name="Group 29"/>
          <p:cNvGrpSpPr>
            <a:grpSpLocks noChangeAspect="1"/>
          </p:cNvGrpSpPr>
          <p:nvPr/>
        </p:nvGrpSpPr>
        <p:grpSpPr bwMode="auto">
          <a:xfrm>
            <a:off x="6107711" y="4079768"/>
            <a:ext cx="893927" cy="2912701"/>
            <a:chOff x="5130" y="2796"/>
            <a:chExt cx="751" cy="2447"/>
          </a:xfrm>
          <a:solidFill>
            <a:schemeClr val="accent3"/>
          </a:solidFill>
        </p:grpSpPr>
        <p:sp>
          <p:nvSpPr>
            <p:cNvPr id="39" name="Freeform 30"/>
            <p:cNvSpPr>
              <a:spLocks/>
            </p:cNvSpPr>
            <p:nvPr/>
          </p:nvSpPr>
          <p:spPr bwMode="auto">
            <a:xfrm>
              <a:off x="5463" y="3829"/>
              <a:ext cx="23" cy="1414"/>
            </a:xfrm>
            <a:custGeom>
              <a:avLst/>
              <a:gdLst>
                <a:gd name="T0" fmla="*/ 0 w 23"/>
                <a:gd name="T1" fmla="*/ 0 h 1414"/>
                <a:gd name="T2" fmla="*/ 23 w 23"/>
                <a:gd name="T3" fmla="*/ 11 h 1414"/>
                <a:gd name="T4" fmla="*/ 23 w 23"/>
                <a:gd name="T5" fmla="*/ 1406 h 1414"/>
                <a:gd name="T6" fmla="*/ 6 w 23"/>
                <a:gd name="T7" fmla="*/ 1414 h 1414"/>
                <a:gd name="T8" fmla="*/ 0 w 23"/>
                <a:gd name="T9" fmla="*/ 0 h 1414"/>
              </a:gdLst>
              <a:ahLst/>
              <a:cxnLst>
                <a:cxn ang="0">
                  <a:pos x="T0" y="T1"/>
                </a:cxn>
                <a:cxn ang="0">
                  <a:pos x="T2" y="T3"/>
                </a:cxn>
                <a:cxn ang="0">
                  <a:pos x="T4" y="T5"/>
                </a:cxn>
                <a:cxn ang="0">
                  <a:pos x="T6" y="T7"/>
                </a:cxn>
                <a:cxn ang="0">
                  <a:pos x="T8" y="T9"/>
                </a:cxn>
              </a:cxnLst>
              <a:rect l="0" t="0" r="r" b="b"/>
              <a:pathLst>
                <a:path w="23" h="1414">
                  <a:moveTo>
                    <a:pt x="0" y="0"/>
                  </a:moveTo>
                  <a:lnTo>
                    <a:pt x="23" y="11"/>
                  </a:lnTo>
                  <a:lnTo>
                    <a:pt x="23" y="1406"/>
                  </a:lnTo>
                  <a:lnTo>
                    <a:pt x="6" y="141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40" name="Freeform 31"/>
            <p:cNvSpPr>
              <a:spLocks/>
            </p:cNvSpPr>
            <p:nvPr/>
          </p:nvSpPr>
          <p:spPr bwMode="auto">
            <a:xfrm>
              <a:off x="5130" y="3710"/>
              <a:ext cx="751" cy="172"/>
            </a:xfrm>
            <a:custGeom>
              <a:avLst/>
              <a:gdLst>
                <a:gd name="T0" fmla="*/ 0 w 751"/>
                <a:gd name="T1" fmla="*/ 29 h 172"/>
                <a:gd name="T2" fmla="*/ 16 w 751"/>
                <a:gd name="T3" fmla="*/ 0 h 172"/>
                <a:gd name="T4" fmla="*/ 751 w 751"/>
                <a:gd name="T5" fmla="*/ 150 h 172"/>
                <a:gd name="T6" fmla="*/ 748 w 751"/>
                <a:gd name="T7" fmla="*/ 172 h 172"/>
                <a:gd name="T8" fmla="*/ 0 w 751"/>
                <a:gd name="T9" fmla="*/ 29 h 172"/>
              </a:gdLst>
              <a:ahLst/>
              <a:cxnLst>
                <a:cxn ang="0">
                  <a:pos x="T0" y="T1"/>
                </a:cxn>
                <a:cxn ang="0">
                  <a:pos x="T2" y="T3"/>
                </a:cxn>
                <a:cxn ang="0">
                  <a:pos x="T4" y="T5"/>
                </a:cxn>
                <a:cxn ang="0">
                  <a:pos x="T6" y="T7"/>
                </a:cxn>
                <a:cxn ang="0">
                  <a:pos x="T8" y="T9"/>
                </a:cxn>
              </a:cxnLst>
              <a:rect l="0" t="0" r="r" b="b"/>
              <a:pathLst>
                <a:path w="751" h="172">
                  <a:moveTo>
                    <a:pt x="0" y="29"/>
                  </a:moveTo>
                  <a:lnTo>
                    <a:pt x="16" y="0"/>
                  </a:lnTo>
                  <a:lnTo>
                    <a:pt x="751" y="150"/>
                  </a:lnTo>
                  <a:lnTo>
                    <a:pt x="748" y="172"/>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41" name="Freeform 32"/>
            <p:cNvSpPr>
              <a:spLocks/>
            </p:cNvSpPr>
            <p:nvPr/>
          </p:nvSpPr>
          <p:spPr bwMode="auto">
            <a:xfrm>
              <a:off x="5346" y="2913"/>
              <a:ext cx="184" cy="171"/>
            </a:xfrm>
            <a:custGeom>
              <a:avLst/>
              <a:gdLst>
                <a:gd name="T0" fmla="*/ 1479 w 2896"/>
                <a:gd name="T1" fmla="*/ 123 h 2688"/>
                <a:gd name="T2" fmla="*/ 2773 w 2896"/>
                <a:gd name="T3" fmla="*/ 1528 h 2688"/>
                <a:gd name="T4" fmla="*/ 1171 w 2896"/>
                <a:gd name="T5" fmla="*/ 2566 h 2688"/>
                <a:gd name="T6" fmla="*/ 124 w 2896"/>
                <a:gd name="T7" fmla="*/ 1039 h 2688"/>
                <a:gd name="T8" fmla="*/ 1479 w 2896"/>
                <a:gd name="T9" fmla="*/ 123 h 2688"/>
              </a:gdLst>
              <a:ahLst/>
              <a:cxnLst>
                <a:cxn ang="0">
                  <a:pos x="T0" y="T1"/>
                </a:cxn>
                <a:cxn ang="0">
                  <a:pos x="T2" y="T3"/>
                </a:cxn>
                <a:cxn ang="0">
                  <a:pos x="T4" y="T5"/>
                </a:cxn>
                <a:cxn ang="0">
                  <a:pos x="T6" y="T7"/>
                </a:cxn>
                <a:cxn ang="0">
                  <a:pos x="T8" y="T9"/>
                </a:cxn>
              </a:cxnLst>
              <a:rect l="0" t="0" r="r" b="b"/>
              <a:pathLst>
                <a:path w="2896" h="2688">
                  <a:moveTo>
                    <a:pt x="1479" y="123"/>
                  </a:moveTo>
                  <a:cubicBezTo>
                    <a:pt x="2219" y="245"/>
                    <a:pt x="2896" y="795"/>
                    <a:pt x="2773" y="1528"/>
                  </a:cubicBezTo>
                  <a:cubicBezTo>
                    <a:pt x="2650" y="2261"/>
                    <a:pt x="1911" y="2688"/>
                    <a:pt x="1171" y="2566"/>
                  </a:cubicBezTo>
                  <a:cubicBezTo>
                    <a:pt x="493" y="2444"/>
                    <a:pt x="0" y="1772"/>
                    <a:pt x="124" y="1039"/>
                  </a:cubicBezTo>
                  <a:cubicBezTo>
                    <a:pt x="247" y="306"/>
                    <a:pt x="740" y="0"/>
                    <a:pt x="1479" y="123"/>
                  </a:cubicBezTo>
                </a:path>
              </a:pathLst>
            </a:custGeom>
            <a:grpFill/>
            <a:ln w="0">
              <a:noFill/>
              <a:prstDash val="solid"/>
              <a:round/>
              <a:headEnd/>
              <a:tailEnd/>
            </a:ln>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sp>
          <p:nvSpPr>
            <p:cNvPr id="42" name="Freeform 33"/>
            <p:cNvSpPr>
              <a:spLocks/>
            </p:cNvSpPr>
            <p:nvPr/>
          </p:nvSpPr>
          <p:spPr bwMode="auto">
            <a:xfrm>
              <a:off x="5159" y="2796"/>
              <a:ext cx="570" cy="1004"/>
            </a:xfrm>
            <a:custGeom>
              <a:avLst/>
              <a:gdLst>
                <a:gd name="T0" fmla="*/ 246 w 570"/>
                <a:gd name="T1" fmla="*/ 344 h 1004"/>
                <a:gd name="T2" fmla="*/ 400 w 570"/>
                <a:gd name="T3" fmla="*/ 243 h 1004"/>
                <a:gd name="T4" fmla="*/ 419 w 570"/>
                <a:gd name="T5" fmla="*/ 118 h 1004"/>
                <a:gd name="T6" fmla="*/ 249 w 570"/>
                <a:gd name="T7" fmla="*/ 4 h 1004"/>
                <a:gd name="T8" fmla="*/ 289 w 570"/>
                <a:gd name="T9" fmla="*/ 0 h 1004"/>
                <a:gd name="T10" fmla="*/ 471 w 570"/>
                <a:gd name="T11" fmla="*/ 102 h 1004"/>
                <a:gd name="T12" fmla="*/ 467 w 570"/>
                <a:gd name="T13" fmla="*/ 312 h 1004"/>
                <a:gd name="T14" fmla="*/ 530 w 570"/>
                <a:gd name="T15" fmla="*/ 523 h 1004"/>
                <a:gd name="T16" fmla="*/ 530 w 570"/>
                <a:gd name="T17" fmla="*/ 523 h 1004"/>
                <a:gd name="T18" fmla="*/ 499 w 570"/>
                <a:gd name="T19" fmla="*/ 935 h 1004"/>
                <a:gd name="T20" fmla="*/ 570 w 570"/>
                <a:gd name="T21" fmla="*/ 1004 h 1004"/>
                <a:gd name="T22" fmla="*/ 416 w 570"/>
                <a:gd name="T23" fmla="*/ 966 h 1004"/>
                <a:gd name="T24" fmla="*/ 439 w 570"/>
                <a:gd name="T25" fmla="*/ 736 h 1004"/>
                <a:gd name="T26" fmla="*/ 416 w 570"/>
                <a:gd name="T27" fmla="*/ 630 h 1004"/>
                <a:gd name="T28" fmla="*/ 360 w 570"/>
                <a:gd name="T29" fmla="*/ 708 h 1004"/>
                <a:gd name="T30" fmla="*/ 277 w 570"/>
                <a:gd name="T31" fmla="*/ 923 h 1004"/>
                <a:gd name="T32" fmla="*/ 159 w 570"/>
                <a:gd name="T33" fmla="*/ 923 h 1004"/>
                <a:gd name="T34" fmla="*/ 221 w 570"/>
                <a:gd name="T35" fmla="*/ 872 h 1004"/>
                <a:gd name="T36" fmla="*/ 301 w 570"/>
                <a:gd name="T37" fmla="*/ 673 h 1004"/>
                <a:gd name="T38" fmla="*/ 337 w 570"/>
                <a:gd name="T39" fmla="*/ 548 h 1004"/>
                <a:gd name="T40" fmla="*/ 273 w 570"/>
                <a:gd name="T41" fmla="*/ 403 h 1004"/>
                <a:gd name="T42" fmla="*/ 0 w 570"/>
                <a:gd name="T43" fmla="*/ 344 h 1004"/>
                <a:gd name="T44" fmla="*/ 23 w 570"/>
                <a:gd name="T45" fmla="*/ 329 h 1004"/>
                <a:gd name="T46" fmla="*/ 246 w 570"/>
                <a:gd name="T47" fmla="*/ 344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0" h="1004">
                  <a:moveTo>
                    <a:pt x="246" y="344"/>
                  </a:moveTo>
                  <a:lnTo>
                    <a:pt x="400" y="243"/>
                  </a:lnTo>
                  <a:lnTo>
                    <a:pt x="419" y="118"/>
                  </a:lnTo>
                  <a:lnTo>
                    <a:pt x="249" y="4"/>
                  </a:lnTo>
                  <a:lnTo>
                    <a:pt x="289" y="0"/>
                  </a:lnTo>
                  <a:lnTo>
                    <a:pt x="471" y="102"/>
                  </a:lnTo>
                  <a:lnTo>
                    <a:pt x="467" y="312"/>
                  </a:lnTo>
                  <a:lnTo>
                    <a:pt x="530" y="523"/>
                  </a:lnTo>
                  <a:lnTo>
                    <a:pt x="530" y="523"/>
                  </a:lnTo>
                  <a:lnTo>
                    <a:pt x="499" y="935"/>
                  </a:lnTo>
                  <a:lnTo>
                    <a:pt x="570" y="1004"/>
                  </a:lnTo>
                  <a:lnTo>
                    <a:pt x="416" y="966"/>
                  </a:lnTo>
                  <a:lnTo>
                    <a:pt x="439" y="736"/>
                  </a:lnTo>
                  <a:lnTo>
                    <a:pt x="416" y="630"/>
                  </a:lnTo>
                  <a:lnTo>
                    <a:pt x="360" y="708"/>
                  </a:lnTo>
                  <a:lnTo>
                    <a:pt x="277" y="923"/>
                  </a:lnTo>
                  <a:lnTo>
                    <a:pt x="159" y="923"/>
                  </a:lnTo>
                  <a:lnTo>
                    <a:pt x="221" y="872"/>
                  </a:lnTo>
                  <a:lnTo>
                    <a:pt x="301" y="673"/>
                  </a:lnTo>
                  <a:lnTo>
                    <a:pt x="337" y="548"/>
                  </a:lnTo>
                  <a:lnTo>
                    <a:pt x="273" y="403"/>
                  </a:lnTo>
                  <a:lnTo>
                    <a:pt x="0" y="344"/>
                  </a:lnTo>
                  <a:lnTo>
                    <a:pt x="23" y="329"/>
                  </a:lnTo>
                  <a:lnTo>
                    <a:pt x="246"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pPr defTabSz="914134" eaLnBrk="1" fontAlgn="auto" hangingPunct="1">
                <a:spcBef>
                  <a:spcPts val="0"/>
                </a:spcBef>
                <a:spcAft>
                  <a:spcPts val="0"/>
                </a:spcAft>
                <a:defRPr/>
              </a:pPr>
              <a:endParaRPr lang="da-DK" sz="1800">
                <a:solidFill>
                  <a:srgbClr val="000000"/>
                </a:solidFill>
                <a:latin typeface="Verdana"/>
              </a:endParaRPr>
            </a:p>
          </p:txBody>
        </p:sp>
      </p:grpSp>
    </p:spTree>
    <p:extLst>
      <p:ext uri="{BB962C8B-B14F-4D97-AF65-F5344CB8AC3E}">
        <p14:creationId xmlns:p14="http://schemas.microsoft.com/office/powerpoint/2010/main" val="3532950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3442" y="343211"/>
            <a:ext cx="8517115" cy="5678077"/>
          </a:xfrm>
          <a:prstGeom prst="rect">
            <a:avLst/>
          </a:prstGeom>
        </p:spPr>
      </p:pic>
      <p:sp>
        <p:nvSpPr>
          <p:cNvPr id="2" name="Titel 1"/>
          <p:cNvSpPr>
            <a:spLocks noGrp="1"/>
          </p:cNvSpPr>
          <p:nvPr>
            <p:ph type="ctrTitle"/>
          </p:nvPr>
        </p:nvSpPr>
        <p:spPr>
          <a:xfrm>
            <a:off x="685799" y="343211"/>
            <a:ext cx="7772400" cy="1470025"/>
          </a:xfrm>
        </p:spPr>
        <p:txBody>
          <a:bodyPr>
            <a:normAutofit/>
          </a:bodyPr>
          <a:lstStyle/>
          <a:p>
            <a:endParaRPr lang="da-DK" dirty="0">
              <a:solidFill>
                <a:schemeClr val="bg1"/>
              </a:solidFill>
            </a:endParaRPr>
          </a:p>
        </p:txBody>
      </p:sp>
      <p:sp>
        <p:nvSpPr>
          <p:cNvPr id="3" name="Undertitel 2"/>
          <p:cNvSpPr>
            <a:spLocks noGrp="1"/>
          </p:cNvSpPr>
          <p:nvPr>
            <p:ph type="subTitle" idx="1"/>
          </p:nvPr>
        </p:nvSpPr>
        <p:spPr>
          <a:xfrm>
            <a:off x="1142999" y="1484784"/>
            <a:ext cx="6858000" cy="4032448"/>
          </a:xfrm>
        </p:spPr>
        <p:txBody>
          <a:bodyPr>
            <a:normAutofit/>
          </a:bodyPr>
          <a:lstStyle/>
          <a:p>
            <a:r>
              <a:rPr lang="da-DK" dirty="0">
                <a:solidFill>
                  <a:schemeClr val="bg1"/>
                </a:solidFill>
              </a:rPr>
              <a:t> </a:t>
            </a:r>
            <a:endParaRPr lang="da-DK" dirty="0" smtClean="0">
              <a:solidFill>
                <a:schemeClr val="bg1"/>
              </a:solidFill>
            </a:endParaRPr>
          </a:p>
          <a:p>
            <a:endParaRPr lang="da-DK" dirty="0">
              <a:solidFill>
                <a:schemeClr val="bg1"/>
              </a:solidFill>
            </a:endParaRPr>
          </a:p>
          <a:p>
            <a:endParaRPr lang="da-DK" dirty="0" smtClean="0">
              <a:solidFill>
                <a:schemeClr val="bg1"/>
              </a:solidFill>
            </a:endParaRPr>
          </a:p>
          <a:p>
            <a:endParaRPr lang="da-DK" dirty="0">
              <a:solidFill>
                <a:schemeClr val="bg1"/>
              </a:solidFill>
            </a:endParaRPr>
          </a:p>
          <a:p>
            <a:r>
              <a:rPr lang="da-DK" dirty="0">
                <a:solidFill>
                  <a:schemeClr val="bg1"/>
                </a:solidFill>
              </a:rPr>
              <a:t>B</a:t>
            </a:r>
            <a:r>
              <a:rPr lang="da-DK" dirty="0" smtClean="0">
                <a:solidFill>
                  <a:schemeClr val="bg1"/>
                </a:solidFill>
              </a:rPr>
              <a:t>rugerrådsmøde</a:t>
            </a:r>
          </a:p>
          <a:p>
            <a:r>
              <a:rPr lang="da-DK" dirty="0" smtClean="0">
                <a:solidFill>
                  <a:schemeClr val="bg1"/>
                </a:solidFill>
              </a:rPr>
              <a:t>26. April 2023</a:t>
            </a:r>
            <a:endParaRPr lang="da-DK" dirty="0">
              <a:solidFill>
                <a:schemeClr val="bg1"/>
              </a:solidFill>
            </a:endParaRPr>
          </a:p>
        </p:txBody>
      </p:sp>
    </p:spTree>
    <p:extLst>
      <p:ext uri="{BB962C8B-B14F-4D97-AF65-F5344CB8AC3E}">
        <p14:creationId xmlns:p14="http://schemas.microsoft.com/office/powerpoint/2010/main" val="567910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ladsholder til billede 2"/>
          <p:cNvPicPr>
            <a:picLocks noChangeAspect="1"/>
          </p:cNvPicPr>
          <p:nvPr/>
        </p:nvPicPr>
        <p:blipFill>
          <a:blip r:embed="rId2" cstate="print">
            <a:extLst>
              <a:ext uri="{28A0092B-C50C-407E-A947-70E740481C1C}">
                <a14:useLocalDpi xmlns:a14="http://schemas.microsoft.com/office/drawing/2010/main" val="0"/>
              </a:ext>
            </a:extLst>
          </a:blip>
          <a:srcRect t="47144" r="25018" b="11534"/>
          <a:stretch>
            <a:fillRect/>
          </a:stretch>
        </p:blipFill>
        <p:spPr bwMode="auto">
          <a:xfrm>
            <a:off x="1273175" y="2230438"/>
            <a:ext cx="6858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fontScale="90000"/>
          </a:bodyPr>
          <a:lstStyle/>
          <a:p>
            <a:pPr>
              <a:defRPr/>
            </a:pPr>
            <a:r>
              <a:rPr lang="da-DK" dirty="0" smtClean="0">
                <a:ea typeface="Verdana" panose="020B0604030504040204" pitchFamily="34" charset="0"/>
                <a:cs typeface="Verdana" panose="020B0604030504040204" pitchFamily="34" charset="0"/>
              </a:rPr>
              <a:t/>
            </a:r>
            <a:br>
              <a:rPr lang="da-DK" dirty="0" smtClean="0">
                <a:ea typeface="Verdana" panose="020B0604030504040204" pitchFamily="34" charset="0"/>
                <a:cs typeface="Verdana" panose="020B0604030504040204" pitchFamily="34" charset="0"/>
              </a:rPr>
            </a:br>
            <a:r>
              <a:rPr lang="da-DK" sz="3100" dirty="0"/>
              <a:t>Hvordan tænker jeg at bruge brugerrådet i </a:t>
            </a:r>
            <a:r>
              <a:rPr lang="da-DK" sz="3100" dirty="0" err="1"/>
              <a:t>fht</a:t>
            </a:r>
            <a:r>
              <a:rPr lang="da-DK" sz="3100" dirty="0"/>
              <a:t> </a:t>
            </a:r>
            <a:r>
              <a:rPr lang="da-DK" sz="3100" dirty="0" smtClean="0"/>
              <a:t>visionens 5. pejlemærker?</a:t>
            </a:r>
            <a:r>
              <a:rPr lang="da-DK" sz="3100" dirty="0"/>
              <a:t/>
            </a:r>
            <a:br>
              <a:rPr lang="da-DK" sz="3100" dirty="0"/>
            </a:br>
            <a:endParaRPr lang="da-DK" sz="3100" dirty="0">
              <a:ea typeface="Verdana" panose="020B0604030504040204" pitchFamily="34" charset="0"/>
              <a:cs typeface="Verdana" panose="020B0604030504040204" pitchFamily="34" charset="0"/>
            </a:endParaRPr>
          </a:p>
        </p:txBody>
      </p:sp>
      <p:sp>
        <p:nvSpPr>
          <p:cNvPr id="3" name="Pladsholder til indhold 2"/>
          <p:cNvSpPr>
            <a:spLocks noGrp="1"/>
          </p:cNvSpPr>
          <p:nvPr>
            <p:ph idx="1"/>
          </p:nvPr>
        </p:nvSpPr>
        <p:spPr/>
        <p:txBody>
          <a:bodyPr>
            <a:normAutofit lnSpcReduction="10000"/>
          </a:bodyPr>
          <a:lstStyle/>
          <a:p>
            <a:pPr marL="214313" indent="-214313">
              <a:buClr>
                <a:srgbClr val="84715E"/>
              </a:buClr>
              <a:defRPr/>
            </a:pPr>
            <a:r>
              <a:rPr lang="da-DK" altLang="da-DK" sz="2000" dirty="0">
                <a:solidFill>
                  <a:srgbClr val="000000"/>
                </a:solidFill>
              </a:rPr>
              <a:t>Vi udviser</a:t>
            </a:r>
            <a:r>
              <a:rPr lang="da-DK" altLang="da-DK" sz="2000" dirty="0"/>
              <a:t> </a:t>
            </a:r>
            <a:r>
              <a:rPr lang="da-DK" altLang="da-DK" sz="2000" b="1" dirty="0">
                <a:solidFill>
                  <a:srgbClr val="000000"/>
                </a:solidFill>
              </a:rPr>
              <a:t>omhu</a:t>
            </a:r>
            <a:r>
              <a:rPr lang="da-DK" altLang="da-DK" sz="2000" dirty="0">
                <a:solidFill>
                  <a:srgbClr val="000000"/>
                </a:solidFill>
              </a:rPr>
              <a:t> i både akutte og planlagte patientforløb med fokus på </a:t>
            </a:r>
            <a:r>
              <a:rPr lang="da-DK" altLang="da-DK" sz="2000" b="1" dirty="0">
                <a:solidFill>
                  <a:srgbClr val="000000"/>
                </a:solidFill>
              </a:rPr>
              <a:t>højeste faglighed </a:t>
            </a:r>
            <a:r>
              <a:rPr lang="da-DK" altLang="da-DK" sz="2000" dirty="0">
                <a:solidFill>
                  <a:srgbClr val="000000"/>
                </a:solidFill>
              </a:rPr>
              <a:t>og forbedringer.</a:t>
            </a:r>
            <a:br>
              <a:rPr lang="da-DK" altLang="da-DK" sz="2000" dirty="0">
                <a:solidFill>
                  <a:srgbClr val="000000"/>
                </a:solidFill>
              </a:rPr>
            </a:br>
            <a:endParaRPr lang="da-DK" altLang="da-DK" sz="2000" dirty="0">
              <a:solidFill>
                <a:srgbClr val="3F3018"/>
              </a:solidFill>
            </a:endParaRPr>
          </a:p>
          <a:p>
            <a:pPr marL="214313" indent="-214313">
              <a:buClr>
                <a:srgbClr val="84715E"/>
              </a:buClr>
              <a:defRPr/>
            </a:pPr>
            <a:r>
              <a:rPr lang="da-DK" altLang="da-DK" sz="2000" dirty="0">
                <a:solidFill>
                  <a:srgbClr val="3F3018"/>
                </a:solidFill>
              </a:rPr>
              <a:t>Vi støtter patientens </a:t>
            </a:r>
            <a:r>
              <a:rPr lang="da-DK" altLang="da-DK" sz="2000" b="1" dirty="0">
                <a:solidFill>
                  <a:srgbClr val="3F3018"/>
                </a:solidFill>
              </a:rPr>
              <a:t>selvbestemmelse</a:t>
            </a:r>
            <a:r>
              <a:rPr lang="da-DK" altLang="da-DK" sz="2000" dirty="0">
                <a:solidFill>
                  <a:srgbClr val="3F3018"/>
                </a:solidFill>
              </a:rPr>
              <a:t> og </a:t>
            </a:r>
            <a:r>
              <a:rPr lang="da-DK" altLang="da-DK" sz="2000" dirty="0" err="1">
                <a:solidFill>
                  <a:srgbClr val="3F3018"/>
                </a:solidFill>
              </a:rPr>
              <a:t>mestring</a:t>
            </a:r>
            <a:r>
              <a:rPr lang="da-DK" altLang="da-DK" sz="2000" dirty="0">
                <a:solidFill>
                  <a:srgbClr val="3F3018"/>
                </a:solidFill>
              </a:rPr>
              <a:t>.</a:t>
            </a:r>
            <a:br>
              <a:rPr lang="da-DK" altLang="da-DK" sz="2000" dirty="0">
                <a:solidFill>
                  <a:srgbClr val="3F3018"/>
                </a:solidFill>
              </a:rPr>
            </a:br>
            <a:endParaRPr lang="da-DK" altLang="da-DK" sz="2000" dirty="0">
              <a:solidFill>
                <a:srgbClr val="3F3018"/>
              </a:solidFill>
            </a:endParaRPr>
          </a:p>
          <a:p>
            <a:pPr marL="214313" indent="-214313">
              <a:buClr>
                <a:srgbClr val="84715E"/>
              </a:buClr>
              <a:defRPr/>
            </a:pPr>
            <a:r>
              <a:rPr lang="da-DK" altLang="da-DK" sz="2000" dirty="0">
                <a:solidFill>
                  <a:srgbClr val="3F3018"/>
                </a:solidFill>
              </a:rPr>
              <a:t>Vi indgår i forpligtende </a:t>
            </a:r>
            <a:r>
              <a:rPr lang="da-DK" altLang="da-DK" sz="2000" b="1" dirty="0">
                <a:solidFill>
                  <a:srgbClr val="3F3018"/>
                </a:solidFill>
              </a:rPr>
              <a:t>partnerskaber</a:t>
            </a:r>
            <a:r>
              <a:rPr lang="da-DK" altLang="da-DK" sz="2000" dirty="0">
                <a:solidFill>
                  <a:srgbClr val="3F3018"/>
                </a:solidFill>
              </a:rPr>
              <a:t>.</a:t>
            </a:r>
            <a:r>
              <a:rPr lang="da-DK" altLang="da-DK" sz="2000" b="1" dirty="0">
                <a:solidFill>
                  <a:srgbClr val="3F3018"/>
                </a:solidFill>
              </a:rPr>
              <a:t/>
            </a:r>
            <a:br>
              <a:rPr lang="da-DK" altLang="da-DK" sz="2000" b="1" dirty="0">
                <a:solidFill>
                  <a:srgbClr val="3F3018"/>
                </a:solidFill>
              </a:rPr>
            </a:br>
            <a:endParaRPr lang="da-DK" altLang="da-DK" sz="2000" dirty="0">
              <a:solidFill>
                <a:srgbClr val="3F3018"/>
              </a:solidFill>
            </a:endParaRPr>
          </a:p>
          <a:p>
            <a:pPr marL="214313" indent="-214313">
              <a:buClr>
                <a:srgbClr val="84715E"/>
              </a:buClr>
              <a:defRPr/>
            </a:pPr>
            <a:r>
              <a:rPr lang="da-DK" altLang="da-DK" sz="2000" dirty="0">
                <a:solidFill>
                  <a:srgbClr val="3F3018"/>
                </a:solidFill>
              </a:rPr>
              <a:t>Vi fremmer en attraktiv, digital og unik arbejdsplads baseret på </a:t>
            </a:r>
            <a:r>
              <a:rPr lang="da-DK" altLang="da-DK" sz="2000" b="1" dirty="0">
                <a:solidFill>
                  <a:srgbClr val="3F3018"/>
                </a:solidFill>
              </a:rPr>
              <a:t>bæredygtighed </a:t>
            </a:r>
            <a:r>
              <a:rPr lang="da-DK" altLang="da-DK" sz="2000" dirty="0">
                <a:solidFill>
                  <a:srgbClr val="3F3018"/>
                </a:solidFill>
              </a:rPr>
              <a:t>med plads til dig og til fællesskabet.</a:t>
            </a:r>
            <a:br>
              <a:rPr lang="da-DK" altLang="da-DK" sz="2000" dirty="0">
                <a:solidFill>
                  <a:srgbClr val="3F3018"/>
                </a:solidFill>
              </a:rPr>
            </a:br>
            <a:endParaRPr lang="da-DK" altLang="da-DK" sz="2000" dirty="0">
              <a:solidFill>
                <a:srgbClr val="3F3018"/>
              </a:solidFill>
            </a:endParaRPr>
          </a:p>
          <a:p>
            <a:pPr marL="214313" indent="-214313">
              <a:buClr>
                <a:srgbClr val="84715E"/>
              </a:buClr>
              <a:defRPr/>
            </a:pPr>
            <a:r>
              <a:rPr lang="da-DK" altLang="da-DK" sz="2000" dirty="0">
                <a:solidFill>
                  <a:srgbClr val="3F3018"/>
                </a:solidFill>
              </a:rPr>
              <a:t>Vi investerer i </a:t>
            </a:r>
            <a:r>
              <a:rPr lang="da-DK" altLang="da-DK" sz="2000" b="1" dirty="0">
                <a:solidFill>
                  <a:srgbClr val="3F3018"/>
                </a:solidFill>
              </a:rPr>
              <a:t>forskning</a:t>
            </a:r>
            <a:r>
              <a:rPr lang="da-DK" altLang="da-DK" sz="2000" dirty="0">
                <a:solidFill>
                  <a:srgbClr val="3F3018"/>
                </a:solidFill>
              </a:rPr>
              <a:t>, </a:t>
            </a:r>
            <a:r>
              <a:rPr lang="da-DK" altLang="da-DK" sz="2000" b="1" dirty="0">
                <a:solidFill>
                  <a:srgbClr val="3F3018"/>
                </a:solidFill>
              </a:rPr>
              <a:t>uddannelse</a:t>
            </a:r>
            <a:r>
              <a:rPr lang="da-DK" altLang="da-DK" sz="2000" dirty="0">
                <a:solidFill>
                  <a:srgbClr val="3F3018"/>
                </a:solidFill>
              </a:rPr>
              <a:t> og </a:t>
            </a:r>
            <a:r>
              <a:rPr lang="da-DK" altLang="da-DK" sz="2000" b="1" dirty="0">
                <a:solidFill>
                  <a:srgbClr val="3F3018"/>
                </a:solidFill>
              </a:rPr>
              <a:t>læring</a:t>
            </a:r>
            <a:r>
              <a:rPr lang="da-DK" altLang="da-DK" sz="2000" dirty="0">
                <a:solidFill>
                  <a:srgbClr val="3F3018"/>
                </a:solidFill>
              </a:rPr>
              <a:t>.</a:t>
            </a:r>
          </a:p>
          <a:p>
            <a:endParaRPr lang="da-DK" sz="2000" dirty="0" smtClean="0"/>
          </a:p>
        </p:txBody>
      </p:sp>
      <p:pic>
        <p:nvPicPr>
          <p:cNvPr id="5" name="Billed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3318032"/>
            <a:ext cx="26987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620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445864"/>
            <a:ext cx="7197725" cy="495170"/>
          </a:xfrm>
        </p:spPr>
        <p:txBody>
          <a:bodyPr/>
          <a:lstStyle/>
          <a:p>
            <a:r>
              <a:rPr lang="da-DK" altLang="da-DK" dirty="0"/>
              <a:t>Program </a:t>
            </a:r>
            <a:endParaRPr lang="da-DK" dirty="0"/>
          </a:p>
        </p:txBody>
      </p:sp>
      <p:sp>
        <p:nvSpPr>
          <p:cNvPr id="4" name="Pladsholder til sidefod 3"/>
          <p:cNvSpPr>
            <a:spLocks noGrp="1"/>
          </p:cNvSpPr>
          <p:nvPr>
            <p:ph type="ftr" sz="quarter" idx="10"/>
          </p:nvPr>
        </p:nvSpPr>
        <p:spPr/>
        <p:txBody>
          <a:bodyPr/>
          <a:lstStyle/>
          <a:p>
            <a:r>
              <a:rPr lang="da-DK" altLang="da-DK" dirty="0" smtClean="0"/>
              <a:t> </a:t>
            </a:r>
            <a:r>
              <a:rPr lang="da-DK" altLang="da-DK" dirty="0"/>
              <a:t>Regionshospitalet Gødstrup</a:t>
            </a:r>
          </a:p>
        </p:txBody>
      </p:sp>
      <p:sp>
        <p:nvSpPr>
          <p:cNvPr id="3" name="Pladsholder til indhold 2"/>
          <p:cNvSpPr>
            <a:spLocks noGrp="1"/>
          </p:cNvSpPr>
          <p:nvPr>
            <p:ph idx="1"/>
          </p:nvPr>
        </p:nvSpPr>
        <p:spPr>
          <a:xfrm>
            <a:off x="719137" y="1216242"/>
            <a:ext cx="8176287" cy="4952784"/>
          </a:xfrm>
        </p:spPr>
        <p:txBody>
          <a:bodyPr/>
          <a:lstStyle/>
          <a:p>
            <a:pPr marL="0" lvl="0" indent="0">
              <a:spcAft>
                <a:spcPts val="0"/>
              </a:spcAft>
              <a:buClrTx/>
              <a:buNone/>
            </a:pPr>
            <a:endParaRPr lang="da-DK" sz="1200" kern="1200" dirty="0">
              <a:solidFill>
                <a:srgbClr val="3F3018"/>
              </a:solidFill>
              <a:ea typeface="Verdana"/>
              <a:cs typeface="Times New Roman"/>
            </a:endParaRPr>
          </a:p>
          <a:p>
            <a:pPr marL="0" lvl="0" indent="0">
              <a:spcAft>
                <a:spcPts val="0"/>
              </a:spcAft>
              <a:buClrTx/>
              <a:buNone/>
            </a:pPr>
            <a:r>
              <a:rPr lang="da-DK" sz="1200" b="1" kern="1200" dirty="0">
                <a:solidFill>
                  <a:srgbClr val="3F3018"/>
                </a:solidFill>
                <a:ea typeface="Verdana"/>
                <a:cs typeface="Times New Roman"/>
              </a:rPr>
              <a:t>16.30 – 16.35     	Velkomst </a:t>
            </a:r>
            <a:endParaRPr lang="da-DK" sz="1200" kern="1200" dirty="0" smtClean="0">
              <a:solidFill>
                <a:srgbClr val="3F3018"/>
              </a:solidFill>
              <a:ea typeface="Verdana"/>
              <a:cs typeface="Times New Roman"/>
            </a:endParaRPr>
          </a:p>
          <a:p>
            <a:pPr marL="0" lvl="0" indent="0">
              <a:spcAft>
                <a:spcPts val="0"/>
              </a:spcAft>
              <a:buClrTx/>
              <a:buNone/>
            </a:pPr>
            <a:endParaRPr lang="da-DK" sz="1200" b="1" kern="1200" dirty="0">
              <a:solidFill>
                <a:srgbClr val="3F3018"/>
              </a:solidFill>
              <a:ea typeface="Verdana"/>
              <a:cs typeface="Times New Roman"/>
            </a:endParaRPr>
          </a:p>
          <a:p>
            <a:pPr marL="0" lvl="0" indent="0">
              <a:spcAft>
                <a:spcPts val="0"/>
              </a:spcAft>
              <a:buClrTx/>
              <a:buNone/>
            </a:pPr>
            <a:r>
              <a:rPr lang="da-DK" sz="1200" b="1" kern="1200" dirty="0">
                <a:solidFill>
                  <a:srgbClr val="3F3018"/>
                </a:solidFill>
                <a:ea typeface="Verdana"/>
                <a:cs typeface="Times New Roman"/>
              </a:rPr>
              <a:t>16.35 – 16.50  	RH </a:t>
            </a:r>
            <a:r>
              <a:rPr lang="da-DK" sz="1200" b="1" kern="1200" dirty="0" smtClean="0">
                <a:solidFill>
                  <a:srgbClr val="3F3018"/>
                </a:solidFill>
                <a:ea typeface="Verdana"/>
                <a:cs typeface="Times New Roman"/>
              </a:rPr>
              <a:t>Gødstrup </a:t>
            </a:r>
            <a:r>
              <a:rPr lang="da-DK" sz="1200" b="1" kern="1200" dirty="0">
                <a:solidFill>
                  <a:srgbClr val="3F3018"/>
                </a:solidFill>
                <a:ea typeface="Verdana"/>
                <a:cs typeface="Times New Roman"/>
              </a:rPr>
              <a:t>vision 1.0 og </a:t>
            </a:r>
            <a:r>
              <a:rPr lang="da-DK" sz="1200" b="1" kern="1200" dirty="0" smtClean="0">
                <a:solidFill>
                  <a:srgbClr val="3F3018"/>
                </a:solidFill>
                <a:ea typeface="Verdana"/>
                <a:cs typeface="Times New Roman"/>
              </a:rPr>
              <a:t>Brugerråde</a:t>
            </a:r>
            <a:endParaRPr lang="da-DK" sz="1200" kern="1200" dirty="0" smtClean="0">
              <a:solidFill>
                <a:srgbClr val="3F3018"/>
              </a:solidFill>
              <a:ea typeface="Verdana"/>
              <a:cs typeface="Times New Roman"/>
            </a:endParaRPr>
          </a:p>
          <a:p>
            <a:pPr marL="0" lvl="0" indent="0">
              <a:spcAft>
                <a:spcPts val="0"/>
              </a:spcAft>
              <a:buClrTx/>
              <a:buNone/>
            </a:pPr>
            <a:endParaRPr lang="da-DK" sz="1200" kern="1200" dirty="0">
              <a:solidFill>
                <a:srgbClr val="3F3018"/>
              </a:solidFill>
              <a:ea typeface="Verdana"/>
              <a:cs typeface="Times New Roman"/>
            </a:endParaRPr>
          </a:p>
          <a:p>
            <a:pPr marL="0" lvl="0" indent="0">
              <a:lnSpc>
                <a:spcPct val="107000"/>
              </a:lnSpc>
              <a:spcAft>
                <a:spcPts val="0"/>
              </a:spcAft>
              <a:buClrTx/>
              <a:buNone/>
            </a:pPr>
            <a:r>
              <a:rPr lang="da-DK" sz="1200" b="1" kern="1200" dirty="0">
                <a:solidFill>
                  <a:srgbClr val="3F3018"/>
                </a:solidFill>
                <a:ea typeface="Verdana"/>
                <a:cs typeface="Times New Roman"/>
              </a:rPr>
              <a:t>16.50 – </a:t>
            </a:r>
            <a:r>
              <a:rPr lang="da-DK" sz="1200" b="1" kern="1200" dirty="0" smtClean="0">
                <a:solidFill>
                  <a:srgbClr val="3F3018"/>
                </a:solidFill>
                <a:ea typeface="Verdana"/>
                <a:cs typeface="Times New Roman"/>
              </a:rPr>
              <a:t>17.20            </a:t>
            </a:r>
            <a:r>
              <a:rPr lang="da-DK" sz="1200" b="1" kern="1200" dirty="0" smtClean="0">
                <a:solidFill>
                  <a:srgbClr val="3F3018"/>
                </a:solidFill>
              </a:rPr>
              <a:t>Landsdækkende </a:t>
            </a:r>
            <a:r>
              <a:rPr lang="da-DK" sz="1200" b="1" kern="1200" dirty="0">
                <a:solidFill>
                  <a:srgbClr val="3F3018"/>
                </a:solidFill>
              </a:rPr>
              <a:t>undersøgelser af patientoplevelser </a:t>
            </a:r>
            <a:r>
              <a:rPr lang="da-DK" sz="1200" b="1" kern="1200" dirty="0" smtClean="0">
                <a:solidFill>
                  <a:srgbClr val="3F3018"/>
                </a:solidFill>
              </a:rPr>
              <a:t>2022</a:t>
            </a:r>
            <a:r>
              <a:rPr lang="da-DK" sz="1200" kern="1200" dirty="0" smtClean="0">
                <a:solidFill>
                  <a:srgbClr val="3F3018"/>
                </a:solidFill>
              </a:rPr>
              <a:t> 		</a:t>
            </a:r>
          </a:p>
          <a:p>
            <a:pPr marL="0" lvl="0" indent="0">
              <a:lnSpc>
                <a:spcPct val="107000"/>
              </a:lnSpc>
              <a:spcAft>
                <a:spcPts val="0"/>
              </a:spcAft>
              <a:buClrTx/>
              <a:buNone/>
            </a:pPr>
            <a:r>
              <a:rPr lang="da-DK" sz="1200" b="1" kern="1200" dirty="0" smtClean="0">
                <a:solidFill>
                  <a:srgbClr val="3F3018"/>
                </a:solidFill>
                <a:ea typeface="Verdana"/>
                <a:cs typeface="Times New Roman"/>
              </a:rPr>
              <a:t>17.20 </a:t>
            </a:r>
            <a:r>
              <a:rPr lang="da-DK" sz="1200" b="1" kern="1200" dirty="0">
                <a:solidFill>
                  <a:srgbClr val="3F3018"/>
                </a:solidFill>
                <a:ea typeface="Verdana"/>
                <a:cs typeface="Times New Roman"/>
              </a:rPr>
              <a:t>– 17.30 </a:t>
            </a:r>
            <a:r>
              <a:rPr lang="da-DK" sz="1200" kern="1200" dirty="0">
                <a:solidFill>
                  <a:srgbClr val="3F3018"/>
                </a:solidFill>
              </a:rPr>
              <a:t>	</a:t>
            </a:r>
            <a:r>
              <a:rPr lang="da-DK" sz="1200" b="1" kern="1200" dirty="0">
                <a:solidFill>
                  <a:srgbClr val="3F3018"/>
                </a:solidFill>
              </a:rPr>
              <a:t>S</a:t>
            </a:r>
            <a:r>
              <a:rPr lang="da-DK" sz="1200" b="1" kern="1200" dirty="0" smtClean="0">
                <a:solidFill>
                  <a:srgbClr val="3F3018"/>
                </a:solidFill>
              </a:rPr>
              <a:t>tatus Brugerundersøgelsen overnattende pårørende</a:t>
            </a:r>
          </a:p>
          <a:p>
            <a:pPr marL="0" lvl="0" indent="0">
              <a:lnSpc>
                <a:spcPct val="107000"/>
              </a:lnSpc>
              <a:spcAft>
                <a:spcPts val="0"/>
              </a:spcAft>
              <a:buClrTx/>
              <a:buNone/>
            </a:pPr>
            <a:r>
              <a:rPr lang="da-DK" sz="1200" kern="1200" dirty="0">
                <a:solidFill>
                  <a:srgbClr val="3F3018"/>
                </a:solidFill>
                <a:ea typeface="Verdana"/>
                <a:cs typeface="Times New Roman"/>
              </a:rPr>
              <a:t>	</a:t>
            </a:r>
            <a:r>
              <a:rPr lang="da-DK" sz="1200" b="1" kern="1200" dirty="0">
                <a:solidFill>
                  <a:srgbClr val="3F3018"/>
                </a:solidFill>
                <a:ea typeface="Verdana"/>
                <a:cs typeface="Times New Roman"/>
              </a:rPr>
              <a:t>	</a:t>
            </a:r>
            <a:endParaRPr lang="da-DK" sz="1200" kern="1200" dirty="0">
              <a:solidFill>
                <a:srgbClr val="3F3018"/>
              </a:solidFill>
              <a:ea typeface="Verdana"/>
              <a:cs typeface="Times New Roman"/>
            </a:endParaRPr>
          </a:p>
          <a:p>
            <a:pPr marL="0" lvl="0" indent="0">
              <a:spcAft>
                <a:spcPts val="0"/>
              </a:spcAft>
              <a:buClrTx/>
              <a:buNone/>
            </a:pPr>
            <a:r>
              <a:rPr lang="da-DK" sz="1200" b="1" kern="1200" dirty="0">
                <a:solidFill>
                  <a:srgbClr val="3F3018"/>
                </a:solidFill>
                <a:ea typeface="Verdana"/>
                <a:cs typeface="Times New Roman"/>
              </a:rPr>
              <a:t>17.30 – </a:t>
            </a:r>
            <a:r>
              <a:rPr lang="da-DK" sz="1200" b="1" kern="1200" dirty="0" smtClean="0">
                <a:solidFill>
                  <a:srgbClr val="3F3018"/>
                </a:solidFill>
                <a:ea typeface="Verdana"/>
                <a:cs typeface="Times New Roman"/>
              </a:rPr>
              <a:t>17.50             Seneste </a:t>
            </a:r>
            <a:r>
              <a:rPr lang="da-DK" sz="1200" b="1" kern="1200" dirty="0">
                <a:solidFill>
                  <a:srgbClr val="3F3018"/>
                </a:solidFill>
                <a:ea typeface="Verdana"/>
                <a:cs typeface="Times New Roman"/>
              </a:rPr>
              <a:t>nyt fra Gødstrup </a:t>
            </a:r>
            <a:endParaRPr lang="da-DK" sz="1200" b="1" kern="1200" dirty="0" smtClean="0">
              <a:solidFill>
                <a:srgbClr val="3F3018"/>
              </a:solidFill>
              <a:ea typeface="Verdana"/>
              <a:cs typeface="Times New Roman"/>
            </a:endParaRPr>
          </a:p>
          <a:p>
            <a:pPr marL="0" lvl="0" indent="0">
              <a:spcAft>
                <a:spcPts val="0"/>
              </a:spcAft>
              <a:buClrTx/>
              <a:buNone/>
            </a:pPr>
            <a:endParaRPr lang="da-DK" sz="1200" b="1" kern="1200" dirty="0">
              <a:solidFill>
                <a:srgbClr val="3F3018"/>
              </a:solidFill>
              <a:ea typeface="Verdana"/>
              <a:cs typeface="Times New Roman"/>
            </a:endParaRPr>
          </a:p>
          <a:p>
            <a:pPr marL="0" lvl="0" indent="0">
              <a:spcAft>
                <a:spcPts val="0"/>
              </a:spcAft>
              <a:buClrTx/>
              <a:buNone/>
            </a:pPr>
            <a:r>
              <a:rPr lang="da-DK" sz="1200" b="1" kern="1200" dirty="0">
                <a:solidFill>
                  <a:srgbClr val="3F3018"/>
                </a:solidFill>
                <a:ea typeface="Verdana"/>
                <a:cs typeface="Times New Roman"/>
              </a:rPr>
              <a:t>17.50 – 18.00	</a:t>
            </a:r>
            <a:r>
              <a:rPr lang="da-DK" sz="1200" b="1" kern="1200" dirty="0" smtClean="0">
                <a:solidFill>
                  <a:srgbClr val="3F3018"/>
                </a:solidFill>
                <a:ea typeface="Verdana"/>
                <a:cs typeface="Times New Roman"/>
              </a:rPr>
              <a:t>Til orientering</a:t>
            </a:r>
          </a:p>
          <a:p>
            <a:pPr marL="0" lvl="0" indent="0">
              <a:spcAft>
                <a:spcPts val="0"/>
              </a:spcAft>
              <a:buClrTx/>
              <a:buNone/>
            </a:pPr>
            <a:r>
              <a:rPr lang="da-DK" sz="1200" b="1" kern="1200" dirty="0" smtClean="0">
                <a:solidFill>
                  <a:srgbClr val="3F3018"/>
                </a:solidFill>
                <a:ea typeface="Verdana"/>
                <a:cs typeface="Times New Roman"/>
              </a:rPr>
              <a:t>		Brugerråd </a:t>
            </a:r>
            <a:r>
              <a:rPr lang="da-DK" sz="1200" b="1" kern="1200" dirty="0">
                <a:solidFill>
                  <a:srgbClr val="3F3018"/>
                </a:solidFill>
                <a:ea typeface="Verdana"/>
                <a:cs typeface="Times New Roman"/>
              </a:rPr>
              <a:t>eller </a:t>
            </a:r>
            <a:r>
              <a:rPr lang="da-DK" sz="1200" b="1" kern="1200" dirty="0" smtClean="0">
                <a:solidFill>
                  <a:srgbClr val="3F3018"/>
                </a:solidFill>
                <a:ea typeface="Verdana"/>
                <a:cs typeface="Times New Roman"/>
              </a:rPr>
              <a:t>lignende </a:t>
            </a:r>
            <a:r>
              <a:rPr lang="da-DK" sz="1200" b="1" kern="1200" dirty="0">
                <a:solidFill>
                  <a:srgbClr val="3F3018"/>
                </a:solidFill>
                <a:ea typeface="Verdana"/>
                <a:cs typeface="Times New Roman"/>
              </a:rPr>
              <a:t>i afdelinger – overblik fra marts </a:t>
            </a:r>
            <a:r>
              <a:rPr lang="da-DK" sz="1200" b="1" kern="1200" dirty="0" smtClean="0">
                <a:solidFill>
                  <a:srgbClr val="3F3018"/>
                </a:solidFill>
                <a:ea typeface="Verdana"/>
                <a:cs typeface="Times New Roman"/>
              </a:rPr>
              <a:t>2023 </a:t>
            </a:r>
          </a:p>
          <a:p>
            <a:pPr marL="0" lvl="0" indent="0">
              <a:spcAft>
                <a:spcPct val="0"/>
              </a:spcAft>
              <a:buClrTx/>
              <a:buNone/>
            </a:pPr>
            <a:r>
              <a:rPr lang="da-DK" sz="1200" b="1" kern="1200" dirty="0" smtClean="0">
                <a:solidFill>
                  <a:srgbClr val="3F3018"/>
                </a:solidFill>
                <a:ea typeface="Verdana"/>
                <a:cs typeface="Times New Roman"/>
              </a:rPr>
              <a:t>		- </a:t>
            </a:r>
            <a:r>
              <a:rPr lang="da-DK" sz="1200" dirty="0" smtClean="0">
                <a:solidFill>
                  <a:srgbClr val="3F3018"/>
                </a:solidFill>
              </a:rPr>
              <a:t>Giver </a:t>
            </a:r>
            <a:r>
              <a:rPr lang="da-DK" sz="1200" dirty="0">
                <a:solidFill>
                  <a:srgbClr val="3F3018"/>
                </a:solidFill>
              </a:rPr>
              <a:t>det anledning til yderligere</a:t>
            </a:r>
            <a:r>
              <a:rPr lang="da-DK" sz="1200" dirty="0" smtClean="0">
                <a:solidFill>
                  <a:srgbClr val="3F3018"/>
                </a:solidFill>
              </a:rPr>
              <a:t>?</a:t>
            </a:r>
            <a:endParaRPr lang="da-DK" sz="1200" kern="1200" dirty="0" smtClean="0">
              <a:solidFill>
                <a:srgbClr val="3F3018"/>
              </a:solidFill>
              <a:ea typeface="Verdana"/>
              <a:cs typeface="Times New Roman"/>
            </a:endParaRPr>
          </a:p>
          <a:p>
            <a:pPr marL="0" lvl="0" indent="0">
              <a:spcAft>
                <a:spcPts val="0"/>
              </a:spcAft>
              <a:buClrTx/>
              <a:buNone/>
            </a:pPr>
            <a:r>
              <a:rPr lang="da-DK" sz="1200" b="1" kern="1200" dirty="0">
                <a:solidFill>
                  <a:srgbClr val="3F3018"/>
                </a:solidFill>
                <a:ea typeface="Verdana"/>
                <a:cs typeface="Times New Roman"/>
              </a:rPr>
              <a:t>		</a:t>
            </a:r>
            <a:endParaRPr lang="da-DK" sz="1200" b="1" kern="1200" dirty="0" smtClean="0">
              <a:solidFill>
                <a:srgbClr val="3F3018"/>
              </a:solidFill>
              <a:ea typeface="Verdana"/>
              <a:cs typeface="Times New Roman"/>
            </a:endParaRPr>
          </a:p>
          <a:p>
            <a:pPr marL="0" lvl="0" indent="0">
              <a:spcAft>
                <a:spcPct val="0"/>
              </a:spcAft>
              <a:buClrTx/>
              <a:buNone/>
            </a:pPr>
            <a:r>
              <a:rPr lang="da-DK" sz="1200" b="1" kern="1200" dirty="0" smtClean="0">
                <a:solidFill>
                  <a:srgbClr val="3F3018"/>
                </a:solidFill>
                <a:ea typeface="Verdana"/>
                <a:cs typeface="Times New Roman"/>
              </a:rPr>
              <a:t>18.00 – 18.40            	</a:t>
            </a:r>
            <a:r>
              <a:rPr lang="da-DK" sz="1200" b="1" kern="1200" dirty="0" smtClean="0">
                <a:ea typeface="Verdana" panose="020B0604030504040204" pitchFamily="34" charset="0"/>
                <a:cs typeface="Times New Roman" panose="02020603050405020304" pitchFamily="18" charset="0"/>
              </a:rPr>
              <a:t>Aftensmad</a:t>
            </a:r>
          </a:p>
          <a:p>
            <a:pPr marL="0" lvl="0" indent="0">
              <a:spcAft>
                <a:spcPts val="0"/>
              </a:spcAft>
              <a:buClrTx/>
              <a:buNone/>
            </a:pPr>
            <a:r>
              <a:rPr lang="da-DK" sz="1200" b="1" kern="1200" dirty="0">
                <a:solidFill>
                  <a:srgbClr val="3F3018"/>
                </a:solidFill>
                <a:ea typeface="Verdana"/>
                <a:cs typeface="Times New Roman"/>
              </a:rPr>
              <a:t>		</a:t>
            </a:r>
            <a:endParaRPr lang="da-DK" sz="1200" kern="1200" dirty="0" smtClean="0">
              <a:solidFill>
                <a:srgbClr val="3F3018"/>
              </a:solidFill>
              <a:ea typeface="Verdana"/>
              <a:cs typeface="Times New Roman"/>
            </a:endParaRPr>
          </a:p>
          <a:p>
            <a:pPr marL="0" lvl="0" indent="0">
              <a:spcAft>
                <a:spcPts val="0"/>
              </a:spcAft>
              <a:buClrTx/>
              <a:buNone/>
            </a:pPr>
            <a:r>
              <a:rPr lang="da-DK" sz="1200" b="1" kern="1200" dirty="0" smtClean="0">
                <a:solidFill>
                  <a:srgbClr val="3F3018"/>
                </a:solidFill>
                <a:ea typeface="Verdana"/>
                <a:cs typeface="Times New Roman"/>
              </a:rPr>
              <a:t>18.40 – 19.00           	Eventuelt</a:t>
            </a:r>
          </a:p>
          <a:p>
            <a:pPr marL="1371600" lvl="3" indent="0">
              <a:spcAft>
                <a:spcPts val="0"/>
              </a:spcAft>
              <a:buClrTx/>
              <a:buNone/>
            </a:pPr>
            <a:r>
              <a:rPr lang="da-DK" sz="1200" kern="1200" dirty="0" smtClean="0">
                <a:solidFill>
                  <a:srgbClr val="3F3018"/>
                </a:solidFill>
                <a:ea typeface="Verdana"/>
                <a:cs typeface="Times New Roman"/>
              </a:rPr>
              <a:t>      </a:t>
            </a:r>
            <a:r>
              <a:rPr lang="da-DK" sz="1200" kern="1200" dirty="0">
                <a:solidFill>
                  <a:srgbClr val="3F3018"/>
                </a:solidFill>
                <a:ea typeface="Verdana"/>
                <a:cs typeface="Times New Roman"/>
              </a:rPr>
              <a:t>	</a:t>
            </a:r>
            <a:r>
              <a:rPr lang="da-DK" sz="1200" kern="1200" dirty="0" smtClean="0">
                <a:solidFill>
                  <a:srgbClr val="3F3018"/>
                </a:solidFill>
                <a:ea typeface="Verdana"/>
                <a:cs typeface="Times New Roman"/>
              </a:rPr>
              <a:t>Opsamling </a:t>
            </a:r>
            <a:r>
              <a:rPr lang="da-DK" sz="1200" kern="1200" dirty="0">
                <a:solidFill>
                  <a:srgbClr val="3F3018"/>
                </a:solidFill>
                <a:ea typeface="Verdana"/>
                <a:cs typeface="Times New Roman"/>
              </a:rPr>
              <a:t>fra </a:t>
            </a:r>
            <a:r>
              <a:rPr lang="da-DK" sz="1200" kern="1200" dirty="0" smtClean="0">
                <a:solidFill>
                  <a:srgbClr val="3F3018"/>
                </a:solidFill>
                <a:ea typeface="Verdana"/>
                <a:cs typeface="Times New Roman"/>
              </a:rPr>
              <a:t>formødet v. Allan</a:t>
            </a:r>
          </a:p>
          <a:p>
            <a:pPr marL="1371600" lvl="3" indent="0">
              <a:spcAft>
                <a:spcPts val="0"/>
              </a:spcAft>
              <a:buClrTx/>
              <a:buNone/>
            </a:pPr>
            <a:r>
              <a:rPr lang="da-DK" sz="1200" kern="1200" dirty="0">
                <a:solidFill>
                  <a:srgbClr val="3F3018"/>
                </a:solidFill>
                <a:ea typeface="Verdana"/>
                <a:cs typeface="Times New Roman"/>
              </a:rPr>
              <a:t>	E</a:t>
            </a:r>
            <a:r>
              <a:rPr lang="da-DK" sz="1200" kern="1200" dirty="0" smtClean="0">
                <a:solidFill>
                  <a:srgbClr val="3F3018"/>
                </a:solidFill>
                <a:ea typeface="Verdana"/>
                <a:cs typeface="Times New Roman"/>
              </a:rPr>
              <a:t>mner </a:t>
            </a:r>
            <a:r>
              <a:rPr lang="da-DK" sz="1200" kern="1200" dirty="0">
                <a:solidFill>
                  <a:srgbClr val="3F3018"/>
                </a:solidFill>
                <a:ea typeface="Verdana"/>
                <a:cs typeface="Times New Roman"/>
              </a:rPr>
              <a:t>til kommende Brugerrådsmøder </a:t>
            </a:r>
            <a:endParaRPr lang="da-DK" sz="1200" kern="1200" dirty="0" smtClean="0">
              <a:solidFill>
                <a:srgbClr val="3F3018"/>
              </a:solidFill>
              <a:ea typeface="Verdana"/>
              <a:cs typeface="Times New Roman"/>
            </a:endParaRPr>
          </a:p>
          <a:p>
            <a:pPr marL="1371600" lvl="3" indent="0">
              <a:spcAft>
                <a:spcPts val="0"/>
              </a:spcAft>
              <a:buClrTx/>
              <a:buNone/>
            </a:pPr>
            <a:endParaRPr lang="da-DK" sz="1200" kern="1200" dirty="0">
              <a:solidFill>
                <a:srgbClr val="3F3018"/>
              </a:solidFill>
            </a:endParaRPr>
          </a:p>
          <a:p>
            <a:pPr marL="0" indent="0">
              <a:spcAft>
                <a:spcPts val="0"/>
              </a:spcAft>
              <a:buNone/>
            </a:pPr>
            <a:endParaRPr lang="da-DK" sz="1200" b="1" dirty="0" smtClean="0">
              <a:latin typeface="Verdana" panose="020B0604030504040204" pitchFamily="34" charset="0"/>
              <a:ea typeface="Verdana" panose="020B0604030504040204" pitchFamily="34" charset="0"/>
              <a:cs typeface="Times New Roman" panose="02020603050405020304" pitchFamily="18" charset="0"/>
            </a:endParaRPr>
          </a:p>
          <a:p>
            <a:pPr marL="457200" lvl="0" indent="0">
              <a:spcAft>
                <a:spcPts val="0"/>
              </a:spcAft>
              <a:buClrTx/>
              <a:buNone/>
            </a:pPr>
            <a:r>
              <a:rPr lang="da-DK" sz="1200" kern="1200" dirty="0" smtClean="0">
                <a:solidFill>
                  <a:srgbClr val="3F3018"/>
                </a:solidFill>
                <a:ea typeface="Verdana"/>
                <a:cs typeface="Times New Roman"/>
              </a:rPr>
              <a:t>Afbud: </a:t>
            </a:r>
            <a:r>
              <a:rPr lang="da-DK" sz="1200" dirty="0" smtClean="0">
                <a:latin typeface="Verdana" panose="020B0604030504040204" pitchFamily="34" charset="0"/>
                <a:ea typeface="Times New Roman" panose="02020603050405020304" pitchFamily="18" charset="0"/>
                <a:cs typeface="Verdana" panose="020B0604030504040204" pitchFamily="34" charset="0"/>
              </a:rPr>
              <a:t>Jørgen Hagelskjær</a:t>
            </a:r>
            <a:r>
              <a:rPr lang="da-DK" sz="1200" dirty="0">
                <a:latin typeface="Verdana" panose="020B0604030504040204" pitchFamily="34" charset="0"/>
                <a:ea typeface="Times New Roman" panose="02020603050405020304" pitchFamily="18" charset="0"/>
                <a:cs typeface="Verdana" panose="020B0604030504040204" pitchFamily="34" charset="0"/>
              </a:rPr>
              <a:t>, Dorte </a:t>
            </a:r>
            <a:r>
              <a:rPr lang="da-DK" sz="1200" dirty="0" smtClean="0">
                <a:latin typeface="Verdana" panose="020B0604030504040204" pitchFamily="34" charset="0"/>
                <a:ea typeface="Times New Roman" panose="02020603050405020304" pitchFamily="18" charset="0"/>
                <a:cs typeface="Verdana" panose="020B0604030504040204" pitchFamily="34" charset="0"/>
              </a:rPr>
              <a:t>Rubak, </a:t>
            </a:r>
            <a:r>
              <a:rPr lang="da-DK" sz="1200" dirty="0" err="1" smtClean="0">
                <a:latin typeface="Verdana" panose="020B0604030504040204" pitchFamily="34" charset="0"/>
                <a:ea typeface="Times New Roman" panose="02020603050405020304" pitchFamily="18" charset="0"/>
                <a:cs typeface="Verdana" panose="020B0604030504040204" pitchFamily="34" charset="0"/>
              </a:rPr>
              <a:t>Tiahes</a:t>
            </a:r>
            <a:r>
              <a:rPr lang="da-DK" sz="1200" dirty="0">
                <a:latin typeface="Verdana" panose="020B0604030504040204" pitchFamily="34" charset="0"/>
                <a:ea typeface="Times New Roman" panose="02020603050405020304" pitchFamily="18" charset="0"/>
                <a:cs typeface="Verdana" panose="020B0604030504040204" pitchFamily="34" charset="0"/>
              </a:rPr>
              <a:t>, Merete </a:t>
            </a:r>
            <a:r>
              <a:rPr lang="da-DK" sz="1200" dirty="0" smtClean="0">
                <a:latin typeface="Verdana" panose="020B0604030504040204" pitchFamily="34" charset="0"/>
                <a:ea typeface="Times New Roman" panose="02020603050405020304" pitchFamily="18" charset="0"/>
                <a:cs typeface="Verdana" panose="020B0604030504040204" pitchFamily="34" charset="0"/>
              </a:rPr>
              <a:t>Kristensen</a:t>
            </a:r>
          </a:p>
          <a:p>
            <a:pPr marL="457200" lvl="0" indent="0">
              <a:spcAft>
                <a:spcPts val="0"/>
              </a:spcAft>
              <a:buClrTx/>
              <a:buNone/>
            </a:pPr>
            <a:r>
              <a:rPr lang="da-DK" sz="1200" dirty="0" smtClean="0">
                <a:latin typeface="Verdana" panose="020B0604030504040204" pitchFamily="34" charset="0"/>
                <a:ea typeface="Times New Roman" panose="02020603050405020304" pitchFamily="18" charset="0"/>
                <a:cs typeface="Verdana" panose="020B0604030504040204" pitchFamily="34" charset="0"/>
              </a:rPr>
              <a:t>             </a:t>
            </a:r>
            <a:endParaRPr lang="da-DK" sz="1200" kern="1200" dirty="0">
              <a:solidFill>
                <a:srgbClr val="3F3018"/>
              </a:solidFill>
              <a:ea typeface="Verdana"/>
              <a:cs typeface="Times New Roman"/>
            </a:endParaRPr>
          </a:p>
        </p:txBody>
      </p:sp>
      <p:pic>
        <p:nvPicPr>
          <p:cNvPr id="5" name="Billede 4"/>
          <p:cNvPicPr>
            <a:picLocks noChangeAspect="1"/>
          </p:cNvPicPr>
          <p:nvPr/>
        </p:nvPicPr>
        <p:blipFill>
          <a:blip r:embed="rId3"/>
          <a:stretch>
            <a:fillRect/>
          </a:stretch>
        </p:blipFill>
        <p:spPr>
          <a:xfrm>
            <a:off x="3172767" y="445864"/>
            <a:ext cx="4627265" cy="853514"/>
          </a:xfrm>
          <a:prstGeom prst="rect">
            <a:avLst/>
          </a:prstGeom>
        </p:spPr>
      </p:pic>
    </p:spTree>
    <p:extLst>
      <p:ext uri="{BB962C8B-B14F-4D97-AF65-F5344CB8AC3E}">
        <p14:creationId xmlns:p14="http://schemas.microsoft.com/office/powerpoint/2010/main" val="1489401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2800" dirty="0"/>
              <a:t>Hvordan tænker jeg at bruge brugerrådet i </a:t>
            </a:r>
            <a:r>
              <a:rPr lang="da-DK" sz="2800" dirty="0" err="1"/>
              <a:t>fht</a:t>
            </a:r>
            <a:r>
              <a:rPr lang="da-DK" sz="2800" dirty="0"/>
              <a:t> visionens fem pejlemærker?</a:t>
            </a:r>
            <a:br>
              <a:rPr lang="da-DK" sz="2800" dirty="0"/>
            </a:br>
            <a:endParaRPr lang="da-DK" sz="2800" dirty="0"/>
          </a:p>
        </p:txBody>
      </p:sp>
      <p:sp>
        <p:nvSpPr>
          <p:cNvPr id="3" name="Pladsholder til indhold 2"/>
          <p:cNvSpPr>
            <a:spLocks noGrp="1"/>
          </p:cNvSpPr>
          <p:nvPr>
            <p:ph idx="1"/>
          </p:nvPr>
        </p:nvSpPr>
        <p:spPr/>
        <p:txBody>
          <a:bodyPr/>
          <a:lstStyle/>
          <a:p>
            <a:r>
              <a:rPr lang="da-DK" dirty="0" smtClean="0"/>
              <a:t>Brugerrådsmøder</a:t>
            </a:r>
          </a:p>
          <a:p>
            <a:r>
              <a:rPr lang="da-DK" dirty="0" smtClean="0"/>
              <a:t>At tænke brugere/patienter/borgere ind i mødefora i RHG; klyngestyregruppe, Forum for kultur som sundhedsfremme, Styregruppe for digitale brugerrejser, afdelings-brugerråd.</a:t>
            </a:r>
          </a:p>
          <a:p>
            <a:r>
              <a:rPr lang="da-DK" dirty="0" smtClean="0"/>
              <a:t>Ad hoc kvalificering..</a:t>
            </a:r>
          </a:p>
          <a:p>
            <a:r>
              <a:rPr lang="da-DK" dirty="0" smtClean="0"/>
              <a:t>Andre brugere/perspektiver?</a:t>
            </a:r>
          </a:p>
          <a:p>
            <a:pPr marL="0" indent="0">
              <a:buNone/>
            </a:pPr>
            <a:endParaRPr lang="da-DK" dirty="0" smtClean="0"/>
          </a:p>
          <a:p>
            <a:pPr marL="0" indent="0">
              <a:buNone/>
            </a:pPr>
            <a:endParaRPr lang="da-DK" dirty="0"/>
          </a:p>
        </p:txBody>
      </p:sp>
      <p:pic>
        <p:nvPicPr>
          <p:cNvPr id="5" name="Billed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482" y="4203885"/>
            <a:ext cx="26987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941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443883" y="1526959"/>
            <a:ext cx="8131946" cy="408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marL="285750" indent="-285750">
              <a:spcAft>
                <a:spcPct val="0"/>
              </a:spcAft>
              <a:buClrTx/>
            </a:pPr>
            <a:r>
              <a:rPr lang="da-DK" sz="1600" dirty="0" smtClean="0">
                <a:solidFill>
                  <a:srgbClr val="000000"/>
                </a:solidFill>
                <a:latin typeface="Verdana" charset="0"/>
              </a:rPr>
              <a:t>Hver år i </a:t>
            </a:r>
            <a:r>
              <a:rPr lang="da-DK" sz="1600" dirty="0">
                <a:solidFill>
                  <a:srgbClr val="000000"/>
                </a:solidFill>
                <a:latin typeface="Verdana" charset="0"/>
              </a:rPr>
              <a:t>marts </a:t>
            </a:r>
            <a:r>
              <a:rPr lang="da-DK" sz="1600" dirty="0" smtClean="0">
                <a:solidFill>
                  <a:srgbClr val="000000"/>
                </a:solidFill>
                <a:latin typeface="Verdana" charset="0"/>
              </a:rPr>
              <a:t>måned modtager hospitaler og privatklinikker resultater </a:t>
            </a:r>
            <a:r>
              <a:rPr lang="da-DK" sz="1600" dirty="0">
                <a:solidFill>
                  <a:srgbClr val="000000"/>
                </a:solidFill>
                <a:latin typeface="Verdana" charset="0"/>
              </a:rPr>
              <a:t>fra </a:t>
            </a:r>
            <a:r>
              <a:rPr lang="da-DK" sz="1600" dirty="0" smtClean="0">
                <a:solidFill>
                  <a:srgbClr val="000000"/>
                </a:solidFill>
                <a:latin typeface="Verdana" charset="0"/>
              </a:rPr>
              <a:t>LUP.</a:t>
            </a:r>
          </a:p>
          <a:p>
            <a:pPr lvl="0">
              <a:spcAft>
                <a:spcPct val="0"/>
              </a:spcAft>
              <a:buClrTx/>
              <a:buNone/>
            </a:pPr>
            <a:endParaRPr lang="da-DK" sz="1600" dirty="0">
              <a:solidFill>
                <a:srgbClr val="000000"/>
              </a:solidFill>
              <a:latin typeface="Verdana" charset="0"/>
            </a:endParaRPr>
          </a:p>
          <a:p>
            <a:pPr marL="271463" lvl="0" indent="-271463">
              <a:buClr>
                <a:srgbClr val="84715E"/>
              </a:buClr>
              <a:buFont typeface="Wingdings" charset="2"/>
              <a:buChar char="§"/>
            </a:pPr>
            <a:r>
              <a:rPr lang="da-DK" sz="1600" kern="0" dirty="0" smtClean="0">
                <a:solidFill>
                  <a:srgbClr val="333333"/>
                </a:solidFill>
                <a:latin typeface="Verdana" charset="0"/>
              </a:rPr>
              <a:t>I RH Gødstrup har </a:t>
            </a:r>
            <a:r>
              <a:rPr lang="da-DK" sz="1600" kern="0" dirty="0" smtClean="0">
                <a:solidFill>
                  <a:srgbClr val="333333"/>
                </a:solidFill>
              </a:rPr>
              <a:t>19.756 patienter og fødende besvaret LUP 2022.</a:t>
            </a:r>
          </a:p>
          <a:p>
            <a:pPr marL="271463" lvl="0" indent="-271463">
              <a:buClr>
                <a:srgbClr val="84715E"/>
              </a:buClr>
              <a:buFont typeface="Wingdings" charset="2"/>
              <a:buChar char="§"/>
            </a:pPr>
            <a:endParaRPr lang="da-DK" sz="1600" kern="0" dirty="0">
              <a:solidFill>
                <a:srgbClr val="333333"/>
              </a:solidFill>
            </a:endParaRPr>
          </a:p>
          <a:p>
            <a:pPr marL="271463" lvl="0" indent="-271463">
              <a:buClr>
                <a:srgbClr val="84715E"/>
              </a:buClr>
              <a:buFont typeface="Wingdings" charset="2"/>
              <a:buChar char="§"/>
            </a:pPr>
            <a:r>
              <a:rPr lang="da-DK" sz="1600" kern="0" dirty="0" smtClean="0">
                <a:solidFill>
                  <a:srgbClr val="333333"/>
                </a:solidFill>
              </a:rPr>
              <a:t>Det er den første </a:t>
            </a:r>
            <a:r>
              <a:rPr lang="da-DK" sz="1600" kern="0" dirty="0">
                <a:solidFill>
                  <a:srgbClr val="333333"/>
                </a:solidFill>
              </a:rPr>
              <a:t>måling af patienternes oplevelser på Regionshospitalet Gødstrup</a:t>
            </a:r>
            <a:r>
              <a:rPr lang="da-DK" sz="1600" kern="0" dirty="0" smtClean="0">
                <a:solidFill>
                  <a:srgbClr val="333333"/>
                </a:solidFill>
              </a:rPr>
              <a:t>.</a:t>
            </a:r>
            <a:endParaRPr lang="da-DK" sz="1600" kern="0" dirty="0">
              <a:solidFill>
                <a:srgbClr val="333333"/>
              </a:solidFill>
            </a:endParaRPr>
          </a:p>
          <a:p>
            <a:pPr lvl="0">
              <a:buClr>
                <a:srgbClr val="84715E"/>
              </a:buClr>
              <a:buNone/>
            </a:pPr>
            <a:endParaRPr lang="da-DK" sz="1600" kern="0" dirty="0">
              <a:solidFill>
                <a:srgbClr val="333333"/>
              </a:solidFill>
            </a:endParaRPr>
          </a:p>
          <a:p>
            <a:pPr marL="271463" lvl="0" indent="-271463">
              <a:buClr>
                <a:srgbClr val="84715E"/>
              </a:buClr>
              <a:buFont typeface="Wingdings" charset="2"/>
              <a:buChar char="§"/>
            </a:pPr>
            <a:r>
              <a:rPr lang="da-DK" sz="1600" kern="0" dirty="0" smtClean="0">
                <a:solidFill>
                  <a:srgbClr val="333333"/>
                </a:solidFill>
              </a:rPr>
              <a:t>Selv efter to </a:t>
            </a:r>
            <a:r>
              <a:rPr lang="da-DK" sz="1600" kern="0" dirty="0">
                <a:solidFill>
                  <a:srgbClr val="333333"/>
                </a:solidFill>
              </a:rPr>
              <a:t>store hospitalsflytninger fra Holstebro og </a:t>
            </a:r>
            <a:r>
              <a:rPr lang="da-DK" sz="1600" kern="0" dirty="0" smtClean="0">
                <a:solidFill>
                  <a:srgbClr val="333333"/>
                </a:solidFill>
              </a:rPr>
              <a:t>Herning, samt en </a:t>
            </a:r>
            <a:r>
              <a:rPr lang="da-DK" sz="1600" kern="0" dirty="0">
                <a:solidFill>
                  <a:srgbClr val="333333"/>
                </a:solidFill>
              </a:rPr>
              <a:t>krævende opstart af Regionshospitalet </a:t>
            </a:r>
            <a:r>
              <a:rPr lang="da-DK" sz="1600" kern="0" dirty="0" smtClean="0">
                <a:solidFill>
                  <a:srgbClr val="333333"/>
                </a:solidFill>
              </a:rPr>
              <a:t>Gødstrup</a:t>
            </a:r>
            <a:r>
              <a:rPr lang="da-DK" sz="1600" kern="0" dirty="0">
                <a:solidFill>
                  <a:srgbClr val="333333"/>
                </a:solidFill>
              </a:rPr>
              <a:t> </a:t>
            </a:r>
            <a:r>
              <a:rPr lang="da-DK" sz="1600" kern="0" dirty="0" smtClean="0">
                <a:solidFill>
                  <a:srgbClr val="333333"/>
                </a:solidFill>
              </a:rPr>
              <a:t>viser LUP 2022 flotte resultater og patienterne er rigtig </a:t>
            </a:r>
            <a:r>
              <a:rPr lang="da-DK" sz="1600" kern="0" dirty="0">
                <a:solidFill>
                  <a:srgbClr val="333333"/>
                </a:solidFill>
              </a:rPr>
              <a:t>tilfredse med deres </a:t>
            </a:r>
            <a:r>
              <a:rPr lang="da-DK" sz="1600" kern="0" dirty="0" smtClean="0">
                <a:solidFill>
                  <a:srgbClr val="333333"/>
                </a:solidFill>
              </a:rPr>
              <a:t>besøg hos os.</a:t>
            </a: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443883" y="177554"/>
            <a:ext cx="8528667" cy="121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b="1" kern="0" dirty="0">
                <a:solidFill>
                  <a:srgbClr val="3F3018"/>
                </a:solidFill>
                <a:latin typeface="Verdana"/>
                <a:ea typeface="+mj-ea"/>
                <a:cs typeface="+mj-cs"/>
              </a:rPr>
              <a:t>Landsdækkende undersøgelser af patientoplevelser (LUP 2022</a:t>
            </a:r>
            <a:r>
              <a:rPr lang="da-DK" b="1" kern="0" dirty="0" smtClean="0">
                <a:solidFill>
                  <a:srgbClr val="3F3018"/>
                </a:solidFill>
                <a:latin typeface="Verdana"/>
                <a:ea typeface="+mj-ea"/>
                <a:cs typeface="+mj-cs"/>
              </a:rPr>
              <a:t>)</a:t>
            </a:r>
          </a:p>
          <a:p>
            <a:pPr>
              <a:lnSpc>
                <a:spcPct val="80000"/>
              </a:lnSpc>
              <a:spcAft>
                <a:spcPct val="0"/>
              </a:spcAft>
              <a:buClrTx/>
              <a:buFontTx/>
              <a:buNone/>
            </a:pPr>
            <a:endParaRPr lang="da-DK" b="1" kern="0" dirty="0" smtClean="0">
              <a:solidFill>
                <a:srgbClr val="3F3018"/>
              </a:solidFill>
              <a:latin typeface="Verdana"/>
              <a:ea typeface="+mj-ea"/>
              <a:cs typeface="+mj-cs"/>
            </a:endParaRPr>
          </a:p>
          <a:p>
            <a:pPr>
              <a:lnSpc>
                <a:spcPct val="80000"/>
              </a:lnSpc>
              <a:spcAft>
                <a:spcPct val="0"/>
              </a:spcAft>
              <a:buClrTx/>
              <a:buFontTx/>
              <a:buNone/>
            </a:pPr>
            <a:r>
              <a:rPr lang="da-DK" sz="1800" kern="0" dirty="0">
                <a:solidFill>
                  <a:srgbClr val="3F3018"/>
                </a:solidFill>
                <a:latin typeface="Verdana"/>
                <a:ea typeface="+mj-ea"/>
                <a:cs typeface="+mj-cs"/>
              </a:rPr>
              <a:t>Kl. 16.50 – </a:t>
            </a:r>
            <a:r>
              <a:rPr lang="da-DK" sz="1800" kern="0" dirty="0" smtClean="0">
                <a:solidFill>
                  <a:srgbClr val="3F3018"/>
                </a:solidFill>
                <a:latin typeface="Verdana"/>
                <a:ea typeface="+mj-ea"/>
                <a:cs typeface="+mj-cs"/>
              </a:rPr>
              <a:t>17.00</a:t>
            </a:r>
            <a:endParaRPr lang="da-DK" kern="0" dirty="0">
              <a:solidFill>
                <a:srgbClr val="3F3018"/>
              </a:solidFill>
              <a:latin typeface="Verdana"/>
              <a:ea typeface="+mj-ea"/>
              <a:cs typeface="+mj-cs"/>
            </a:endParaRPr>
          </a:p>
        </p:txBody>
      </p:sp>
      <p:pic>
        <p:nvPicPr>
          <p:cNvPr id="3" name="Billede 2"/>
          <p:cNvPicPr>
            <a:picLocks noChangeAspect="1"/>
          </p:cNvPicPr>
          <p:nvPr/>
        </p:nvPicPr>
        <p:blipFill>
          <a:blip r:embed="rId3"/>
          <a:stretch>
            <a:fillRect/>
          </a:stretch>
        </p:blipFill>
        <p:spPr>
          <a:xfrm>
            <a:off x="2907648" y="5154574"/>
            <a:ext cx="3328704" cy="1639966"/>
          </a:xfrm>
          <a:prstGeom prst="rect">
            <a:avLst/>
          </a:prstGeom>
        </p:spPr>
      </p:pic>
    </p:spTree>
    <p:extLst>
      <p:ext uri="{BB962C8B-B14F-4D97-AF65-F5344CB8AC3E}">
        <p14:creationId xmlns:p14="http://schemas.microsoft.com/office/powerpoint/2010/main" val="38136982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443883" y="1482571"/>
            <a:ext cx="8131946" cy="41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lvl="0">
              <a:spcAft>
                <a:spcPct val="0"/>
              </a:spcAft>
              <a:buClrTx/>
              <a:buNone/>
            </a:pPr>
            <a:endParaRPr lang="da-DK" sz="1600" dirty="0" smtClean="0">
              <a:solidFill>
                <a:srgbClr val="000000"/>
              </a:solidFill>
              <a:latin typeface="Verdana" charset="0"/>
            </a:endParaRPr>
          </a:p>
          <a:p>
            <a:pPr lvl="0">
              <a:spcAft>
                <a:spcPct val="0"/>
              </a:spcAft>
              <a:buClrTx/>
              <a:buNone/>
            </a:pPr>
            <a:r>
              <a:rPr lang="da-DK" sz="1600" dirty="0" smtClean="0">
                <a:solidFill>
                  <a:srgbClr val="000000"/>
                </a:solidFill>
                <a:latin typeface="Verdana" charset="0"/>
              </a:rPr>
              <a:t>Resultaterne </a:t>
            </a:r>
            <a:r>
              <a:rPr lang="da-DK" sz="1600" dirty="0">
                <a:solidFill>
                  <a:srgbClr val="000000"/>
                </a:solidFill>
                <a:latin typeface="Verdana" charset="0"/>
              </a:rPr>
              <a:t>stratificeres </a:t>
            </a:r>
            <a:r>
              <a:rPr lang="da-DK" sz="1600" dirty="0" smtClean="0">
                <a:solidFill>
                  <a:srgbClr val="000000"/>
                </a:solidFill>
                <a:latin typeface="Verdana" charset="0"/>
              </a:rPr>
              <a:t>på hospitals og afdelingsniveau og udgøres af 5 forskellige undersøgelser:</a:t>
            </a:r>
          </a:p>
          <a:p>
            <a:pPr lvl="0">
              <a:spcAft>
                <a:spcPct val="0"/>
              </a:spcAft>
              <a:buClrTx/>
              <a:buNone/>
            </a:pPr>
            <a:endParaRPr lang="da-DK" sz="1600" dirty="0" smtClean="0">
              <a:solidFill>
                <a:srgbClr val="000000"/>
              </a:solidFill>
              <a:latin typeface="Verdana" charset="0"/>
            </a:endParaRPr>
          </a:p>
          <a:p>
            <a:pPr lvl="0">
              <a:spcAft>
                <a:spcPct val="0"/>
              </a:spcAft>
              <a:buClrTx/>
              <a:buNone/>
            </a:pPr>
            <a:endParaRPr lang="da-DK" sz="1600" dirty="0" smtClean="0">
              <a:solidFill>
                <a:srgbClr val="000000"/>
              </a:solidFill>
              <a:latin typeface="Verdana" charset="0"/>
            </a:endParaRPr>
          </a:p>
          <a:p>
            <a:pPr lvl="0">
              <a:spcAft>
                <a:spcPct val="0"/>
              </a:spcAft>
              <a:buClrTx/>
              <a:buNone/>
            </a:pPr>
            <a:endParaRPr lang="da-DK" sz="1600" dirty="0" smtClean="0">
              <a:solidFill>
                <a:srgbClr val="000000"/>
              </a:solidFill>
              <a:latin typeface="Verdana" charset="0"/>
            </a:endParaRPr>
          </a:p>
          <a:p>
            <a:pPr lvl="0">
              <a:spcAft>
                <a:spcPct val="0"/>
              </a:spcAft>
              <a:buClrTx/>
              <a:buNone/>
            </a:pPr>
            <a:endParaRPr lang="da-DK" sz="1600" dirty="0" smtClean="0">
              <a:solidFill>
                <a:srgbClr val="000000"/>
              </a:solidFill>
              <a:latin typeface="Verdana" charset="0"/>
            </a:endParaRPr>
          </a:p>
          <a:p>
            <a:pPr lvl="0">
              <a:spcAft>
                <a:spcPct val="0"/>
              </a:spcAft>
              <a:buClrTx/>
              <a:buNone/>
            </a:pPr>
            <a:endParaRPr lang="da-DK" sz="1600" dirty="0" smtClean="0">
              <a:solidFill>
                <a:srgbClr val="000000"/>
              </a:solidFill>
              <a:latin typeface="Verdana" charset="0"/>
            </a:endParaRPr>
          </a:p>
          <a:p>
            <a:pPr lvl="0">
              <a:spcAft>
                <a:spcPct val="0"/>
              </a:spcAft>
              <a:buClrTx/>
              <a:buNone/>
            </a:pPr>
            <a:endParaRPr lang="da-DK" sz="1600" dirty="0" smtClean="0">
              <a:solidFill>
                <a:srgbClr val="000000"/>
              </a:solidFill>
              <a:latin typeface="Verdana" charset="0"/>
            </a:endParaRPr>
          </a:p>
          <a:p>
            <a:pPr lvl="0">
              <a:spcAft>
                <a:spcPct val="0"/>
              </a:spcAft>
              <a:buClrTx/>
              <a:buNone/>
            </a:pPr>
            <a:endParaRPr lang="da-DK" sz="1600" dirty="0" smtClean="0">
              <a:solidFill>
                <a:srgbClr val="000000"/>
              </a:solidFill>
              <a:latin typeface="Verdana" charset="0"/>
            </a:endParaRPr>
          </a:p>
          <a:p>
            <a:pPr marL="271463" lvl="0" indent="-271463">
              <a:spcAft>
                <a:spcPct val="0"/>
              </a:spcAft>
              <a:buClrTx/>
              <a:buFont typeface="Arial" panose="020B0604020202020204" pitchFamily="34" charset="0"/>
              <a:buChar char="•"/>
            </a:pPr>
            <a:endParaRPr lang="da-DK" sz="1600" dirty="0" smtClean="0">
              <a:solidFill>
                <a:srgbClr val="000000"/>
              </a:solidFill>
              <a:latin typeface="Verdana" charset="0"/>
            </a:endParaRPr>
          </a:p>
          <a:p>
            <a:pPr marL="271463" lvl="0" indent="-271463">
              <a:spcAft>
                <a:spcPct val="0"/>
              </a:spcAft>
              <a:buClrTx/>
              <a:buFont typeface="Arial" panose="020B0604020202020204" pitchFamily="34" charset="0"/>
              <a:buChar char="•"/>
            </a:pPr>
            <a:endParaRPr lang="da-DK" sz="1600" dirty="0" smtClean="0">
              <a:solidFill>
                <a:srgbClr val="000000"/>
              </a:solidFill>
              <a:latin typeface="Verdana" charset="0"/>
            </a:endParaRPr>
          </a:p>
          <a:p>
            <a:pPr marL="271463" lvl="0" indent="-271463">
              <a:spcAft>
                <a:spcPct val="0"/>
              </a:spcAft>
              <a:buClrTx/>
              <a:buFont typeface="Arial" panose="020B0604020202020204" pitchFamily="34" charset="0"/>
              <a:buChar char="•"/>
            </a:pPr>
            <a:endParaRPr lang="da-DK" sz="1600" dirty="0" smtClean="0">
              <a:solidFill>
                <a:srgbClr val="000000"/>
              </a:solidFill>
              <a:latin typeface="Verdana" charset="0"/>
            </a:endParaRPr>
          </a:p>
          <a:p>
            <a:pPr marL="271463" lvl="0" indent="-271463">
              <a:spcAft>
                <a:spcPct val="0"/>
              </a:spcAft>
              <a:buClrTx/>
              <a:buFont typeface="Arial" panose="020B0604020202020204" pitchFamily="34" charset="0"/>
              <a:buChar char="•"/>
            </a:pPr>
            <a:endParaRPr lang="da-DK" sz="1600" dirty="0" smtClean="0">
              <a:solidFill>
                <a:srgbClr val="000000"/>
              </a:solidFill>
              <a:latin typeface="Verdana" charset="0"/>
            </a:endParaRPr>
          </a:p>
          <a:p>
            <a:pPr>
              <a:buClr>
                <a:srgbClr val="84715E"/>
              </a:buClr>
              <a:buFont typeface="Wingdings" panose="05000000000000000000" pitchFamily="2" charset="2"/>
              <a:buNone/>
              <a:defRPr/>
            </a:pPr>
            <a:endParaRPr lang="da-DK" altLang="da-DK" sz="1350" dirty="0" smtClean="0">
              <a:solidFill>
                <a:srgbClr val="3F3018"/>
              </a:solidFill>
            </a:endParaRPr>
          </a:p>
          <a:p>
            <a:pPr>
              <a:buClr>
                <a:srgbClr val="84715E"/>
              </a:buClr>
              <a:buFont typeface="Wingdings" panose="05000000000000000000" pitchFamily="2" charset="2"/>
              <a:buNone/>
              <a:defRPr/>
            </a:pPr>
            <a:endParaRPr lang="da-DK" altLang="da-DK" sz="1350" dirty="0" smtClean="0">
              <a:solidFill>
                <a:srgbClr val="3F3018"/>
              </a:solidFill>
            </a:endParaRPr>
          </a:p>
          <a:p>
            <a:pPr>
              <a:buClr>
                <a:srgbClr val="84715E"/>
              </a:buClr>
              <a:buFont typeface="Wingdings" panose="05000000000000000000" pitchFamily="2" charset="2"/>
              <a:buNone/>
              <a:defRPr/>
            </a:pPr>
            <a:endParaRPr lang="da-DK" altLang="da-DK" sz="1350" dirty="0" smtClean="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443883" y="177554"/>
            <a:ext cx="8528667" cy="121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b="1" kern="0" dirty="0">
                <a:solidFill>
                  <a:srgbClr val="3F3018"/>
                </a:solidFill>
                <a:latin typeface="Verdana"/>
                <a:ea typeface="+mj-ea"/>
                <a:cs typeface="+mj-cs"/>
              </a:rPr>
              <a:t>Landsdækkende undersøgelser af patientoplevelser (LUP 2022</a:t>
            </a:r>
            <a:r>
              <a:rPr lang="da-DK" b="1" kern="0" dirty="0" smtClean="0">
                <a:solidFill>
                  <a:srgbClr val="3F3018"/>
                </a:solidFill>
                <a:latin typeface="Verdana"/>
                <a:ea typeface="+mj-ea"/>
                <a:cs typeface="+mj-cs"/>
              </a:rPr>
              <a:t>)</a:t>
            </a:r>
          </a:p>
          <a:p>
            <a:pPr>
              <a:lnSpc>
                <a:spcPct val="80000"/>
              </a:lnSpc>
              <a:spcAft>
                <a:spcPct val="0"/>
              </a:spcAft>
              <a:buClrTx/>
              <a:buFontTx/>
              <a:buNone/>
            </a:pPr>
            <a:endParaRPr lang="da-DK" altLang="da-DK" b="1" dirty="0">
              <a:solidFill>
                <a:srgbClr val="3F3018"/>
              </a:solidFill>
              <a:ea typeface="Verdana" panose="020B0604030504040204" pitchFamily="34" charset="0"/>
              <a:cs typeface="Verdana" panose="020B0604030504040204" pitchFamily="34" charset="0"/>
            </a:endParaRPr>
          </a:p>
        </p:txBody>
      </p:sp>
      <p:pic>
        <p:nvPicPr>
          <p:cNvPr id="3" name="Billede 2"/>
          <p:cNvPicPr>
            <a:picLocks noChangeAspect="1"/>
          </p:cNvPicPr>
          <p:nvPr/>
        </p:nvPicPr>
        <p:blipFill>
          <a:blip r:embed="rId3"/>
          <a:stretch>
            <a:fillRect/>
          </a:stretch>
        </p:blipFill>
        <p:spPr>
          <a:xfrm>
            <a:off x="783182" y="2480912"/>
            <a:ext cx="6716630" cy="1762614"/>
          </a:xfrm>
          <a:prstGeom prst="rect">
            <a:avLst/>
          </a:prstGeom>
        </p:spPr>
      </p:pic>
    </p:spTree>
    <p:extLst>
      <p:ext uri="{BB962C8B-B14F-4D97-AF65-F5344CB8AC3E}">
        <p14:creationId xmlns:p14="http://schemas.microsoft.com/office/powerpoint/2010/main" val="3868901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443883" y="2325950"/>
            <a:ext cx="8131946" cy="32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lvl="0">
              <a:spcAft>
                <a:spcPct val="0"/>
              </a:spcAft>
              <a:buClrTx/>
              <a:buNone/>
            </a:pPr>
            <a:endParaRPr lang="da-DK" sz="1600" dirty="0">
              <a:solidFill>
                <a:srgbClr val="000000"/>
              </a:solidFill>
              <a:latin typeface="Verdana" charset="0"/>
            </a:endParaRPr>
          </a:p>
          <a:p>
            <a:pPr marL="271463" lvl="0" indent="-271463">
              <a:buClr>
                <a:srgbClr val="84715E"/>
              </a:buClr>
              <a:buFont typeface="Wingdings" charset="2"/>
              <a:buChar char="§"/>
            </a:pPr>
            <a:r>
              <a:rPr lang="da-DK" sz="1800" kern="0" dirty="0">
                <a:solidFill>
                  <a:srgbClr val="333333"/>
                </a:solidFill>
              </a:rPr>
              <a:t>De akut indlagte patienter, som er blevet spurgt om deres oplevelser i LUP Somatik 2022, scorer over landsgennemsnittet i 8 ud af 9 spørgsmål. </a:t>
            </a:r>
            <a:endParaRPr lang="da-DK" sz="1800" kern="0" dirty="0" smtClean="0">
              <a:solidFill>
                <a:srgbClr val="333333"/>
              </a:solidFill>
            </a:endParaRPr>
          </a:p>
          <a:p>
            <a:pPr marL="271463" lvl="0" indent="-271463">
              <a:buClr>
                <a:srgbClr val="84715E"/>
              </a:buClr>
              <a:buFont typeface="Wingdings" charset="2"/>
              <a:buChar char="§"/>
            </a:pPr>
            <a:endParaRPr lang="da-DK" sz="1800" kern="0" dirty="0">
              <a:solidFill>
                <a:srgbClr val="333333"/>
              </a:solidFill>
            </a:endParaRPr>
          </a:p>
          <a:p>
            <a:pPr marL="271463" lvl="0" indent="-271463">
              <a:buClr>
                <a:srgbClr val="84715E"/>
              </a:buClr>
              <a:buFont typeface="Wingdings" charset="2"/>
              <a:buChar char="§"/>
            </a:pPr>
            <a:endParaRPr lang="da-DK" sz="1800" kern="0" dirty="0">
              <a:solidFill>
                <a:srgbClr val="333333"/>
              </a:solidFill>
            </a:endParaRPr>
          </a:p>
          <a:p>
            <a:pPr marL="271463" lvl="0" indent="-271463">
              <a:spcAft>
                <a:spcPct val="0"/>
              </a:spcAft>
              <a:buClrTx/>
              <a:buFont typeface="Arial" panose="020B0604020202020204" pitchFamily="34" charset="0"/>
              <a:buChar char="•"/>
            </a:pPr>
            <a:endParaRPr lang="da-DK" sz="1600" dirty="0">
              <a:solidFill>
                <a:srgbClr val="000000"/>
              </a:solidFill>
              <a:latin typeface="Verdana" charset="0"/>
            </a:endParaRPr>
          </a:p>
          <a:p>
            <a:pPr marL="271463" lvl="0" indent="-271463">
              <a:spcAft>
                <a:spcPct val="0"/>
              </a:spcAft>
              <a:buClrTx/>
              <a:buFont typeface="Arial" panose="020B0604020202020204" pitchFamily="34" charset="0"/>
              <a:buChar char="•"/>
            </a:pPr>
            <a:endParaRPr lang="da-DK" sz="1600" dirty="0" smtClean="0">
              <a:solidFill>
                <a:srgbClr val="000000"/>
              </a:solidFill>
              <a:latin typeface="Verdana" charset="0"/>
            </a:endParaRPr>
          </a:p>
          <a:p>
            <a:pPr marL="271463" lvl="0" indent="-271463">
              <a:spcAft>
                <a:spcPct val="0"/>
              </a:spcAft>
              <a:buClrTx/>
              <a:buFont typeface="Arial" panose="020B0604020202020204" pitchFamily="34" charset="0"/>
              <a:buChar char="•"/>
            </a:pPr>
            <a:endParaRPr lang="da-DK" sz="1600" dirty="0">
              <a:solidFill>
                <a:srgbClr val="000000"/>
              </a:solidFill>
              <a:latin typeface="Verdana" charset="0"/>
            </a:endParaRPr>
          </a:p>
          <a:p>
            <a:pPr marL="271463" lvl="0" indent="-271463">
              <a:spcAft>
                <a:spcPct val="0"/>
              </a:spcAft>
              <a:buClrTx/>
              <a:buFont typeface="Arial" panose="020B0604020202020204" pitchFamily="34" charset="0"/>
              <a:buChar char="•"/>
            </a:pPr>
            <a:endParaRPr lang="da-DK" sz="1600" dirty="0">
              <a:solidFill>
                <a:srgbClr val="000000"/>
              </a:solidFill>
              <a:latin typeface="Verdana" charset="0"/>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443883" y="177554"/>
            <a:ext cx="8528667" cy="121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b="1" kern="0" dirty="0">
                <a:solidFill>
                  <a:srgbClr val="494949"/>
                </a:solidFill>
                <a:latin typeface="verdana" panose="020B0604030504040204" pitchFamily="34" charset="0"/>
                <a:ea typeface="+mj-ea"/>
                <a:cs typeface="+mj-cs"/>
              </a:rPr>
              <a:t>De akut indlagte patienter </a:t>
            </a:r>
            <a:br>
              <a:rPr lang="da-DK" b="1" kern="0" dirty="0">
                <a:solidFill>
                  <a:srgbClr val="494949"/>
                </a:solidFill>
                <a:latin typeface="verdana" panose="020B0604030504040204" pitchFamily="34" charset="0"/>
                <a:ea typeface="+mj-ea"/>
                <a:cs typeface="+mj-cs"/>
              </a:rPr>
            </a:br>
            <a:r>
              <a:rPr lang="da-DK" b="1" kern="0" dirty="0">
                <a:solidFill>
                  <a:srgbClr val="494949"/>
                </a:solidFill>
                <a:latin typeface="verdana" panose="020B0604030504040204" pitchFamily="34" charset="0"/>
                <a:ea typeface="+mj-ea"/>
                <a:cs typeface="+mj-cs"/>
              </a:rPr>
              <a:t>- </a:t>
            </a:r>
            <a:r>
              <a:rPr lang="da-DK" sz="1800" b="1" kern="0" dirty="0">
                <a:solidFill>
                  <a:srgbClr val="494949"/>
                </a:solidFill>
                <a:latin typeface="verdana" panose="020B0604030504040204" pitchFamily="34" charset="0"/>
                <a:ea typeface="+mj-ea"/>
                <a:cs typeface="+mj-cs"/>
              </a:rPr>
              <a:t>meget tilfredse med indlæggelsen</a:t>
            </a:r>
            <a:endParaRPr lang="da-DK" altLang="da-DK" b="1" dirty="0">
              <a:solidFill>
                <a:srgbClr val="3F3018"/>
              </a:solidFill>
              <a:ea typeface="Verdana" panose="020B0604030504040204" pitchFamily="34" charset="0"/>
              <a:cs typeface="Verdana" panose="020B0604030504040204" pitchFamily="34" charset="0"/>
            </a:endParaRPr>
          </a:p>
        </p:txBody>
      </p:sp>
      <p:pic>
        <p:nvPicPr>
          <p:cNvPr id="3" name="Billede 2"/>
          <p:cNvPicPr>
            <a:picLocks noChangeAspect="1"/>
          </p:cNvPicPr>
          <p:nvPr/>
        </p:nvPicPr>
        <p:blipFill>
          <a:blip r:embed="rId3"/>
          <a:stretch>
            <a:fillRect/>
          </a:stretch>
        </p:blipFill>
        <p:spPr>
          <a:xfrm>
            <a:off x="2238899" y="4034478"/>
            <a:ext cx="4541914" cy="1786283"/>
          </a:xfrm>
          <a:prstGeom prst="rect">
            <a:avLst/>
          </a:prstGeom>
        </p:spPr>
      </p:pic>
    </p:spTree>
    <p:extLst>
      <p:ext uri="{BB962C8B-B14F-4D97-AF65-F5344CB8AC3E}">
        <p14:creationId xmlns:p14="http://schemas.microsoft.com/office/powerpoint/2010/main" val="2076667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443883" y="2672179"/>
            <a:ext cx="8131946" cy="294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lvl="0">
              <a:spcAft>
                <a:spcPct val="0"/>
              </a:spcAft>
              <a:buClrTx/>
              <a:buNone/>
            </a:pPr>
            <a:endParaRPr lang="da-DK" sz="1600" dirty="0">
              <a:solidFill>
                <a:srgbClr val="000000"/>
              </a:solidFill>
              <a:latin typeface="Verdana" charset="0"/>
            </a:endParaRPr>
          </a:p>
          <a:p>
            <a:pPr marL="271463" lvl="0" indent="-271463">
              <a:buClr>
                <a:srgbClr val="84715E"/>
              </a:buClr>
              <a:buFont typeface="Wingdings" charset="2"/>
              <a:buChar char="§"/>
            </a:pPr>
            <a:r>
              <a:rPr lang="da-DK" sz="1600" kern="0" dirty="0">
                <a:solidFill>
                  <a:srgbClr val="3F3018"/>
                </a:solidFill>
                <a:latin typeface="Verdana"/>
              </a:rPr>
              <a:t>Patienter </a:t>
            </a:r>
            <a:r>
              <a:rPr lang="da-DK" sz="1600" kern="0" dirty="0" smtClean="0">
                <a:solidFill>
                  <a:srgbClr val="3F3018"/>
                </a:solidFill>
                <a:latin typeface="Verdana"/>
              </a:rPr>
              <a:t>er </a:t>
            </a:r>
            <a:r>
              <a:rPr lang="da-DK" sz="1600" kern="0" dirty="0">
                <a:solidFill>
                  <a:srgbClr val="3F3018"/>
                </a:solidFill>
                <a:latin typeface="Verdana"/>
              </a:rPr>
              <a:t>meget tilfredse med, at en bestemt læge </a:t>
            </a:r>
            <a:r>
              <a:rPr lang="da-DK" sz="1600" kern="0" dirty="0" smtClean="0">
                <a:solidFill>
                  <a:srgbClr val="3F3018"/>
                </a:solidFill>
                <a:latin typeface="Verdana"/>
              </a:rPr>
              <a:t>tog </a:t>
            </a:r>
            <a:r>
              <a:rPr lang="da-DK" sz="1600" kern="0" dirty="0">
                <a:solidFill>
                  <a:srgbClr val="3F3018"/>
                </a:solidFill>
                <a:latin typeface="Verdana"/>
              </a:rPr>
              <a:t>et overordnet ansvar for det samlede forløb af besøg og/eller </a:t>
            </a:r>
            <a:r>
              <a:rPr lang="da-DK" sz="1600" kern="0" dirty="0" smtClean="0">
                <a:solidFill>
                  <a:srgbClr val="3F3018"/>
                </a:solidFill>
                <a:latin typeface="Verdana"/>
              </a:rPr>
              <a:t>indlæggelser</a:t>
            </a:r>
            <a:r>
              <a:rPr lang="da-DK" sz="1600" kern="0" dirty="0">
                <a:solidFill>
                  <a:srgbClr val="3F3018"/>
                </a:solidFill>
                <a:latin typeface="Verdana"/>
              </a:rPr>
              <a:t> (PAL)</a:t>
            </a:r>
            <a:r>
              <a:rPr lang="da-DK" sz="1600" kern="0" dirty="0" smtClean="0">
                <a:solidFill>
                  <a:srgbClr val="3F3018"/>
                </a:solidFill>
                <a:latin typeface="Verdana"/>
              </a:rPr>
              <a:t>. </a:t>
            </a:r>
          </a:p>
          <a:p>
            <a:pPr marL="271463" lvl="0" indent="-271463">
              <a:buClr>
                <a:srgbClr val="84715E"/>
              </a:buClr>
              <a:buFont typeface="Wingdings" charset="2"/>
              <a:buChar char="§"/>
            </a:pPr>
            <a:r>
              <a:rPr lang="da-DK" sz="1600" kern="0" dirty="0" smtClean="0">
                <a:solidFill>
                  <a:srgbClr val="3F3018"/>
                </a:solidFill>
                <a:latin typeface="Verdana"/>
              </a:rPr>
              <a:t>Hospitalet ligger over </a:t>
            </a:r>
            <a:r>
              <a:rPr lang="da-DK" sz="1600" kern="0" dirty="0">
                <a:solidFill>
                  <a:srgbClr val="3F3018"/>
                </a:solidFill>
                <a:latin typeface="Verdana"/>
              </a:rPr>
              <a:t>landsgennemsnittet.</a:t>
            </a:r>
          </a:p>
          <a:p>
            <a:pPr lvl="0">
              <a:buClr>
                <a:srgbClr val="84715E"/>
              </a:buClr>
              <a:buNone/>
            </a:pPr>
            <a:endParaRPr lang="da-DK" sz="1600" kern="0" dirty="0">
              <a:solidFill>
                <a:srgbClr val="3F3018"/>
              </a:solidFill>
              <a:latin typeface="Verdana"/>
            </a:endParaRPr>
          </a:p>
          <a:p>
            <a:pPr marL="271463" lvl="0" indent="-271463">
              <a:buClr>
                <a:srgbClr val="84715E"/>
              </a:buClr>
              <a:buFont typeface="Wingdings" charset="2"/>
              <a:buChar char="§"/>
            </a:pPr>
            <a:r>
              <a:rPr lang="da-DK" sz="1600" kern="0" dirty="0">
                <a:solidFill>
                  <a:srgbClr val="3F3018"/>
                </a:solidFill>
                <a:latin typeface="Verdana"/>
              </a:rPr>
              <a:t>Undersøgelsen peger dog også på, at der ligger </a:t>
            </a:r>
            <a:r>
              <a:rPr lang="da-DK" sz="1600" kern="0" dirty="0" smtClean="0">
                <a:solidFill>
                  <a:srgbClr val="3F3018"/>
                </a:solidFill>
                <a:latin typeface="Verdana"/>
              </a:rPr>
              <a:t>et forbedringspotentiale </a:t>
            </a:r>
            <a:r>
              <a:rPr lang="da-DK" sz="1600" kern="0" dirty="0">
                <a:solidFill>
                  <a:srgbClr val="3F3018"/>
                </a:solidFill>
                <a:latin typeface="Verdana"/>
              </a:rPr>
              <a:t>i patienternes oplevelser af i informationen under indlæggelsen. </a:t>
            </a:r>
          </a:p>
          <a:p>
            <a:pPr marL="271463" lvl="0" indent="-271463">
              <a:buClr>
                <a:srgbClr val="84715E"/>
              </a:buClr>
              <a:buFont typeface="Wingdings" charset="2"/>
              <a:buChar char="§"/>
            </a:pPr>
            <a:endParaRPr lang="da-DK" sz="1600" kern="0" dirty="0">
              <a:solidFill>
                <a:srgbClr val="3F3018"/>
              </a:solidFill>
              <a:latin typeface="Verdana"/>
            </a:endParaRPr>
          </a:p>
          <a:p>
            <a:pPr marL="271463" lvl="0" indent="-271463">
              <a:buClr>
                <a:srgbClr val="84715E"/>
              </a:buClr>
              <a:buFont typeface="Wingdings" charset="2"/>
              <a:buChar char="§"/>
            </a:pPr>
            <a:r>
              <a:rPr lang="da-DK" sz="1600" kern="0" dirty="0">
                <a:solidFill>
                  <a:srgbClr val="3F3018"/>
                </a:solidFill>
                <a:latin typeface="Verdana"/>
              </a:rPr>
              <a:t>Hospitalet scorer over landsgennemsnittet i 1 spørgsmål, på landsgennemsnittet i 4 spørgsmål og under landsgennemsnittet i 4 spørgsmål</a:t>
            </a:r>
            <a:r>
              <a:rPr lang="da-DK" sz="1600" kern="0" dirty="0" smtClean="0">
                <a:solidFill>
                  <a:srgbClr val="3F3018"/>
                </a:solidFill>
                <a:latin typeface="Verdana"/>
              </a:rPr>
              <a:t>.</a:t>
            </a:r>
            <a:endParaRPr lang="da-DK" sz="1600" dirty="0">
              <a:solidFill>
                <a:srgbClr val="000000"/>
              </a:solidFill>
              <a:latin typeface="Verdana" charset="0"/>
            </a:endParaRPr>
          </a:p>
          <a:p>
            <a:pPr marL="271463" lvl="0" indent="-271463">
              <a:spcAft>
                <a:spcPct val="0"/>
              </a:spcAft>
              <a:buClrTx/>
              <a:buFont typeface="Arial" panose="020B0604020202020204" pitchFamily="34" charset="0"/>
              <a:buChar char="•"/>
            </a:pPr>
            <a:endParaRPr lang="da-DK" sz="1600" dirty="0" smtClean="0">
              <a:solidFill>
                <a:srgbClr val="000000"/>
              </a:solidFill>
              <a:latin typeface="Verdana" charset="0"/>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443883" y="177554"/>
            <a:ext cx="8528667" cy="121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b="1" kern="0" dirty="0">
                <a:solidFill>
                  <a:srgbClr val="3F3018"/>
                </a:solidFill>
                <a:latin typeface="Verdana"/>
                <a:ea typeface="+mj-ea"/>
                <a:cs typeface="+mj-cs"/>
              </a:rPr>
              <a:t>Patienter med planlagte indlæggelser </a:t>
            </a:r>
            <a:br>
              <a:rPr lang="da-DK" b="1" kern="0" dirty="0">
                <a:solidFill>
                  <a:srgbClr val="3F3018"/>
                </a:solidFill>
                <a:latin typeface="Verdana"/>
                <a:ea typeface="+mj-ea"/>
                <a:cs typeface="+mj-cs"/>
              </a:rPr>
            </a:br>
            <a:r>
              <a:rPr lang="da-DK" b="1" kern="0" dirty="0">
                <a:solidFill>
                  <a:srgbClr val="3F3018"/>
                </a:solidFill>
                <a:latin typeface="Verdana"/>
                <a:ea typeface="+mj-ea"/>
                <a:cs typeface="+mj-cs"/>
              </a:rPr>
              <a:t>-</a:t>
            </a:r>
            <a:r>
              <a:rPr lang="da-DK" sz="1600" kern="0" dirty="0">
                <a:solidFill>
                  <a:srgbClr val="3F3018"/>
                </a:solidFill>
                <a:latin typeface="Verdana"/>
                <a:ea typeface="+mj-ea"/>
                <a:cs typeface="+mj-cs"/>
              </a:rPr>
              <a:t> </a:t>
            </a:r>
            <a:r>
              <a:rPr lang="da-DK" sz="1800" b="1" kern="0" dirty="0">
                <a:solidFill>
                  <a:srgbClr val="3F3018"/>
                </a:solidFill>
                <a:latin typeface="Verdana"/>
                <a:ea typeface="+mj-ea"/>
                <a:cs typeface="+mj-cs"/>
              </a:rPr>
              <a:t>forbedringspotentiale i informationen under indlæggelsen</a:t>
            </a:r>
            <a:endParaRPr lang="da-DK" altLang="da-DK" b="1" dirty="0">
              <a:solidFill>
                <a:srgbClr val="3F3018"/>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70387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443883" y="2608263"/>
            <a:ext cx="8131946" cy="30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lvl="0">
              <a:spcAft>
                <a:spcPct val="0"/>
              </a:spcAft>
              <a:buClrTx/>
              <a:buNone/>
            </a:pPr>
            <a:endParaRPr lang="da-DK" sz="1600" dirty="0">
              <a:solidFill>
                <a:srgbClr val="000000"/>
              </a:solidFill>
              <a:latin typeface="Verdana" charset="0"/>
            </a:endParaRPr>
          </a:p>
          <a:p>
            <a:pPr marL="271463" lvl="0" indent="-271463">
              <a:buClr>
                <a:srgbClr val="84715E"/>
              </a:buClr>
              <a:buFont typeface="Wingdings" charset="2"/>
              <a:buChar char="§"/>
            </a:pPr>
            <a:r>
              <a:rPr lang="da-DK" sz="1800" kern="0" dirty="0">
                <a:solidFill>
                  <a:srgbClr val="3F3018"/>
                </a:solidFill>
                <a:latin typeface="Verdana"/>
              </a:rPr>
              <a:t>Patienterne roser især personalet for deres venlighed og imødekommenhed. Her scorer Akutafdelingen over landsgennemsnittet.</a:t>
            </a:r>
          </a:p>
          <a:p>
            <a:pPr marL="271463" lvl="0" indent="-271463">
              <a:buClr>
                <a:srgbClr val="84715E"/>
              </a:buClr>
              <a:buFont typeface="Wingdings" charset="2"/>
              <a:buChar char="§"/>
            </a:pPr>
            <a:endParaRPr lang="da-DK" sz="1800" kern="0" dirty="0">
              <a:solidFill>
                <a:srgbClr val="3F3018"/>
              </a:solidFill>
              <a:latin typeface="Verdana"/>
            </a:endParaRPr>
          </a:p>
          <a:p>
            <a:pPr marL="271463" lvl="0" indent="-271463">
              <a:buClr>
                <a:srgbClr val="84715E"/>
              </a:buClr>
              <a:buFont typeface="Wingdings" charset="2"/>
              <a:buChar char="§"/>
            </a:pPr>
            <a:r>
              <a:rPr lang="da-DK" sz="1800" kern="0" dirty="0">
                <a:solidFill>
                  <a:srgbClr val="3F3018"/>
                </a:solidFill>
                <a:latin typeface="Verdana"/>
              </a:rPr>
              <a:t>Hospitalet har en score på landsgennemsnittet i 8 ud af 9 spørgsmål. </a:t>
            </a:r>
          </a:p>
          <a:p>
            <a:pPr marL="271463" lvl="0" indent="-271463">
              <a:spcAft>
                <a:spcPct val="0"/>
              </a:spcAft>
              <a:buClrTx/>
              <a:buFont typeface="Arial" panose="020B0604020202020204" pitchFamily="34" charset="0"/>
              <a:buChar char="•"/>
            </a:pPr>
            <a:endParaRPr lang="da-DK" sz="1600" dirty="0" smtClean="0">
              <a:solidFill>
                <a:srgbClr val="000000"/>
              </a:solidFill>
              <a:latin typeface="Verdana" charset="0"/>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443884" y="177554"/>
            <a:ext cx="8131946" cy="121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b="1" kern="0" dirty="0">
                <a:solidFill>
                  <a:srgbClr val="3F3018"/>
                </a:solidFill>
                <a:latin typeface="Verdana"/>
                <a:ea typeface="+mj-ea"/>
                <a:cs typeface="+mj-cs"/>
              </a:rPr>
              <a:t>Patienterne i Akutmodtagelsen er meget tilfredse med personalet</a:t>
            </a:r>
            <a:endParaRPr lang="da-DK" altLang="da-DK" b="1" dirty="0">
              <a:solidFill>
                <a:srgbClr val="3F3018"/>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60996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443883" y="1864311"/>
            <a:ext cx="8131946" cy="375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lvl="0">
              <a:spcAft>
                <a:spcPct val="0"/>
              </a:spcAft>
              <a:buClrTx/>
              <a:buNone/>
            </a:pPr>
            <a:endParaRPr lang="da-DK" sz="1600" dirty="0">
              <a:solidFill>
                <a:srgbClr val="000000"/>
              </a:solidFill>
              <a:latin typeface="Verdana" charset="0"/>
            </a:endParaRPr>
          </a:p>
          <a:p>
            <a:pPr marL="271463" lvl="0" indent="-271463">
              <a:buClr>
                <a:srgbClr val="84715E"/>
              </a:buClr>
              <a:buFont typeface="Wingdings" charset="2"/>
              <a:buChar char="§"/>
            </a:pPr>
            <a:r>
              <a:rPr lang="da-DK" sz="1800" kern="0" dirty="0">
                <a:solidFill>
                  <a:srgbClr val="333333"/>
                </a:solidFill>
                <a:latin typeface="Verdana"/>
              </a:rPr>
              <a:t>LUP Somatik 2022 viser, at patienter med planlagte aftaler i klinikken alt i alt er tilfredse med deres besøg. Samtidig peger patienterne også på, at de gerne vil inddrages mere i beslutninger om behandlingen.  </a:t>
            </a:r>
          </a:p>
          <a:p>
            <a:pPr marL="271463" lvl="0" indent="-271463">
              <a:buClr>
                <a:srgbClr val="84715E"/>
              </a:buClr>
              <a:buFont typeface="Wingdings" charset="2"/>
              <a:buChar char="§"/>
            </a:pPr>
            <a:endParaRPr lang="da-DK" sz="1800" kern="0" dirty="0">
              <a:solidFill>
                <a:srgbClr val="333333"/>
              </a:solidFill>
              <a:latin typeface="Verdana"/>
            </a:endParaRPr>
          </a:p>
          <a:p>
            <a:pPr marL="271463" lvl="0" indent="-271463">
              <a:buClr>
                <a:srgbClr val="84715E"/>
              </a:buClr>
              <a:buFont typeface="Wingdings" charset="2"/>
              <a:buChar char="§"/>
            </a:pPr>
            <a:r>
              <a:rPr lang="da-DK" sz="1800" kern="0" dirty="0">
                <a:solidFill>
                  <a:srgbClr val="3F3018"/>
                </a:solidFill>
                <a:latin typeface="Verdana"/>
              </a:rPr>
              <a:t>Hospitalet har en score på landsgennemsnittet i 8 ud af 9 spørgsmål </a:t>
            </a:r>
            <a:r>
              <a:rPr lang="da-DK" sz="1800" kern="0" dirty="0">
                <a:solidFill>
                  <a:srgbClr val="333333"/>
                </a:solidFill>
                <a:latin typeface="Verdana"/>
              </a:rPr>
              <a:t>og under landsgennemsnittet i 1 spørgsmål. 14.326 deltog i undersøgelsen.</a:t>
            </a:r>
          </a:p>
          <a:p>
            <a:pPr marL="271463" lvl="0" indent="-271463">
              <a:spcAft>
                <a:spcPct val="0"/>
              </a:spcAft>
              <a:buClrTx/>
              <a:buFont typeface="Arial" panose="020B0604020202020204" pitchFamily="34" charset="0"/>
              <a:buChar char="•"/>
            </a:pPr>
            <a:endParaRPr lang="da-DK" sz="1600" dirty="0" smtClean="0">
              <a:solidFill>
                <a:srgbClr val="000000"/>
              </a:solidFill>
              <a:latin typeface="Verdana" charset="0"/>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443884" y="177554"/>
            <a:ext cx="8131946" cy="121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b="1" kern="0" dirty="0">
                <a:solidFill>
                  <a:srgbClr val="494949"/>
                </a:solidFill>
                <a:latin typeface="Verdana"/>
                <a:ea typeface="+mj-ea"/>
                <a:cs typeface="+mj-cs"/>
              </a:rPr>
              <a:t>Patienter med besøg i ambulatorier er tilfredse med besøget</a:t>
            </a:r>
            <a:endParaRPr lang="da-DK" altLang="da-DK" b="1" dirty="0">
              <a:solidFill>
                <a:srgbClr val="3F3018"/>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11570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443883" y="1864311"/>
            <a:ext cx="8131946" cy="375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marL="285750" indent="-285750"/>
            <a:r>
              <a:rPr lang="da-DK" sz="1800" dirty="0" smtClean="0">
                <a:solidFill>
                  <a:srgbClr val="333333"/>
                </a:solidFill>
              </a:rPr>
              <a:t>De </a:t>
            </a:r>
            <a:r>
              <a:rPr lang="da-DK" sz="1800" dirty="0">
                <a:solidFill>
                  <a:srgbClr val="333333"/>
                </a:solidFill>
              </a:rPr>
              <a:t>fødende </a:t>
            </a:r>
            <a:r>
              <a:rPr lang="da-DK" sz="1800" dirty="0" smtClean="0">
                <a:solidFill>
                  <a:srgbClr val="333333"/>
                </a:solidFill>
              </a:rPr>
              <a:t>er </a:t>
            </a:r>
            <a:r>
              <a:rPr lang="da-DK" sz="1800" dirty="0">
                <a:solidFill>
                  <a:srgbClr val="333333"/>
                </a:solidFill>
              </a:rPr>
              <a:t>meget tilfredse med den rådgivning, støtte og tryghed i graviditets- og fødselsforløbet, de har </a:t>
            </a:r>
            <a:r>
              <a:rPr lang="da-DK" sz="1800" dirty="0" smtClean="0">
                <a:solidFill>
                  <a:srgbClr val="333333"/>
                </a:solidFill>
              </a:rPr>
              <a:t>fået.</a:t>
            </a:r>
          </a:p>
          <a:p>
            <a:pPr>
              <a:buNone/>
            </a:pPr>
            <a:r>
              <a:rPr lang="da-DK" sz="1800" dirty="0">
                <a:solidFill>
                  <a:srgbClr val="333333"/>
                </a:solidFill>
              </a:rPr>
              <a:t> </a:t>
            </a:r>
          </a:p>
          <a:p>
            <a:pPr marL="285750" indent="-285750"/>
            <a:r>
              <a:rPr lang="da-DK" sz="1800" dirty="0">
                <a:solidFill>
                  <a:srgbClr val="333333"/>
                </a:solidFill>
              </a:rPr>
              <a:t>Ud af 12 spørgsmål scorer afdelingen over landsgennemsnittet i 8 spørgsmål og på landsgennemsnittet i </a:t>
            </a:r>
            <a:r>
              <a:rPr lang="da-DK" sz="1800" dirty="0" smtClean="0">
                <a:solidFill>
                  <a:srgbClr val="333333"/>
                </a:solidFill>
              </a:rPr>
              <a:t>4 spørgsmål</a:t>
            </a:r>
            <a:r>
              <a:rPr lang="da-DK" sz="1800" dirty="0">
                <a:solidFill>
                  <a:srgbClr val="333333"/>
                </a:solidFill>
              </a:rPr>
              <a:t>.  </a:t>
            </a:r>
            <a:endParaRPr lang="da-DK" sz="1600" dirty="0" smtClean="0">
              <a:solidFill>
                <a:srgbClr val="000000"/>
              </a:solidFill>
              <a:latin typeface="Verdana" charset="0"/>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443884" y="177554"/>
            <a:ext cx="8131946" cy="121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lvl="0">
              <a:spcAft>
                <a:spcPct val="0"/>
              </a:spcAft>
              <a:buClrTx/>
              <a:buNone/>
            </a:pPr>
            <a:r>
              <a:rPr lang="da-DK" b="1" dirty="0">
                <a:solidFill>
                  <a:srgbClr val="494949"/>
                </a:solidFill>
                <a:latin typeface="verdana" panose="020B0604030504040204" pitchFamily="34" charset="0"/>
              </a:rPr>
              <a:t>Fødende kvinder i Gødstrup er meget tilfredse med forløbet</a:t>
            </a:r>
          </a:p>
        </p:txBody>
      </p:sp>
    </p:spTree>
    <p:extLst>
      <p:ext uri="{BB962C8B-B14F-4D97-AF65-F5344CB8AC3E}">
        <p14:creationId xmlns:p14="http://schemas.microsoft.com/office/powerpoint/2010/main" val="1908285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683580" y="1445662"/>
            <a:ext cx="8131946" cy="426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lvl="0">
              <a:buClr>
                <a:srgbClr val="84715E"/>
              </a:buClr>
              <a:buNone/>
            </a:pPr>
            <a:endParaRPr lang="da-DK" sz="1800" kern="0" dirty="0" smtClean="0">
              <a:solidFill>
                <a:srgbClr val="3F3018"/>
              </a:solidFill>
              <a:latin typeface="Verdana"/>
            </a:endParaRPr>
          </a:p>
          <a:p>
            <a:pPr lvl="0">
              <a:buClr>
                <a:srgbClr val="84715E"/>
              </a:buClr>
              <a:buNone/>
            </a:pPr>
            <a:endParaRPr lang="da-DK" sz="1800" kern="0" dirty="0">
              <a:solidFill>
                <a:srgbClr val="3F3018"/>
              </a:solidFill>
              <a:latin typeface="Verdana"/>
            </a:endParaRPr>
          </a:p>
          <a:p>
            <a:pPr lvl="0">
              <a:buClr>
                <a:srgbClr val="84715E"/>
              </a:buClr>
              <a:buNone/>
            </a:pPr>
            <a:endParaRPr lang="da-DK" sz="1000" i="1" kern="0" dirty="0" smtClean="0">
              <a:solidFill>
                <a:srgbClr val="3F3018"/>
              </a:solidFill>
              <a:latin typeface="Verdana"/>
            </a:endParaRPr>
          </a:p>
          <a:p>
            <a:pPr lvl="0">
              <a:buClr>
                <a:srgbClr val="84715E"/>
              </a:buClr>
              <a:buNone/>
            </a:pPr>
            <a:r>
              <a:rPr lang="da-DK" sz="1400" kern="0" dirty="0" smtClean="0">
                <a:solidFill>
                  <a:srgbClr val="3F3018"/>
                </a:solidFill>
                <a:latin typeface="Verdana"/>
              </a:rPr>
              <a:t>Allan til Hospitalsledelsens Nyhedsbrev:</a:t>
            </a:r>
          </a:p>
          <a:p>
            <a:pPr marL="171450" lvl="0" indent="-171450">
              <a:buClr>
                <a:srgbClr val="84715E"/>
              </a:buClr>
              <a:buFontTx/>
              <a:buChar char="-"/>
            </a:pPr>
            <a:r>
              <a:rPr lang="da-DK" sz="1200" i="1" kern="0" dirty="0" smtClean="0">
                <a:solidFill>
                  <a:srgbClr val="3F3018"/>
                </a:solidFill>
                <a:latin typeface="Verdana"/>
              </a:rPr>
              <a:t>I </a:t>
            </a:r>
            <a:r>
              <a:rPr lang="da-DK" sz="1200" i="1" kern="0" dirty="0">
                <a:solidFill>
                  <a:srgbClr val="3F3018"/>
                </a:solidFill>
                <a:latin typeface="Verdana"/>
              </a:rPr>
              <a:t>Brugerrådet følger vi med i, hvad der foregår i Akutmodtagelsen med stor spænding. Der har jo været meget mediebevågenhed, og derfor er jeg rigtig glad for at høre, at patienterne er rigtig godt tilfredse med deres besøg, siger medformand for brugerrådet Allan Bergholt</a:t>
            </a:r>
            <a:r>
              <a:rPr lang="da-DK" sz="1200" i="1" kern="0" dirty="0" smtClean="0">
                <a:solidFill>
                  <a:srgbClr val="3F3018"/>
                </a:solidFill>
                <a:latin typeface="Verdana"/>
              </a:rPr>
              <a:t>.</a:t>
            </a:r>
          </a:p>
          <a:p>
            <a:pPr marL="171450" lvl="0" indent="-171450">
              <a:buClr>
                <a:srgbClr val="84715E"/>
              </a:buClr>
              <a:buFontTx/>
              <a:buChar char="-"/>
            </a:pPr>
            <a:endParaRPr lang="da-DK" sz="1200" i="1" kern="0" dirty="0">
              <a:solidFill>
                <a:srgbClr val="3F3018"/>
              </a:solidFill>
              <a:latin typeface="Verdana"/>
            </a:endParaRPr>
          </a:p>
          <a:p>
            <a:pPr marL="171450" lvl="0" indent="-171450">
              <a:buClr>
                <a:srgbClr val="84715E"/>
              </a:buClr>
              <a:buFontTx/>
              <a:buChar char="-"/>
            </a:pPr>
            <a:r>
              <a:rPr lang="da-DK" sz="1200" i="1" kern="0" dirty="0">
                <a:solidFill>
                  <a:srgbClr val="3F3018"/>
                </a:solidFill>
                <a:latin typeface="Verdana"/>
                <a:hlinkClick r:id="rId3"/>
              </a:rPr>
              <a:t>https://www.regionshospitalet-goedstrup.dk/nyheder-og-presse/nyheder/nyhedsarkiv/2023/resultaterne-fra-lup-2022</a:t>
            </a:r>
            <a:r>
              <a:rPr lang="da-DK" sz="1200" i="1" kern="0" dirty="0" smtClean="0">
                <a:solidFill>
                  <a:srgbClr val="3F3018"/>
                </a:solidFill>
                <a:latin typeface="Verdana"/>
                <a:hlinkClick r:id="rId3"/>
              </a:rPr>
              <a:t>/</a:t>
            </a:r>
            <a:endParaRPr lang="da-DK" sz="1200" i="1" kern="0" dirty="0" smtClean="0">
              <a:solidFill>
                <a:srgbClr val="3F3018"/>
              </a:solidFill>
              <a:latin typeface="Verdana"/>
            </a:endParaRPr>
          </a:p>
          <a:p>
            <a:pPr marL="171450" lvl="0" indent="-171450">
              <a:buClr>
                <a:srgbClr val="84715E"/>
              </a:buClr>
              <a:buFontTx/>
              <a:buChar char="-"/>
            </a:pPr>
            <a:endParaRPr lang="da-DK" sz="1200" i="1" kern="0" dirty="0" smtClean="0">
              <a:solidFill>
                <a:srgbClr val="3F3018"/>
              </a:solidFill>
              <a:latin typeface="Verdana"/>
            </a:endParaRPr>
          </a:p>
          <a:p>
            <a:pPr lvl="0">
              <a:buClr>
                <a:srgbClr val="84715E"/>
              </a:buClr>
              <a:buNone/>
            </a:pPr>
            <a:endParaRPr lang="da-DK" sz="1800" kern="0" dirty="0" smtClean="0">
              <a:solidFill>
                <a:srgbClr val="3F3018"/>
              </a:solidFill>
              <a:latin typeface="Verdana"/>
            </a:endParaRPr>
          </a:p>
          <a:p>
            <a:pPr marL="285750" lvl="0" indent="-285750">
              <a:buClr>
                <a:srgbClr val="84715E"/>
              </a:buClr>
              <a:buFontTx/>
              <a:buChar char="-"/>
            </a:pPr>
            <a:endParaRPr lang="da-DK" sz="1800" kern="0" dirty="0" smtClean="0">
              <a:solidFill>
                <a:srgbClr val="3F3018"/>
              </a:solidFill>
              <a:latin typeface="Verdana"/>
            </a:endParaRPr>
          </a:p>
          <a:p>
            <a:pPr marL="285750" lvl="0" indent="-285750">
              <a:buClr>
                <a:srgbClr val="84715E"/>
              </a:buClr>
              <a:buFontTx/>
              <a:buChar char="-"/>
            </a:pPr>
            <a:endParaRPr lang="da-DK" sz="1800" kern="0" dirty="0">
              <a:solidFill>
                <a:srgbClr val="3F3018"/>
              </a:solidFill>
              <a:latin typeface="Verdana"/>
            </a:endParaRPr>
          </a:p>
          <a:p>
            <a:pPr marL="285750" lvl="0" indent="-285750">
              <a:buClr>
                <a:srgbClr val="84715E"/>
              </a:buClr>
              <a:buFontTx/>
              <a:buChar char="-"/>
            </a:pPr>
            <a:endParaRPr lang="da-DK" sz="1800" kern="0" dirty="0">
              <a:solidFill>
                <a:srgbClr val="3F3018"/>
              </a:solidFill>
              <a:latin typeface="Verdana"/>
            </a:endParaRPr>
          </a:p>
          <a:p>
            <a:pPr marL="285750" lvl="0" indent="-285750">
              <a:buClr>
                <a:srgbClr val="84715E"/>
              </a:buClr>
              <a:buFontTx/>
              <a:buChar char="-"/>
            </a:pPr>
            <a:endParaRPr lang="da-DK" sz="1800" kern="0" dirty="0" smtClean="0">
              <a:solidFill>
                <a:srgbClr val="3F3018"/>
              </a:solidFill>
              <a:latin typeface="Verdana"/>
            </a:endParaRPr>
          </a:p>
          <a:p>
            <a:pPr marL="285750" lvl="0" indent="-285750">
              <a:buClr>
                <a:srgbClr val="84715E"/>
              </a:buClr>
              <a:buFontTx/>
              <a:buChar char="-"/>
            </a:pPr>
            <a:endParaRPr lang="da-DK" sz="1800" kern="0" dirty="0">
              <a:solidFill>
                <a:srgbClr val="3F3018"/>
              </a:solidFill>
              <a:latin typeface="Verdana"/>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790112" y="177554"/>
            <a:ext cx="7785717" cy="86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lvl="0">
              <a:buClr>
                <a:srgbClr val="84715E"/>
              </a:buClr>
              <a:buNone/>
            </a:pPr>
            <a:r>
              <a:rPr lang="da-DK" b="1" kern="0" dirty="0" smtClean="0">
                <a:solidFill>
                  <a:srgbClr val="3F3018"/>
                </a:solidFill>
                <a:latin typeface="Verdana"/>
              </a:rPr>
              <a:t>Inddragelse af Brugerrådet i LUP 2022 </a:t>
            </a:r>
            <a:endParaRPr lang="da-DK" b="1" kern="0" dirty="0">
              <a:solidFill>
                <a:srgbClr val="3F3018"/>
              </a:solidFill>
              <a:latin typeface="Verdana"/>
            </a:endParaRPr>
          </a:p>
        </p:txBody>
      </p:sp>
      <p:pic>
        <p:nvPicPr>
          <p:cNvPr id="2" name="Billede 1"/>
          <p:cNvPicPr>
            <a:picLocks noChangeAspect="1"/>
          </p:cNvPicPr>
          <p:nvPr/>
        </p:nvPicPr>
        <p:blipFill>
          <a:blip r:embed="rId4"/>
          <a:stretch>
            <a:fillRect/>
          </a:stretch>
        </p:blipFill>
        <p:spPr>
          <a:xfrm>
            <a:off x="1460374" y="3711224"/>
            <a:ext cx="3222596" cy="2695892"/>
          </a:xfrm>
          <a:prstGeom prst="rect">
            <a:avLst/>
          </a:prstGeom>
        </p:spPr>
      </p:pic>
    </p:spTree>
    <p:extLst>
      <p:ext uri="{BB962C8B-B14F-4D97-AF65-F5344CB8AC3E}">
        <p14:creationId xmlns:p14="http://schemas.microsoft.com/office/powerpoint/2010/main" val="3642925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445864"/>
            <a:ext cx="7197725" cy="495170"/>
          </a:xfrm>
        </p:spPr>
        <p:txBody>
          <a:bodyPr/>
          <a:lstStyle/>
          <a:p>
            <a:r>
              <a:rPr lang="da-DK" sz="2400" dirty="0" smtClean="0">
                <a:solidFill>
                  <a:srgbClr val="000000"/>
                </a:solidFill>
                <a:ea typeface="Verdana"/>
                <a:cs typeface="Times New Roman"/>
              </a:rPr>
              <a:t>Hvordan anvendes LUP </a:t>
            </a:r>
            <a:r>
              <a:rPr lang="da-DK" sz="2400" dirty="0">
                <a:solidFill>
                  <a:srgbClr val="000000"/>
                </a:solidFill>
                <a:ea typeface="Verdana"/>
                <a:cs typeface="Times New Roman"/>
              </a:rPr>
              <a:t>2022 </a:t>
            </a:r>
            <a:r>
              <a:rPr lang="da-DK" sz="2400" dirty="0" smtClean="0">
                <a:solidFill>
                  <a:srgbClr val="000000"/>
                </a:solidFill>
                <a:ea typeface="Verdana"/>
                <a:cs typeface="Times New Roman"/>
              </a:rPr>
              <a:t>resultater</a:t>
            </a:r>
            <a:endParaRPr lang="da-DK" dirty="0"/>
          </a:p>
        </p:txBody>
      </p:sp>
      <p:sp>
        <p:nvSpPr>
          <p:cNvPr id="4" name="Pladsholder til sidefod 3"/>
          <p:cNvSpPr>
            <a:spLocks noGrp="1"/>
          </p:cNvSpPr>
          <p:nvPr>
            <p:ph type="ftr" sz="quarter" idx="10"/>
          </p:nvPr>
        </p:nvSpPr>
        <p:spPr/>
        <p:txBody>
          <a:bodyPr/>
          <a:lstStyle/>
          <a:p>
            <a:r>
              <a:rPr lang="da-DK" altLang="da-DK" dirty="0" smtClean="0"/>
              <a:t> </a:t>
            </a:r>
            <a:r>
              <a:rPr lang="da-DK" altLang="da-DK" dirty="0"/>
              <a:t>Regionshospitalet Gødstrup</a:t>
            </a:r>
          </a:p>
        </p:txBody>
      </p:sp>
      <p:sp>
        <p:nvSpPr>
          <p:cNvPr id="3" name="Pladsholder til indhold 2"/>
          <p:cNvSpPr>
            <a:spLocks noGrp="1"/>
          </p:cNvSpPr>
          <p:nvPr>
            <p:ph idx="1"/>
          </p:nvPr>
        </p:nvSpPr>
        <p:spPr>
          <a:xfrm>
            <a:off x="719137" y="1216242"/>
            <a:ext cx="8176287" cy="4952784"/>
          </a:xfrm>
        </p:spPr>
        <p:txBody>
          <a:bodyPr/>
          <a:lstStyle/>
          <a:p>
            <a:pPr marL="0" lvl="0" indent="0">
              <a:spcAft>
                <a:spcPct val="0"/>
              </a:spcAft>
              <a:buClrTx/>
              <a:buNone/>
            </a:pPr>
            <a:endParaRPr lang="da-DK" sz="1800" kern="1200" dirty="0">
              <a:solidFill>
                <a:srgbClr val="000000"/>
              </a:solidFill>
              <a:latin typeface="Verdana" charset="0"/>
              <a:ea typeface="Verdana"/>
              <a:cs typeface="Times New Roman"/>
            </a:endParaRPr>
          </a:p>
          <a:p>
            <a:pPr marL="285750" lvl="0" indent="-285750">
              <a:spcAft>
                <a:spcPct val="0"/>
              </a:spcAft>
              <a:buClrTx/>
              <a:buFont typeface="Arial" panose="020B0604020202020204" pitchFamily="34" charset="0"/>
              <a:buChar char="•"/>
            </a:pPr>
            <a:r>
              <a:rPr lang="da-DK" sz="1800" kern="1200" dirty="0">
                <a:solidFill>
                  <a:srgbClr val="000000"/>
                </a:solidFill>
                <a:latin typeface="Verdana" charset="0"/>
                <a:ea typeface="Verdana"/>
                <a:cs typeface="Times New Roman"/>
              </a:rPr>
              <a:t>Resultaterne </a:t>
            </a:r>
            <a:r>
              <a:rPr lang="da-DK" sz="1800" kern="1200" dirty="0" smtClean="0">
                <a:solidFill>
                  <a:srgbClr val="000000"/>
                </a:solidFill>
                <a:latin typeface="Verdana" charset="0"/>
                <a:ea typeface="Verdana"/>
                <a:cs typeface="Times New Roman"/>
              </a:rPr>
              <a:t>og indsatser drøftes på Kvalitetsrådsmøde, Hospitalsledelsesmøde og Afdelingsmøde </a:t>
            </a:r>
            <a:r>
              <a:rPr lang="da-DK" sz="1800" kern="1200" dirty="0">
                <a:solidFill>
                  <a:srgbClr val="000000"/>
                </a:solidFill>
                <a:latin typeface="Verdana" charset="0"/>
                <a:ea typeface="Verdana"/>
                <a:cs typeface="Times New Roman"/>
              </a:rPr>
              <a:t>ved lejlighed.</a:t>
            </a:r>
          </a:p>
          <a:p>
            <a:pPr marL="285750" lvl="0" indent="-285750">
              <a:spcAft>
                <a:spcPct val="0"/>
              </a:spcAft>
              <a:buClrTx/>
              <a:buFont typeface="Arial" panose="020B0604020202020204" pitchFamily="34" charset="0"/>
              <a:buChar char="•"/>
            </a:pPr>
            <a:endParaRPr lang="da-DK" sz="1800" kern="1200" dirty="0">
              <a:solidFill>
                <a:srgbClr val="000000"/>
              </a:solidFill>
              <a:latin typeface="Verdana" charset="0"/>
              <a:ea typeface="Verdana"/>
              <a:cs typeface="Times New Roman"/>
            </a:endParaRPr>
          </a:p>
          <a:p>
            <a:pPr marL="285750" lvl="0" indent="-285750">
              <a:spcAft>
                <a:spcPct val="0"/>
              </a:spcAft>
              <a:buClrTx/>
              <a:buFont typeface="Arial" panose="020B0604020202020204" pitchFamily="34" charset="0"/>
              <a:buChar char="•"/>
            </a:pPr>
            <a:r>
              <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rPr>
              <a:t>Afdelingerne drøfter deres resultater og tager initiativ til indsatser</a:t>
            </a:r>
            <a:r>
              <a:rPr lang="da-DK" sz="1800" kern="1200" dirty="0" smtClean="0">
                <a:solidFill>
                  <a:srgbClr val="3F3018"/>
                </a:solidFill>
                <a:latin typeface="Verdana" panose="020B0604030504040204" pitchFamily="34" charset="0"/>
                <a:ea typeface="Verdana" panose="020B0604030504040204" pitchFamily="34" charset="0"/>
                <a:cs typeface="Times New Roman" panose="02020603050405020304" pitchFamily="18" charset="0"/>
              </a:rPr>
              <a:t>.</a:t>
            </a:r>
          </a:p>
          <a:p>
            <a:pPr marL="285750" lvl="0" indent="-285750">
              <a:spcAft>
                <a:spcPct val="0"/>
              </a:spcAft>
              <a:buClrTx/>
              <a:buFont typeface="Arial" panose="020B0604020202020204" pitchFamily="34" charset="0"/>
              <a:buChar char="•"/>
            </a:pPr>
            <a:endPar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endParaRPr>
          </a:p>
          <a:p>
            <a:pPr marL="285750" lvl="0" indent="-285750">
              <a:spcAft>
                <a:spcPct val="0"/>
              </a:spcAft>
              <a:buClrTx/>
              <a:buFont typeface="Arial" panose="020B0604020202020204" pitchFamily="34" charset="0"/>
              <a:buChar char="•"/>
            </a:pPr>
            <a:endPar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endParaRPr>
          </a:p>
          <a:p>
            <a:pPr marL="1371600" lvl="3" indent="0">
              <a:spcAft>
                <a:spcPts val="0"/>
              </a:spcAft>
              <a:buClrTx/>
              <a:buNone/>
            </a:pPr>
            <a:endParaRPr lang="da-DK" sz="1200" kern="1200" dirty="0" smtClean="0">
              <a:solidFill>
                <a:srgbClr val="3F3018"/>
              </a:solidFill>
            </a:endParaRPr>
          </a:p>
          <a:p>
            <a:pPr marL="1371600" lvl="3" indent="0">
              <a:spcAft>
                <a:spcPts val="0"/>
              </a:spcAft>
              <a:buClrTx/>
              <a:buNone/>
            </a:pPr>
            <a:endParaRPr lang="da-DK" sz="1200" kern="1200" dirty="0">
              <a:solidFill>
                <a:srgbClr val="3F3018"/>
              </a:solidFill>
            </a:endParaRPr>
          </a:p>
          <a:p>
            <a:pPr marL="1371600" lvl="3" indent="0">
              <a:spcAft>
                <a:spcPts val="0"/>
              </a:spcAft>
              <a:buClrTx/>
              <a:buNone/>
            </a:pPr>
            <a:endParaRPr lang="da-DK" sz="1200" kern="1200" dirty="0">
              <a:solidFill>
                <a:srgbClr val="3F3018"/>
              </a:solidFill>
            </a:endParaRPr>
          </a:p>
          <a:p>
            <a:pPr marL="0" indent="0">
              <a:spcAft>
                <a:spcPts val="0"/>
              </a:spcAft>
              <a:buNone/>
            </a:pPr>
            <a:endParaRPr lang="da-DK" sz="1200" b="1" dirty="0" smtClean="0">
              <a:latin typeface="Verdana" panose="020B0604030504040204" pitchFamily="34" charset="0"/>
              <a:ea typeface="Verdana" panose="020B0604030504040204" pitchFamily="34" charset="0"/>
              <a:cs typeface="Times New Roman" panose="02020603050405020304" pitchFamily="18" charset="0"/>
            </a:endParaRPr>
          </a:p>
          <a:p>
            <a:pPr marL="0" lvl="0" indent="0">
              <a:spcAft>
                <a:spcPts val="0"/>
              </a:spcAft>
              <a:buClrTx/>
              <a:buNone/>
            </a:pPr>
            <a:endParaRPr lang="da-DK" sz="1200" kern="1200" dirty="0">
              <a:solidFill>
                <a:srgbClr val="3F3018"/>
              </a:solidFill>
              <a:ea typeface="Verdana"/>
              <a:cs typeface="Times New Roman"/>
            </a:endParaRPr>
          </a:p>
          <a:p>
            <a:pPr marL="0" lvl="0" indent="0">
              <a:spcAft>
                <a:spcPts val="0"/>
              </a:spcAft>
              <a:buClrTx/>
              <a:buNone/>
            </a:pPr>
            <a:endParaRPr lang="da-DK" sz="1200" b="1" i="1" kern="1200" dirty="0" smtClean="0">
              <a:solidFill>
                <a:srgbClr val="3F3018"/>
              </a:solidFill>
              <a:ea typeface="Verdana"/>
              <a:cs typeface="Times New Roman"/>
            </a:endParaRPr>
          </a:p>
          <a:p>
            <a:pPr marL="457200" lvl="0" indent="0">
              <a:spcAft>
                <a:spcPts val="0"/>
              </a:spcAft>
              <a:buClrTx/>
              <a:buNone/>
            </a:pPr>
            <a:r>
              <a:rPr lang="da-DK" sz="1600" kern="1200" dirty="0">
                <a:solidFill>
                  <a:srgbClr val="3F3018"/>
                </a:solidFill>
                <a:ea typeface="Verdana"/>
                <a:cs typeface="Times New Roman"/>
              </a:rPr>
              <a:t> </a:t>
            </a:r>
          </a:p>
        </p:txBody>
      </p:sp>
      <p:pic>
        <p:nvPicPr>
          <p:cNvPr id="6" name="Billede 5"/>
          <p:cNvPicPr>
            <a:picLocks noChangeAspect="1"/>
          </p:cNvPicPr>
          <p:nvPr/>
        </p:nvPicPr>
        <p:blipFill>
          <a:blip r:embed="rId3"/>
          <a:stretch>
            <a:fillRect/>
          </a:stretch>
        </p:blipFill>
        <p:spPr>
          <a:xfrm>
            <a:off x="1060195" y="4604720"/>
            <a:ext cx="7645047" cy="1097375"/>
          </a:xfrm>
          <a:prstGeom prst="rect">
            <a:avLst/>
          </a:prstGeom>
        </p:spPr>
      </p:pic>
    </p:spTree>
    <p:extLst>
      <p:ext uri="{BB962C8B-B14F-4D97-AF65-F5344CB8AC3E}">
        <p14:creationId xmlns:p14="http://schemas.microsoft.com/office/powerpoint/2010/main" val="3145995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445864"/>
            <a:ext cx="7197725" cy="1089974"/>
          </a:xfrm>
        </p:spPr>
        <p:txBody>
          <a:bodyPr/>
          <a:lstStyle/>
          <a:p>
            <a:r>
              <a:rPr lang="da-DK" sz="2400" dirty="0"/>
              <a:t>Velkomst v. Rikke</a:t>
            </a:r>
            <a:br>
              <a:rPr lang="da-DK" sz="2400" dirty="0"/>
            </a:br>
            <a:r>
              <a:rPr lang="da-DK" dirty="0"/>
              <a:t/>
            </a:r>
            <a:br>
              <a:rPr lang="da-DK" dirty="0"/>
            </a:br>
            <a:r>
              <a:rPr lang="da-DK" sz="1800" b="0" dirty="0"/>
              <a:t>Kl. 16.30 – 16.35</a:t>
            </a:r>
            <a:endParaRPr lang="da-DK" b="0" dirty="0"/>
          </a:p>
        </p:txBody>
      </p:sp>
      <p:sp>
        <p:nvSpPr>
          <p:cNvPr id="4" name="Pladsholder til sidefod 3"/>
          <p:cNvSpPr>
            <a:spLocks noGrp="1"/>
          </p:cNvSpPr>
          <p:nvPr>
            <p:ph type="ftr" sz="quarter" idx="10"/>
          </p:nvPr>
        </p:nvSpPr>
        <p:spPr/>
        <p:txBody>
          <a:bodyPr/>
          <a:lstStyle/>
          <a:p>
            <a:r>
              <a:rPr lang="da-DK" altLang="da-DK" dirty="0" smtClean="0"/>
              <a:t> </a:t>
            </a:r>
            <a:r>
              <a:rPr lang="da-DK" altLang="da-DK" dirty="0"/>
              <a:t>Regionshospitalet Gødstrup</a:t>
            </a:r>
          </a:p>
        </p:txBody>
      </p:sp>
      <p:pic>
        <p:nvPicPr>
          <p:cNvPr id="5" name="Pladsholder til indhold 4"/>
          <p:cNvPicPr>
            <a:picLocks noGrp="1" noChangeAspect="1"/>
          </p:cNvPicPr>
          <p:nvPr>
            <p:ph idx="1"/>
          </p:nvPr>
        </p:nvPicPr>
        <p:blipFill>
          <a:blip r:embed="rId3"/>
          <a:stretch>
            <a:fillRect/>
          </a:stretch>
        </p:blipFill>
        <p:spPr>
          <a:xfrm>
            <a:off x="719138" y="2086252"/>
            <a:ext cx="7197725" cy="3631881"/>
          </a:xfrm>
          <a:prstGeom prst="rect">
            <a:avLst/>
          </a:prstGeom>
        </p:spPr>
      </p:pic>
    </p:spTree>
    <p:extLst>
      <p:ext uri="{BB962C8B-B14F-4D97-AF65-F5344CB8AC3E}">
        <p14:creationId xmlns:p14="http://schemas.microsoft.com/office/powerpoint/2010/main" val="3960460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445864"/>
            <a:ext cx="7197725" cy="495170"/>
          </a:xfrm>
        </p:spPr>
        <p:txBody>
          <a:bodyPr/>
          <a:lstStyle/>
          <a:p>
            <a:r>
              <a:rPr lang="da-DK" sz="2000" dirty="0">
                <a:solidFill>
                  <a:srgbClr val="000000"/>
                </a:solidFill>
                <a:ea typeface="Verdana"/>
                <a:cs typeface="Times New Roman"/>
              </a:rPr>
              <a:t>LUP fremadrettet</a:t>
            </a:r>
            <a:endParaRPr lang="da-DK" dirty="0"/>
          </a:p>
        </p:txBody>
      </p:sp>
      <p:sp>
        <p:nvSpPr>
          <p:cNvPr id="4" name="Pladsholder til sidefod 3"/>
          <p:cNvSpPr>
            <a:spLocks noGrp="1"/>
          </p:cNvSpPr>
          <p:nvPr>
            <p:ph type="ftr" sz="quarter" idx="10"/>
          </p:nvPr>
        </p:nvSpPr>
        <p:spPr/>
        <p:txBody>
          <a:bodyPr/>
          <a:lstStyle/>
          <a:p>
            <a:r>
              <a:rPr lang="da-DK" altLang="da-DK" dirty="0" smtClean="0"/>
              <a:t> </a:t>
            </a:r>
            <a:r>
              <a:rPr lang="da-DK" altLang="da-DK" dirty="0"/>
              <a:t>Regionshospitalet Gødstrup</a:t>
            </a:r>
          </a:p>
        </p:txBody>
      </p:sp>
      <p:sp>
        <p:nvSpPr>
          <p:cNvPr id="3" name="Pladsholder til indhold 2"/>
          <p:cNvSpPr>
            <a:spLocks noGrp="1"/>
          </p:cNvSpPr>
          <p:nvPr>
            <p:ph idx="1"/>
          </p:nvPr>
        </p:nvSpPr>
        <p:spPr>
          <a:xfrm>
            <a:off x="719137" y="1216242"/>
            <a:ext cx="8176287" cy="4952784"/>
          </a:xfrm>
        </p:spPr>
        <p:txBody>
          <a:bodyPr/>
          <a:lstStyle/>
          <a:p>
            <a:pPr lvl="0">
              <a:spcAft>
                <a:spcPct val="0"/>
              </a:spcAft>
              <a:buClrTx/>
              <a:buFont typeface="Arial" panose="020B0604020202020204" pitchFamily="34" charset="0"/>
              <a:buChar char="•"/>
            </a:pPr>
            <a:r>
              <a:rPr lang="da-DK" sz="1800" kern="1200" dirty="0" smtClean="0">
                <a:solidFill>
                  <a:srgbClr val="3F3018"/>
                </a:solidFill>
                <a:latin typeface="Verdana" panose="020B0604030504040204" pitchFamily="34" charset="0"/>
                <a:ea typeface="Verdana" panose="020B0604030504040204" pitchFamily="34" charset="0"/>
                <a:cs typeface="Times New Roman" panose="02020603050405020304" pitchFamily="18" charset="0"/>
              </a:rPr>
              <a:t>LUP-løbende er nu implementeret </a:t>
            </a:r>
            <a:r>
              <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rPr>
              <a:t>nationalt. </a:t>
            </a:r>
            <a:endParaRPr lang="da-DK" sz="1800" kern="1200" dirty="0" smtClean="0">
              <a:solidFill>
                <a:srgbClr val="3F3018"/>
              </a:solidFill>
              <a:latin typeface="Verdana" panose="020B0604030504040204" pitchFamily="34" charset="0"/>
              <a:ea typeface="Verdana" panose="020B0604030504040204" pitchFamily="34" charset="0"/>
              <a:cs typeface="Times New Roman" panose="02020603050405020304" pitchFamily="18" charset="0"/>
            </a:endParaRPr>
          </a:p>
          <a:p>
            <a:pPr lvl="0">
              <a:spcAft>
                <a:spcPct val="0"/>
              </a:spcAft>
              <a:buClrTx/>
              <a:buFont typeface="Arial" panose="020B0604020202020204" pitchFamily="34" charset="0"/>
              <a:buChar char="•"/>
            </a:pPr>
            <a:endPar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endParaRPr>
          </a:p>
          <a:p>
            <a:pPr lvl="0">
              <a:spcAft>
                <a:spcPct val="0"/>
              </a:spcAft>
              <a:buClrTx/>
              <a:buFont typeface="Arial" panose="020B0604020202020204" pitchFamily="34" charset="0"/>
              <a:buChar char="•"/>
            </a:pPr>
            <a:r>
              <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rPr>
              <a:t>LUP-løbende </a:t>
            </a:r>
            <a:r>
              <a:rPr lang="da-DK" sz="1800" kern="1200" dirty="0" smtClean="0">
                <a:solidFill>
                  <a:srgbClr val="3F3018"/>
                </a:solidFill>
                <a:latin typeface="Verdana" panose="020B0604030504040204" pitchFamily="34" charset="0"/>
                <a:ea typeface="Verdana" panose="020B0604030504040204" pitchFamily="34" charset="0"/>
                <a:cs typeface="Times New Roman" panose="02020603050405020304" pitchFamily="18" charset="0"/>
              </a:rPr>
              <a:t>udkommer med </a:t>
            </a:r>
            <a:r>
              <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rPr>
              <a:t>månedlige </a:t>
            </a:r>
            <a:r>
              <a:rPr lang="da-DK" sz="1800" kern="1200" dirty="0" smtClean="0">
                <a:solidFill>
                  <a:srgbClr val="3F3018"/>
                </a:solidFill>
                <a:latin typeface="Verdana" panose="020B0604030504040204" pitchFamily="34" charset="0"/>
                <a:ea typeface="Verdana" panose="020B0604030504040204" pitchFamily="34" charset="0"/>
                <a:cs typeface="Times New Roman" panose="02020603050405020304" pitchFamily="18" charset="0"/>
              </a:rPr>
              <a:t>data, hvilket skulle give </a:t>
            </a:r>
            <a:r>
              <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rPr>
              <a:t>mulighed for at følge resultater af </a:t>
            </a:r>
            <a:r>
              <a:rPr lang="da-DK" sz="1800" kern="1200" dirty="0" smtClean="0">
                <a:solidFill>
                  <a:srgbClr val="3F3018"/>
                </a:solidFill>
                <a:latin typeface="Verdana" panose="020B0604030504040204" pitchFamily="34" charset="0"/>
                <a:ea typeface="Verdana" panose="020B0604030504040204" pitchFamily="34" charset="0"/>
                <a:cs typeface="Times New Roman" panose="02020603050405020304" pitchFamily="18" charset="0"/>
              </a:rPr>
              <a:t>forbedringsindsatser </a:t>
            </a:r>
            <a:r>
              <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rPr>
              <a:t>hurtigere end med årlige data.</a:t>
            </a:r>
          </a:p>
          <a:p>
            <a:pPr marL="0" lvl="0" indent="0">
              <a:spcAft>
                <a:spcPct val="0"/>
              </a:spcAft>
              <a:buClrTx/>
              <a:buNone/>
            </a:pPr>
            <a:endPar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endParaRPr>
          </a:p>
          <a:p>
            <a:pPr lvl="0">
              <a:spcAft>
                <a:spcPct val="0"/>
              </a:spcAft>
              <a:buClrTx/>
              <a:buFont typeface="Arial" panose="020B0604020202020204" pitchFamily="34" charset="0"/>
              <a:buChar char="•"/>
            </a:pPr>
            <a:r>
              <a:rPr lang="da-DK" sz="18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rPr>
              <a:t>Fortsat en årlig statusrapport i uge 11.</a:t>
            </a:r>
          </a:p>
          <a:p>
            <a:pPr marL="0" lvl="0" indent="0">
              <a:spcAft>
                <a:spcPct val="0"/>
              </a:spcAft>
              <a:buClrTx/>
              <a:buNone/>
            </a:pPr>
            <a:endParaRPr lang="da-DK" sz="1600" kern="1200" dirty="0">
              <a:solidFill>
                <a:srgbClr val="3F3018"/>
              </a:solidFill>
              <a:latin typeface="Verdana" panose="020B0604030504040204" pitchFamily="34" charset="0"/>
              <a:ea typeface="Verdana" panose="020B0604030504040204" pitchFamily="34" charset="0"/>
              <a:cs typeface="Times New Roman" panose="02020603050405020304" pitchFamily="18" charset="0"/>
            </a:endParaRPr>
          </a:p>
          <a:p>
            <a:pPr marL="1371600" lvl="3" indent="0">
              <a:spcAft>
                <a:spcPts val="0"/>
              </a:spcAft>
              <a:buClrTx/>
              <a:buNone/>
            </a:pPr>
            <a:endParaRPr lang="da-DK" sz="1200" kern="1200" dirty="0" smtClean="0">
              <a:solidFill>
                <a:srgbClr val="3F3018"/>
              </a:solidFill>
            </a:endParaRPr>
          </a:p>
          <a:p>
            <a:pPr marL="1371600" lvl="3" indent="0">
              <a:spcAft>
                <a:spcPts val="0"/>
              </a:spcAft>
              <a:buClrTx/>
              <a:buNone/>
            </a:pPr>
            <a:endParaRPr lang="da-DK" sz="1200" kern="1200" dirty="0">
              <a:solidFill>
                <a:srgbClr val="3F3018"/>
              </a:solidFill>
            </a:endParaRPr>
          </a:p>
          <a:p>
            <a:pPr marL="1371600" lvl="3" indent="0">
              <a:spcAft>
                <a:spcPts val="0"/>
              </a:spcAft>
              <a:buClrTx/>
              <a:buNone/>
            </a:pPr>
            <a:endParaRPr lang="da-DK" sz="1200" kern="1200" dirty="0">
              <a:solidFill>
                <a:srgbClr val="3F3018"/>
              </a:solidFill>
            </a:endParaRPr>
          </a:p>
          <a:p>
            <a:pPr marL="0" indent="0">
              <a:spcAft>
                <a:spcPts val="0"/>
              </a:spcAft>
              <a:buNone/>
            </a:pPr>
            <a:endParaRPr lang="da-DK" sz="1200" b="1" dirty="0" smtClean="0">
              <a:latin typeface="Verdana" panose="020B0604030504040204" pitchFamily="34" charset="0"/>
              <a:ea typeface="Verdana" panose="020B0604030504040204" pitchFamily="34" charset="0"/>
              <a:cs typeface="Times New Roman" panose="02020603050405020304" pitchFamily="18" charset="0"/>
            </a:endParaRPr>
          </a:p>
          <a:p>
            <a:pPr marL="0" lvl="0" indent="0">
              <a:spcAft>
                <a:spcPts val="0"/>
              </a:spcAft>
              <a:buClrTx/>
              <a:buNone/>
            </a:pPr>
            <a:endParaRPr lang="da-DK" sz="1200" kern="1200" dirty="0">
              <a:solidFill>
                <a:srgbClr val="3F3018"/>
              </a:solidFill>
              <a:ea typeface="Verdana"/>
              <a:cs typeface="Times New Roman"/>
            </a:endParaRPr>
          </a:p>
          <a:p>
            <a:pPr marL="0" lvl="0" indent="0">
              <a:spcAft>
                <a:spcPts val="0"/>
              </a:spcAft>
              <a:buClrTx/>
              <a:buNone/>
            </a:pPr>
            <a:endParaRPr lang="da-DK" sz="1200" b="1" i="1" kern="1200" dirty="0" smtClean="0">
              <a:solidFill>
                <a:srgbClr val="3F3018"/>
              </a:solidFill>
              <a:ea typeface="Verdana"/>
              <a:cs typeface="Times New Roman"/>
            </a:endParaRPr>
          </a:p>
          <a:p>
            <a:pPr marL="457200" lvl="0" indent="0">
              <a:spcAft>
                <a:spcPts val="0"/>
              </a:spcAft>
              <a:buClrTx/>
              <a:buNone/>
            </a:pPr>
            <a:r>
              <a:rPr lang="da-DK" sz="1600" kern="1200" dirty="0">
                <a:solidFill>
                  <a:srgbClr val="3F3018"/>
                </a:solidFill>
                <a:ea typeface="Verdana"/>
                <a:cs typeface="Times New Roman"/>
              </a:rPr>
              <a:t> </a:t>
            </a:r>
          </a:p>
        </p:txBody>
      </p:sp>
    </p:spTree>
    <p:extLst>
      <p:ext uri="{BB962C8B-B14F-4D97-AF65-F5344CB8AC3E}">
        <p14:creationId xmlns:p14="http://schemas.microsoft.com/office/powerpoint/2010/main" val="3823574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445863"/>
            <a:ext cx="7197725" cy="45719"/>
          </a:xfrm>
        </p:spPr>
        <p:txBody>
          <a:bodyPr/>
          <a:lstStyle/>
          <a:p>
            <a:r>
              <a:rPr lang="da-DK" sz="2400" dirty="0"/>
              <a:t/>
            </a:r>
            <a:br>
              <a:rPr lang="da-DK" sz="2400" dirty="0"/>
            </a:br>
            <a:endParaRPr lang="da-DK" dirty="0"/>
          </a:p>
        </p:txBody>
      </p:sp>
      <p:sp>
        <p:nvSpPr>
          <p:cNvPr id="4" name="Pladsholder til sidefod 3"/>
          <p:cNvSpPr>
            <a:spLocks noGrp="1"/>
          </p:cNvSpPr>
          <p:nvPr>
            <p:ph type="ftr" sz="quarter" idx="10"/>
          </p:nvPr>
        </p:nvSpPr>
        <p:spPr/>
        <p:txBody>
          <a:bodyPr/>
          <a:lstStyle/>
          <a:p>
            <a:r>
              <a:rPr lang="da-DK" altLang="da-DK" dirty="0" smtClean="0"/>
              <a:t> </a:t>
            </a:r>
            <a:r>
              <a:rPr lang="da-DK" altLang="da-DK" dirty="0"/>
              <a:t>Regionshospitalet Gødstrup</a:t>
            </a:r>
          </a:p>
        </p:txBody>
      </p:sp>
      <p:pic>
        <p:nvPicPr>
          <p:cNvPr id="5" name="Pladsholder til indhold 4"/>
          <p:cNvPicPr>
            <a:picLocks noGrp="1" noChangeAspect="1"/>
          </p:cNvPicPr>
          <p:nvPr>
            <p:ph idx="1"/>
          </p:nvPr>
        </p:nvPicPr>
        <p:blipFill>
          <a:blip r:embed="rId3"/>
          <a:stretch>
            <a:fillRect/>
          </a:stretch>
        </p:blipFill>
        <p:spPr>
          <a:xfrm>
            <a:off x="561076" y="648071"/>
            <a:ext cx="7837199" cy="5204050"/>
          </a:xfrm>
          <a:prstGeom prst="rect">
            <a:avLst/>
          </a:prstGeom>
        </p:spPr>
      </p:pic>
    </p:spTree>
    <p:extLst>
      <p:ext uri="{BB962C8B-B14F-4D97-AF65-F5344CB8AC3E}">
        <p14:creationId xmlns:p14="http://schemas.microsoft.com/office/powerpoint/2010/main" val="8179149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1" y="1072272"/>
            <a:ext cx="7543800" cy="359027"/>
          </a:xfrm>
        </p:spPr>
        <p:txBody>
          <a:bodyPr>
            <a:normAutofit/>
          </a:bodyPr>
          <a:lstStyle/>
          <a:p>
            <a:r>
              <a:rPr lang="da-DK" sz="1800" b="1" dirty="0"/>
              <a:t>Det fortæller jeg om LUP i MTK - RHG</a:t>
            </a:r>
          </a:p>
        </p:txBody>
      </p:sp>
      <p:sp>
        <p:nvSpPr>
          <p:cNvPr id="3" name="Pladsholder til tekst 2"/>
          <p:cNvSpPr>
            <a:spLocks noGrp="1"/>
          </p:cNvSpPr>
          <p:nvPr>
            <p:ph type="body" idx="1"/>
          </p:nvPr>
        </p:nvSpPr>
        <p:spPr/>
        <p:txBody>
          <a:bodyPr/>
          <a:lstStyle/>
          <a:p>
            <a:r>
              <a:rPr lang="da-DK" dirty="0" smtClean="0"/>
              <a:t>Generelt om arbejdsgange</a:t>
            </a:r>
            <a:endParaRPr lang="da-DK" dirty="0"/>
          </a:p>
        </p:txBody>
      </p:sp>
      <p:sp>
        <p:nvSpPr>
          <p:cNvPr id="4" name="Pladsholder til indhold 3"/>
          <p:cNvSpPr>
            <a:spLocks noGrp="1"/>
          </p:cNvSpPr>
          <p:nvPr>
            <p:ph sz="half" idx="2"/>
          </p:nvPr>
        </p:nvSpPr>
        <p:spPr/>
        <p:txBody>
          <a:bodyPr/>
          <a:lstStyle/>
          <a:p>
            <a:r>
              <a:rPr lang="da-DK" dirty="0" smtClean="0"/>
              <a:t>Hvilke fora/personer indgår</a:t>
            </a:r>
          </a:p>
          <a:p>
            <a:r>
              <a:rPr lang="da-DK" dirty="0" smtClean="0"/>
              <a:t>LUP før og nu, anvendelighed</a:t>
            </a:r>
          </a:p>
          <a:p>
            <a:r>
              <a:rPr lang="da-DK" dirty="0" smtClean="0"/>
              <a:t>Et par screen dump af resultater/dagsorden tekster</a:t>
            </a:r>
            <a:endParaRPr lang="da-DK" dirty="0"/>
          </a:p>
        </p:txBody>
      </p:sp>
      <p:sp>
        <p:nvSpPr>
          <p:cNvPr id="5" name="Pladsholder til tekst 4"/>
          <p:cNvSpPr>
            <a:spLocks noGrp="1"/>
          </p:cNvSpPr>
          <p:nvPr>
            <p:ph type="body" sz="quarter" idx="3"/>
          </p:nvPr>
        </p:nvSpPr>
        <p:spPr/>
        <p:txBody>
          <a:bodyPr/>
          <a:lstStyle/>
          <a:p>
            <a:r>
              <a:rPr lang="da-DK" dirty="0" smtClean="0"/>
              <a:t>udvalgte ting, vi har arbejdet med over tid og nuværende</a:t>
            </a:r>
            <a:endParaRPr lang="da-DK" dirty="0"/>
          </a:p>
        </p:txBody>
      </p:sp>
      <p:sp>
        <p:nvSpPr>
          <p:cNvPr id="6" name="Pladsholder til indhold 5"/>
          <p:cNvSpPr>
            <a:spLocks noGrp="1"/>
          </p:cNvSpPr>
          <p:nvPr>
            <p:ph sz="quarter" idx="4"/>
          </p:nvPr>
        </p:nvSpPr>
        <p:spPr/>
        <p:txBody>
          <a:bodyPr/>
          <a:lstStyle/>
          <a:p>
            <a:r>
              <a:rPr lang="da-DK" dirty="0" smtClean="0">
                <a:solidFill>
                  <a:srgbClr val="C00000"/>
                </a:solidFill>
              </a:rPr>
              <a:t>PEP</a:t>
            </a:r>
            <a:r>
              <a:rPr lang="da-DK" dirty="0" smtClean="0"/>
              <a:t>: patient ekspert panel</a:t>
            </a:r>
          </a:p>
          <a:p>
            <a:r>
              <a:rPr lang="da-DK" dirty="0" smtClean="0"/>
              <a:t>Brugergrupper/diverse PEP</a:t>
            </a:r>
          </a:p>
          <a:p>
            <a:r>
              <a:rPr lang="da-DK" dirty="0" smtClean="0"/>
              <a:t>Emner/udkomme</a:t>
            </a:r>
          </a:p>
          <a:p>
            <a:r>
              <a:rPr lang="da-DK" dirty="0" smtClean="0"/>
              <a:t>Forventninger/bekymringer om LUP løbende. Alternative arbejdsmetoder ift. at få patient/pårørende perspektiv med.</a:t>
            </a:r>
            <a:endParaRPr lang="da-DK" dirty="0"/>
          </a:p>
        </p:txBody>
      </p:sp>
      <p:sp>
        <p:nvSpPr>
          <p:cNvPr id="7" name="Pladsholder til slidenummer 6"/>
          <p:cNvSpPr>
            <a:spLocks noGrp="1"/>
          </p:cNvSpPr>
          <p:nvPr>
            <p:ph type="sldNum" sz="quarter" idx="12"/>
          </p:nvPr>
        </p:nvSpPr>
        <p:spPr/>
        <p:txBody>
          <a:bodyPr/>
          <a:lstStyle/>
          <a:p>
            <a:pPr defTabSz="914134" eaLnBrk="1" fontAlgn="auto" hangingPunct="1">
              <a:spcBef>
                <a:spcPts val="0"/>
              </a:spcBef>
              <a:spcAft>
                <a:spcPts val="0"/>
              </a:spcAft>
            </a:pPr>
            <a:fld id="{4FAB73BC-B049-4115-A692-8D63A059BFB8}" type="slidenum">
              <a:rPr lang="en-US">
                <a:latin typeface="Calibri" panose="020F0502020204030204"/>
              </a:rPr>
              <a:pPr defTabSz="914134" eaLnBrk="1" fontAlgn="auto" hangingPunct="1">
                <a:spcBef>
                  <a:spcPts val="0"/>
                </a:spcBef>
                <a:spcAft>
                  <a:spcPts val="0"/>
                </a:spcAft>
              </a:pPr>
              <a:t>32</a:t>
            </a:fld>
            <a:endParaRPr lang="en-US" dirty="0">
              <a:latin typeface="Calibri" panose="020F0502020204030204"/>
            </a:endParaRPr>
          </a:p>
        </p:txBody>
      </p:sp>
    </p:spTree>
    <p:extLst>
      <p:ext uri="{BB962C8B-B14F-4D97-AF65-F5344CB8AC3E}">
        <p14:creationId xmlns:p14="http://schemas.microsoft.com/office/powerpoint/2010/main" val="3824319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22961" y="1072272"/>
            <a:ext cx="7543800" cy="521003"/>
          </a:xfrm>
        </p:spPr>
        <p:txBody>
          <a:bodyPr/>
          <a:lstStyle/>
          <a:p>
            <a:r>
              <a:rPr lang="da-DK" sz="1800" dirty="0"/>
              <a:t>Hvordan vi har organiseret arbejdet omkring LUP resultater i MTK - RHG</a:t>
            </a:r>
          </a:p>
        </p:txBody>
      </p:sp>
      <p:sp>
        <p:nvSpPr>
          <p:cNvPr id="7" name="Pladsholder til indhold 6"/>
          <p:cNvSpPr>
            <a:spLocks noGrp="1"/>
          </p:cNvSpPr>
          <p:nvPr>
            <p:ph sz="half" idx="1"/>
          </p:nvPr>
        </p:nvSpPr>
        <p:spPr/>
        <p:txBody>
          <a:bodyPr>
            <a:normAutofit/>
          </a:bodyPr>
          <a:lstStyle/>
          <a:p>
            <a:r>
              <a:rPr lang="da-DK" u="sng" dirty="0" smtClean="0"/>
              <a:t>Hvad og hvordan når resultater udkom</a:t>
            </a:r>
            <a:r>
              <a:rPr lang="da-DK" dirty="0" smtClean="0"/>
              <a:t>:</a:t>
            </a:r>
          </a:p>
          <a:p>
            <a:pPr>
              <a:buFont typeface="Wingdings" panose="05000000000000000000" pitchFamily="2" charset="2"/>
              <a:buChar char="Ø"/>
            </a:pPr>
            <a:r>
              <a:rPr lang="da-DK" dirty="0" smtClean="0"/>
              <a:t>Sendt til afdelingsledelsen og til oversygeplejerskerne (tidl. </a:t>
            </a:r>
            <a:r>
              <a:rPr lang="da-DK" dirty="0" err="1" smtClean="0"/>
              <a:t>afdelingssygepl</a:t>
            </a:r>
            <a:r>
              <a:rPr lang="da-DK" dirty="0" smtClean="0"/>
              <a:t>.) og ledende overlæge(r) for sengeafsnit og klinik/klinik for kikkertundersøgelser OG til resten af kvalitetsudvalget i afdelingen, som er inkl. kvalitetskonsulent fra KVA  – i forbindelse med dagsorden til kvalitetsudvalgsmøde, hvor LUP sættes på.</a:t>
            </a:r>
          </a:p>
          <a:p>
            <a:pPr>
              <a:buFont typeface="Wingdings" panose="05000000000000000000" pitchFamily="2" charset="2"/>
              <a:buChar char="Ø"/>
            </a:pPr>
            <a:r>
              <a:rPr lang="da-DK" dirty="0" smtClean="0"/>
              <a:t>en underarbejdsgruppe ser på data, fremlægger resultater, anbefalinger for prioritering, og der drøftes/findes forbedringsforslag</a:t>
            </a:r>
          </a:p>
          <a:p>
            <a:pPr>
              <a:buFont typeface="Wingdings" panose="05000000000000000000" pitchFamily="2" charset="2"/>
              <a:buChar char="Ø"/>
            </a:pPr>
            <a:r>
              <a:rPr lang="da-DK" dirty="0" smtClean="0"/>
              <a:t>efterfølgende på personalemøder i enheder/faggrupper</a:t>
            </a:r>
          </a:p>
          <a:p>
            <a:pPr>
              <a:buFont typeface="Wingdings" panose="05000000000000000000" pitchFamily="2" charset="2"/>
              <a:buChar char="Ø"/>
            </a:pPr>
            <a:r>
              <a:rPr lang="da-DK" dirty="0" smtClean="0"/>
              <a:t>resultat på området næste gang?</a:t>
            </a:r>
            <a:endParaRPr lang="da-DK" dirty="0"/>
          </a:p>
        </p:txBody>
      </p:sp>
      <p:sp>
        <p:nvSpPr>
          <p:cNvPr id="8" name="Pladsholder til indhold 7"/>
          <p:cNvSpPr>
            <a:spLocks noGrp="1"/>
          </p:cNvSpPr>
          <p:nvPr>
            <p:ph sz="half" idx="2"/>
          </p:nvPr>
        </p:nvSpPr>
        <p:spPr/>
        <p:txBody>
          <a:bodyPr>
            <a:normAutofit/>
          </a:bodyPr>
          <a:lstStyle/>
          <a:p>
            <a:r>
              <a:rPr lang="da-DK" u="sng" dirty="0" smtClean="0"/>
              <a:t>Hvem er det så egentligt?:</a:t>
            </a:r>
          </a:p>
          <a:p>
            <a:pPr>
              <a:buFont typeface="Wingdings" panose="05000000000000000000" pitchFamily="2" charset="2"/>
              <a:buChar char="Ø"/>
            </a:pPr>
            <a:r>
              <a:rPr lang="da-DK" dirty="0" smtClean="0"/>
              <a:t>cheflæge/chefsygeplejerske NH/AN</a:t>
            </a:r>
          </a:p>
          <a:p>
            <a:pPr>
              <a:buFont typeface="Wingdings" panose="05000000000000000000" pitchFamily="2" charset="2"/>
              <a:buChar char="Ø"/>
            </a:pPr>
            <a:r>
              <a:rPr lang="da-DK" dirty="0" smtClean="0"/>
              <a:t>oversygeplejersker + afsnitslæger (LF/MJ og LN/AH)</a:t>
            </a:r>
          </a:p>
          <a:p>
            <a:pPr>
              <a:buFont typeface="Wingdings" panose="05000000000000000000" pitchFamily="2" charset="2"/>
              <a:buChar char="Ø"/>
            </a:pPr>
            <a:r>
              <a:rPr lang="da-DK" dirty="0" smtClean="0"/>
              <a:t>samtlige special- og overlæger (ca. 18-20 læger i alt), sekretariatsleder, UTH-sagsbehandler (DK/LP), kvalitetskonsulent (LWA), patient/bruger-</a:t>
            </a:r>
            <a:r>
              <a:rPr lang="da-DK" dirty="0" err="1" smtClean="0"/>
              <a:t>repræsenatant</a:t>
            </a:r>
            <a:r>
              <a:rPr lang="da-DK" dirty="0" smtClean="0"/>
              <a:t> (mens vi havde, slut v. </a:t>
            </a:r>
            <a:r>
              <a:rPr lang="da-DK" dirty="0" err="1" smtClean="0"/>
              <a:t>covid</a:t>
            </a:r>
            <a:r>
              <a:rPr lang="da-DK" dirty="0" smtClean="0"/>
              <a:t>)</a:t>
            </a:r>
          </a:p>
          <a:p>
            <a:pPr>
              <a:buFont typeface="Wingdings" panose="05000000000000000000" pitchFamily="2" charset="2"/>
              <a:buChar char="Ø"/>
            </a:pPr>
            <a:r>
              <a:rPr lang="da-DK" dirty="0" smtClean="0"/>
              <a:t>arbejdsgruppen er afdelingsledelsen, bruger-</a:t>
            </a:r>
            <a:r>
              <a:rPr lang="da-DK" dirty="0" err="1" smtClean="0"/>
              <a:t>repr</a:t>
            </a:r>
            <a:r>
              <a:rPr lang="da-DK" dirty="0" smtClean="0"/>
              <a:t>. (mens vi havde..)kvalitetskonsulent- og koordinator, oversygeplejersker/overlæge</a:t>
            </a:r>
          </a:p>
          <a:p>
            <a:pPr>
              <a:buFont typeface="Wingdings" panose="05000000000000000000" pitchFamily="2" charset="2"/>
              <a:buChar char="Ø"/>
            </a:pPr>
            <a:r>
              <a:rPr lang="da-DK" dirty="0" smtClean="0"/>
              <a:t>alle ansatte</a:t>
            </a:r>
            <a:endParaRPr lang="da-DK" dirty="0"/>
          </a:p>
        </p:txBody>
      </p:sp>
    </p:spTree>
    <p:extLst>
      <p:ext uri="{BB962C8B-B14F-4D97-AF65-F5344CB8AC3E}">
        <p14:creationId xmlns:p14="http://schemas.microsoft.com/office/powerpoint/2010/main" val="2549575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1" y="1072271"/>
            <a:ext cx="7543800" cy="677617"/>
          </a:xfrm>
        </p:spPr>
        <p:txBody>
          <a:bodyPr>
            <a:normAutofit fontScale="90000"/>
          </a:bodyPr>
          <a:lstStyle/>
          <a:p>
            <a:pPr algn="ctr"/>
            <a:r>
              <a:rPr lang="da-DK" dirty="0"/>
              <a:t/>
            </a:r>
            <a:br>
              <a:rPr lang="da-DK" dirty="0"/>
            </a:br>
            <a:r>
              <a:rPr lang="da-DK" sz="2024" b="1" dirty="0"/>
              <a:t>LUP før og nu, anvendelighed</a:t>
            </a:r>
            <a:br>
              <a:rPr lang="da-DK" sz="2024" b="1" dirty="0"/>
            </a:br>
            <a:endParaRPr lang="da-DK" sz="2024" b="1" dirty="0"/>
          </a:p>
        </p:txBody>
      </p:sp>
      <p:sp>
        <p:nvSpPr>
          <p:cNvPr id="3" name="Pladsholder til indhold 2"/>
          <p:cNvSpPr>
            <a:spLocks noGrp="1"/>
          </p:cNvSpPr>
          <p:nvPr>
            <p:ph sz="half" idx="1"/>
          </p:nvPr>
        </p:nvSpPr>
        <p:spPr>
          <a:xfrm>
            <a:off x="360629" y="1863234"/>
            <a:ext cx="4165651" cy="3838790"/>
          </a:xfrm>
        </p:spPr>
        <p:txBody>
          <a:bodyPr>
            <a:normAutofit fontScale="85000" lnSpcReduction="20000"/>
          </a:bodyPr>
          <a:lstStyle/>
          <a:p>
            <a:r>
              <a:rPr lang="da-DK" dirty="0" smtClean="0"/>
              <a:t>”FØR” </a:t>
            </a:r>
          </a:p>
          <a:p>
            <a:r>
              <a:rPr lang="da-DK" dirty="0" smtClean="0"/>
              <a:t>Årsrapporter. Var 1-1½ år gamle når de udkom. </a:t>
            </a:r>
          </a:p>
          <a:p>
            <a:r>
              <a:rPr lang="da-DK" b="1" dirty="0" smtClean="0">
                <a:solidFill>
                  <a:srgbClr val="C00000"/>
                </a:solidFill>
              </a:rPr>
              <a:t>%:</a:t>
            </a:r>
            <a:r>
              <a:rPr lang="da-DK" dirty="0" smtClean="0"/>
              <a:t/>
            </a:r>
            <a:br>
              <a:rPr lang="da-DK" dirty="0" smtClean="0"/>
            </a:br>
            <a:r>
              <a:rPr lang="da-DK" dirty="0" smtClean="0"/>
              <a:t>- meget kunne være ændret siden patienterne var indlagt, nogle gange skulle man huske tilbage på hvordan situationen var </a:t>
            </a:r>
            <a:r>
              <a:rPr lang="da-DK" sz="1125" dirty="0"/>
              <a:t>(eks.: ”meget beskidt på gangen ind imellem” = hov, det var dengang vi flyttede og byggede om, der var håndværkere)</a:t>
            </a:r>
          </a:p>
          <a:p>
            <a:r>
              <a:rPr lang="da-DK" dirty="0" smtClean="0"/>
              <a:t>- umuligt at se resultater af ændringer over tid/uge-måned.  </a:t>
            </a:r>
          </a:p>
          <a:p>
            <a:r>
              <a:rPr lang="da-DK" b="1" dirty="0" smtClean="0">
                <a:solidFill>
                  <a:srgbClr val="C00000"/>
                </a:solidFill>
              </a:rPr>
              <a:t>+:</a:t>
            </a:r>
            <a:br>
              <a:rPr lang="da-DK" b="1" dirty="0" smtClean="0">
                <a:solidFill>
                  <a:srgbClr val="C00000"/>
                </a:solidFill>
              </a:rPr>
            </a:br>
            <a:r>
              <a:rPr lang="da-DK" dirty="0" smtClean="0"/>
              <a:t>- mange svar samlet, svar og kommentarer fra mange patienter samlet</a:t>
            </a:r>
          </a:p>
          <a:p>
            <a:r>
              <a:rPr lang="da-DK" dirty="0" smtClean="0"/>
              <a:t>- indeholdt data om, ”hvem har svaret hvad”: køn, alder, indlæggelsesårsag/diagnose (vises senere). Betød vi  kunne målrette/invitere PEP</a:t>
            </a:r>
            <a:endParaRPr lang="da-DK" dirty="0"/>
          </a:p>
        </p:txBody>
      </p:sp>
      <p:sp>
        <p:nvSpPr>
          <p:cNvPr id="4" name="Pladsholder til indhold 3"/>
          <p:cNvSpPr>
            <a:spLocks noGrp="1"/>
          </p:cNvSpPr>
          <p:nvPr>
            <p:ph sz="half" idx="2"/>
          </p:nvPr>
        </p:nvSpPr>
        <p:spPr>
          <a:xfrm>
            <a:off x="4663440" y="1863234"/>
            <a:ext cx="4165652" cy="3725444"/>
          </a:xfrm>
        </p:spPr>
        <p:txBody>
          <a:bodyPr>
            <a:normAutofit fontScale="85000" lnSpcReduction="20000"/>
          </a:bodyPr>
          <a:lstStyle/>
          <a:p>
            <a:r>
              <a:rPr lang="da-DK" dirty="0" smtClean="0"/>
              <a:t>”NU”</a:t>
            </a:r>
          </a:p>
          <a:p>
            <a:r>
              <a:rPr lang="da-DK" dirty="0" smtClean="0"/>
              <a:t>Vi har modtaget sidste årsrapport (i amputeret udgave</a:t>
            </a:r>
            <a:r>
              <a:rPr lang="da-DK" dirty="0" smtClean="0">
                <a:sym typeface="Wingdings" panose="05000000000000000000" pitchFamily="2" charset="2"/>
              </a:rPr>
              <a:t>)</a:t>
            </a:r>
            <a:br>
              <a:rPr lang="da-DK" dirty="0" smtClean="0">
                <a:sym typeface="Wingdings" panose="05000000000000000000" pitchFamily="2" charset="2"/>
              </a:rPr>
            </a:br>
            <a:r>
              <a:rPr lang="da-DK" dirty="0" smtClean="0">
                <a:sym typeface="Wingdings" panose="05000000000000000000" pitchFamily="2" charset="2"/>
              </a:rPr>
              <a:t>Vi har modtaget løbende LUP ca. ½ år indtil nu.</a:t>
            </a:r>
          </a:p>
          <a:p>
            <a:r>
              <a:rPr lang="da-DK" b="1" dirty="0" smtClean="0">
                <a:solidFill>
                  <a:srgbClr val="C00000"/>
                </a:solidFill>
              </a:rPr>
              <a:t>%:</a:t>
            </a:r>
            <a:r>
              <a:rPr lang="da-DK" dirty="0" smtClean="0">
                <a:solidFill>
                  <a:schemeClr val="tx1"/>
                </a:solidFill>
              </a:rPr>
              <a:t/>
            </a:r>
            <a:br>
              <a:rPr lang="da-DK" dirty="0" smtClean="0">
                <a:solidFill>
                  <a:schemeClr val="tx1"/>
                </a:solidFill>
              </a:rPr>
            </a:br>
            <a:r>
              <a:rPr lang="da-DK" dirty="0" smtClean="0">
                <a:solidFill>
                  <a:schemeClr val="tx1"/>
                </a:solidFill>
              </a:rPr>
              <a:t>- løbende LUP viser data samlet over ½ år, kan heldigvis måneds-opdeles. Svar er ca. 1 måned forsinket (eks. kan marts 23 ikke ses d. 18. april). (vises senere) Ønsker graf..</a:t>
            </a:r>
          </a:p>
          <a:p>
            <a:r>
              <a:rPr lang="da-DK" dirty="0" smtClean="0">
                <a:solidFill>
                  <a:schemeClr val="tx1"/>
                </a:solidFill>
              </a:rPr>
              <a:t>- har brug for/får hjælp for at sammenligne med øvrige i RHG/RM/DK </a:t>
            </a:r>
          </a:p>
          <a:p>
            <a:r>
              <a:rPr lang="da-DK" dirty="0" smtClean="0">
                <a:solidFill>
                  <a:schemeClr val="tx1"/>
                </a:solidFill>
                <a:sym typeface="Wingdings" panose="05000000000000000000" pitchFamily="2" charset="2"/>
              </a:rPr>
              <a:t>- mangler data om </a:t>
            </a:r>
            <a:r>
              <a:rPr lang="da-DK" dirty="0"/>
              <a:t>”hvem har svaret hvad”: køn, alder, </a:t>
            </a:r>
            <a:r>
              <a:rPr lang="da-DK" dirty="0" smtClean="0"/>
              <a:t>indlæggelsesårsag/diagnose*.</a:t>
            </a:r>
          </a:p>
          <a:p>
            <a:r>
              <a:rPr lang="da-DK" b="1" dirty="0">
                <a:solidFill>
                  <a:srgbClr val="C00000"/>
                </a:solidFill>
              </a:rPr>
              <a:t>+:</a:t>
            </a:r>
            <a:br>
              <a:rPr lang="da-DK" b="1" dirty="0">
                <a:solidFill>
                  <a:srgbClr val="C00000"/>
                </a:solidFill>
              </a:rPr>
            </a:br>
            <a:r>
              <a:rPr lang="da-DK" dirty="0" smtClean="0"/>
              <a:t>- man kan trække LUP resultater – på det der er spurgt om! – meget tæt på forandringer, og dermed lave forbedringsindsats ”straks” ( vises senere)</a:t>
            </a:r>
          </a:p>
          <a:p>
            <a:r>
              <a:rPr lang="da-DK" b="1" dirty="0" smtClean="0">
                <a:solidFill>
                  <a:srgbClr val="C00000"/>
                </a:solidFill>
                <a:sym typeface="Wingdings" panose="05000000000000000000" pitchFamily="2" charset="2"/>
              </a:rPr>
              <a:t>? </a:t>
            </a:r>
            <a:r>
              <a:rPr lang="da-DK" dirty="0" smtClean="0">
                <a:solidFill>
                  <a:schemeClr val="tx1"/>
                </a:solidFill>
                <a:sym typeface="Wingdings" panose="05000000000000000000" pitchFamily="2" charset="2"/>
              </a:rPr>
              <a:t>– da man heller ikke nu kan ”få fat” i dem, der svarer på en bestemt måde/invitere ind – og vi ikke har* - hvordan får vi patientrenes/de pårørendes hjælp til at udspecificere hvad og hvordan?</a:t>
            </a:r>
            <a:endParaRPr lang="da-DK" dirty="0" smtClean="0">
              <a:solidFill>
                <a:srgbClr val="C00000"/>
              </a:solidFill>
              <a:sym typeface="Wingdings" panose="05000000000000000000" pitchFamily="2" charset="2"/>
            </a:endParaRPr>
          </a:p>
          <a:p>
            <a:endParaRPr lang="da-DK" dirty="0"/>
          </a:p>
        </p:txBody>
      </p:sp>
      <p:sp>
        <p:nvSpPr>
          <p:cNvPr id="5" name="Pladsholder til slidenummer 4"/>
          <p:cNvSpPr>
            <a:spLocks noGrp="1"/>
          </p:cNvSpPr>
          <p:nvPr>
            <p:ph type="sldNum" sz="quarter" idx="12"/>
          </p:nvPr>
        </p:nvSpPr>
        <p:spPr/>
        <p:txBody>
          <a:bodyPr/>
          <a:lstStyle/>
          <a:p>
            <a:fld id="{4FAB73BC-B049-4115-A692-8D63A059BFB8}" type="slidenum">
              <a:rPr lang="en-US" smtClean="0"/>
              <a:t>34</a:t>
            </a:fld>
            <a:endParaRPr lang="en-US" dirty="0"/>
          </a:p>
        </p:txBody>
      </p:sp>
    </p:spTree>
    <p:extLst>
      <p:ext uri="{BB962C8B-B14F-4D97-AF65-F5344CB8AC3E}">
        <p14:creationId xmlns:p14="http://schemas.microsoft.com/office/powerpoint/2010/main" val="835788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1" y="648071"/>
            <a:ext cx="7543800" cy="577048"/>
          </a:xfrm>
        </p:spPr>
        <p:txBody>
          <a:bodyPr>
            <a:normAutofit/>
          </a:bodyPr>
          <a:lstStyle/>
          <a:p>
            <a:r>
              <a:rPr lang="da-DK" sz="1800" b="1" dirty="0"/>
              <a:t>Screen dump af resultater/behandlet hvordan?</a:t>
            </a:r>
          </a:p>
        </p:txBody>
      </p:sp>
      <p:sp>
        <p:nvSpPr>
          <p:cNvPr id="3" name="Pladsholder til indhold 2"/>
          <p:cNvSpPr>
            <a:spLocks noGrp="1"/>
          </p:cNvSpPr>
          <p:nvPr>
            <p:ph sz="half" idx="1"/>
          </p:nvPr>
        </p:nvSpPr>
        <p:spPr>
          <a:xfrm>
            <a:off x="144661" y="1846555"/>
            <a:ext cx="4381619" cy="3742123"/>
          </a:xfrm>
        </p:spPr>
        <p:txBody>
          <a:bodyPr>
            <a:normAutofit/>
          </a:bodyPr>
          <a:lstStyle/>
          <a:p>
            <a:r>
              <a:rPr lang="da-DK" sz="1200" b="1" dirty="0"/>
              <a:t>Eks. fra 2016-18: ”var der overensstemmelse i det forskellige sundhedspersoner fortalte dig?” og ”indflydelse på beslutninger”</a:t>
            </a:r>
          </a:p>
          <a:p>
            <a:r>
              <a:rPr lang="da-DK" sz="1200" dirty="0"/>
              <a:t>*svar score 3.9 og 2.5 (”under 4 af 5” er vi ikke tilfredse med” + prioritere)</a:t>
            </a:r>
          </a:p>
          <a:p>
            <a:r>
              <a:rPr lang="da-DK" sz="1200" dirty="0"/>
              <a:t>*fordeling/patientkategorier. DK 80 = galde</a:t>
            </a:r>
          </a:p>
        </p:txBody>
      </p:sp>
      <p:sp>
        <p:nvSpPr>
          <p:cNvPr id="4" name="Pladsholder til indhold 3"/>
          <p:cNvSpPr>
            <a:spLocks noGrp="1"/>
          </p:cNvSpPr>
          <p:nvPr>
            <p:ph sz="half" idx="2"/>
          </p:nvPr>
        </p:nvSpPr>
        <p:spPr>
          <a:xfrm>
            <a:off x="5435871" y="1944209"/>
            <a:ext cx="3563468" cy="3897297"/>
          </a:xfrm>
        </p:spPr>
        <p:txBody>
          <a:bodyPr>
            <a:normAutofit/>
          </a:bodyPr>
          <a:lstStyle/>
          <a:p>
            <a:r>
              <a:rPr lang="da-DK" sz="1200" b="1" dirty="0"/>
              <a:t>Vi inviterede et PEP, akutte, meget galdepatienter, akut brok, og mavesmerter ud fra*.</a:t>
            </a:r>
          </a:p>
          <a:p>
            <a:r>
              <a:rPr lang="da-DK" sz="1200" dirty="0"/>
              <a:t>Resultater blev videreinformeret på personale-/faggruppe møder mhp. info ud og hvilken ændret adfærd skulle til/opmærksomhed på hvad.</a:t>
            </a:r>
          </a:p>
          <a:p>
            <a:r>
              <a:rPr lang="da-DK" sz="1200" dirty="0"/>
              <a:t>- </a:t>
            </a:r>
            <a:r>
              <a:rPr lang="da-DK" sz="1200" u="sng" dirty="0"/>
              <a:t>Patienter med galdesygdom</a:t>
            </a:r>
            <a:r>
              <a:rPr lang="da-DK" sz="1200" dirty="0"/>
              <a:t>, akut indlagt med smerter og feber: der er flere forskellige undersøgelses- og behandlings muligheder afhængigt af, hvordan patienten har det, og hvad blodprøver og billeddiagnostik viser. At forklare/redegøre rigtigt, og med de samme ord/begreber (PAL noget før)... </a:t>
            </a:r>
            <a:r>
              <a:rPr lang="da-DK" sz="1200" i="1" dirty="0"/>
              <a:t>(jeg prøver lige..)</a:t>
            </a:r>
          </a:p>
          <a:p>
            <a:r>
              <a:rPr lang="da-DK" sz="1200" dirty="0"/>
              <a:t>- </a:t>
            </a:r>
            <a:r>
              <a:rPr lang="da-DK" sz="1200" u="sng" dirty="0"/>
              <a:t>Patienter med udposninger på tyktarm/kolitis</a:t>
            </a:r>
            <a:r>
              <a:rPr lang="da-DK" sz="1200" dirty="0"/>
              <a:t>, akut indlagt med svær betændelse/perforation af tarm: får akut operation med stomi! </a:t>
            </a:r>
            <a:br>
              <a:rPr lang="da-DK" sz="1200" dirty="0"/>
            </a:br>
            <a:r>
              <a:rPr lang="da-DK" sz="1200" dirty="0"/>
              <a:t>Planlagt er der meget information/forberedelse og opfølgning. </a:t>
            </a:r>
            <a:br>
              <a:rPr lang="da-DK" sz="1200" dirty="0"/>
            </a:br>
            <a:r>
              <a:rPr lang="da-DK" sz="1200" dirty="0"/>
              <a:t>- Kolitis kan vi nå hovedparten af det planlagte. </a:t>
            </a:r>
            <a:br>
              <a:rPr lang="da-DK" sz="1200" dirty="0"/>
            </a:br>
            <a:r>
              <a:rPr lang="da-DK" sz="1200" dirty="0"/>
              <a:t>- Udposninger, nej – derfor gøre hvad ifm. indlæggelse?</a:t>
            </a:r>
          </a:p>
        </p:txBody>
      </p:sp>
      <p:sp>
        <p:nvSpPr>
          <p:cNvPr id="5" name="Pladsholder til slidenummer 4"/>
          <p:cNvSpPr>
            <a:spLocks noGrp="1"/>
          </p:cNvSpPr>
          <p:nvPr>
            <p:ph type="sldNum" sz="quarter" idx="12"/>
          </p:nvPr>
        </p:nvSpPr>
        <p:spPr/>
        <p:txBody>
          <a:bodyPr/>
          <a:lstStyle/>
          <a:p>
            <a:fld id="{4FAB73BC-B049-4115-A692-8D63A059BFB8}" type="slidenum">
              <a:rPr lang="en-US" smtClean="0"/>
              <a:t>35</a:t>
            </a:fld>
            <a:endParaRPr lang="en-US" dirty="0"/>
          </a:p>
        </p:txBody>
      </p:sp>
      <p:pic>
        <p:nvPicPr>
          <p:cNvPr id="6" name="Billede 5"/>
          <p:cNvPicPr/>
          <p:nvPr/>
        </p:nvPicPr>
        <p:blipFill rotWithShape="1">
          <a:blip r:embed="rId2"/>
          <a:srcRect l="8094" t="23194" r="41792" b="43627"/>
          <a:stretch/>
        </p:blipFill>
        <p:spPr bwMode="auto">
          <a:xfrm>
            <a:off x="252645" y="2602825"/>
            <a:ext cx="2921033" cy="1868318"/>
          </a:xfrm>
          <a:prstGeom prst="rect">
            <a:avLst/>
          </a:prstGeom>
          <a:ln>
            <a:noFill/>
          </a:ln>
          <a:extLst>
            <a:ext uri="{53640926-AAD7-44D8-BBD7-CCE9431645EC}">
              <a14:shadowObscured xmlns:a14="http://schemas.microsoft.com/office/drawing/2010/main"/>
            </a:ext>
          </a:extLst>
        </p:spPr>
      </p:pic>
      <p:pic>
        <p:nvPicPr>
          <p:cNvPr id="7" name="Billede 6"/>
          <p:cNvPicPr/>
          <p:nvPr/>
        </p:nvPicPr>
        <p:blipFill rotWithShape="1">
          <a:blip r:embed="rId3"/>
          <a:srcRect l="7004" t="24437" r="41948" b="43328"/>
          <a:stretch/>
        </p:blipFill>
        <p:spPr bwMode="auto">
          <a:xfrm>
            <a:off x="241376" y="4232234"/>
            <a:ext cx="2867707" cy="17497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3488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1" y="1072272"/>
            <a:ext cx="7543800" cy="413019"/>
          </a:xfrm>
        </p:spPr>
        <p:txBody>
          <a:bodyPr>
            <a:normAutofit/>
          </a:bodyPr>
          <a:lstStyle/>
          <a:p>
            <a:r>
              <a:rPr lang="da-DK" sz="1800" dirty="0"/>
              <a:t>Konkret eks.: Akutte patienter, tarmopererede, stomi.</a:t>
            </a:r>
          </a:p>
        </p:txBody>
      </p:sp>
      <p:sp>
        <p:nvSpPr>
          <p:cNvPr id="3" name="Pladsholder til indhold 2"/>
          <p:cNvSpPr>
            <a:spLocks noGrp="1"/>
          </p:cNvSpPr>
          <p:nvPr>
            <p:ph sz="half" idx="1"/>
          </p:nvPr>
        </p:nvSpPr>
        <p:spPr>
          <a:xfrm>
            <a:off x="252645" y="1961965"/>
            <a:ext cx="3077541" cy="3755254"/>
          </a:xfrm>
        </p:spPr>
        <p:txBody>
          <a:bodyPr>
            <a:noAutofit/>
          </a:bodyPr>
          <a:lstStyle/>
          <a:p>
            <a:r>
              <a:rPr lang="da-DK" sz="1050" b="1" dirty="0"/>
              <a:t>PEP for akut indlagte: </a:t>
            </a:r>
            <a:r>
              <a:rPr lang="da-DK" sz="1050" dirty="0"/>
              <a:t>Akut opererede </a:t>
            </a:r>
            <a:r>
              <a:rPr lang="da-DK" sz="1050" dirty="0" err="1"/>
              <a:t>stomipatienter</a:t>
            </a:r>
            <a:r>
              <a:rPr lang="da-DK" sz="1050" dirty="0"/>
              <a:t> ønsker at komme i </a:t>
            </a:r>
            <a:r>
              <a:rPr lang="da-DK" sz="1050" dirty="0" err="1"/>
              <a:t>stomiklinik</a:t>
            </a:r>
            <a:r>
              <a:rPr lang="da-DK" sz="1050" dirty="0"/>
              <a:t> noget før. </a:t>
            </a:r>
            <a:br>
              <a:rPr lang="da-DK" sz="1050" dirty="0"/>
            </a:br>
            <a:r>
              <a:rPr lang="da-DK" sz="1050" dirty="0"/>
              <a:t>Flere havde tilfældigvis været indlagt på samme 4- sengs stue, sammen med andre stomi-opererede og der oplevet gode drøftelser, at kunne dele bekymringer og tanker. De foreslog at afdelingen mere systematisk etablerede noget, der sikrer, at man har mulighed for at møde andre – også med tanke på det nye kommende hospital med enestuer.</a:t>
            </a:r>
          </a:p>
          <a:p>
            <a:r>
              <a:rPr lang="da-DK" sz="1050" b="1" dirty="0"/>
              <a:t>PEP for tarmopererede med stomi: </a:t>
            </a:r>
            <a:r>
              <a:rPr lang="da-DK" sz="1050" dirty="0"/>
              <a:t>forelagt forslaget – ”fantastisk idé”, skal selvfølgelig være frivilligt. At tale med nogen som også har prøvet det. Også gerne nogen med tidligere stomi (eks, dem til lukning af...)”Prøv det”.. </a:t>
            </a:r>
            <a:br>
              <a:rPr lang="da-DK" sz="1050" dirty="0"/>
            </a:br>
            <a:r>
              <a:rPr lang="da-DK" sz="1050" b="1" dirty="0"/>
              <a:t>PDSA i juni- september 2017</a:t>
            </a:r>
            <a:r>
              <a:rPr lang="da-DK" sz="1050" dirty="0"/>
              <a:t>. Ordlyd på invitation. Tidspunkt. Hvem inviterer/indhenter svar? Rum til det – inkl. plads til senge/stole.</a:t>
            </a:r>
            <a:br>
              <a:rPr lang="da-DK" sz="1050" dirty="0"/>
            </a:br>
            <a:r>
              <a:rPr lang="da-DK" sz="1050" dirty="0"/>
              <a:t>Afviklet mange gange efter. </a:t>
            </a:r>
          </a:p>
          <a:p>
            <a:r>
              <a:rPr lang="da-DK" sz="1050" b="1" dirty="0"/>
              <a:t>Sammenhæng til arbejdet med patientinddragelse, da opsamling af indholdet ca. hvert ½ år </a:t>
            </a:r>
            <a:r>
              <a:rPr lang="da-DK" sz="1050" b="1" dirty="0">
                <a:solidFill>
                  <a:srgbClr val="C00000"/>
                </a:solidFill>
              </a:rPr>
              <a:t>videreformidles </a:t>
            </a:r>
            <a:r>
              <a:rPr lang="da-DK" sz="1050" b="1" dirty="0"/>
              <a:t>til personalet på personalemøder eller via nyhedsbrev</a:t>
            </a:r>
          </a:p>
        </p:txBody>
      </p:sp>
      <p:sp>
        <p:nvSpPr>
          <p:cNvPr id="4" name="Pladsholder til indhold 3"/>
          <p:cNvSpPr>
            <a:spLocks noGrp="1"/>
          </p:cNvSpPr>
          <p:nvPr>
            <p:ph sz="half" idx="2"/>
          </p:nvPr>
        </p:nvSpPr>
        <p:spPr>
          <a:xfrm>
            <a:off x="3870105" y="1961965"/>
            <a:ext cx="4496655" cy="3755253"/>
          </a:xfrm>
        </p:spPr>
        <p:txBody>
          <a:bodyPr>
            <a:normAutofit fontScale="40000" lnSpcReduction="20000"/>
          </a:bodyPr>
          <a:lstStyle/>
          <a:p>
            <a:r>
              <a:rPr lang="da-DK" sz="2849" dirty="0"/>
              <a:t>”Rum for tarmopererede” (ikke under </a:t>
            </a:r>
            <a:r>
              <a:rPr lang="da-DK" sz="2849" dirty="0" err="1"/>
              <a:t>covid</a:t>
            </a:r>
            <a:r>
              <a:rPr lang="da-DK" sz="2849" dirty="0"/>
              <a:t>)</a:t>
            </a:r>
          </a:p>
          <a:p>
            <a:r>
              <a:rPr lang="da-DK" sz="2849" dirty="0"/>
              <a:t>Afvikles ca. hver -2 uger. 1 time. Dem der er indlagt. Kvalitetskoordinator </a:t>
            </a:r>
            <a:r>
              <a:rPr lang="da-DK" sz="2849" dirty="0" err="1"/>
              <a:t>faciliterer</a:t>
            </a:r>
            <a:r>
              <a:rPr lang="da-DK" sz="2849" dirty="0"/>
              <a:t> og afvikler/har </a:t>
            </a:r>
            <a:r>
              <a:rPr lang="da-DK" sz="2849" dirty="0" err="1"/>
              <a:t>vejl</a:t>
            </a:r>
            <a:r>
              <a:rPr lang="da-DK" sz="2849" dirty="0"/>
              <a:t>./supervisions </a:t>
            </a:r>
            <a:r>
              <a:rPr lang="da-DK" sz="2849" dirty="0" err="1"/>
              <a:t>udd</a:t>
            </a:r>
            <a:r>
              <a:rPr lang="da-DK" sz="2849" dirty="0"/>
              <a:t>.</a:t>
            </a:r>
          </a:p>
          <a:p>
            <a:pPr lvl="0"/>
            <a:r>
              <a:rPr lang="da-DK" sz="2174" b="1" u="sng" dirty="0"/>
              <a:t>Emner, der er blevet drøftet/sat i nyhedsbrev i sengeafsnit</a:t>
            </a:r>
            <a:r>
              <a:rPr lang="da-DK" sz="2174" b="1" dirty="0"/>
              <a:t>:</a:t>
            </a:r>
          </a:p>
          <a:p>
            <a:pPr lvl="1"/>
            <a:r>
              <a:rPr lang="da-DK" sz="2174" dirty="0"/>
              <a:t>Skifte </a:t>
            </a:r>
            <a:r>
              <a:rPr lang="da-DK" sz="2174" dirty="0">
                <a:solidFill>
                  <a:srgbClr val="C00000"/>
                </a:solidFill>
              </a:rPr>
              <a:t>pose/hulstørrelse</a:t>
            </a:r>
          </a:p>
          <a:p>
            <a:pPr lvl="1"/>
            <a:r>
              <a:rPr lang="da-DK" sz="2174" dirty="0"/>
              <a:t>Gå i bad med eller uden pose, fordele og ulemper</a:t>
            </a:r>
          </a:p>
          <a:p>
            <a:pPr lvl="1"/>
            <a:r>
              <a:rPr lang="da-DK" sz="2174" dirty="0"/>
              <a:t>Muligt med tilbagelægning eller ej, betydning</a:t>
            </a:r>
          </a:p>
          <a:p>
            <a:pPr lvl="1"/>
            <a:r>
              <a:rPr lang="da-DK" sz="2174" dirty="0"/>
              <a:t>stor træthed og tanker om at komme til at arbejde igen</a:t>
            </a:r>
          </a:p>
          <a:p>
            <a:pPr lvl="1"/>
            <a:r>
              <a:rPr lang="da-DK" sz="2174" dirty="0"/>
              <a:t>ikke at føle, at det "er synd for mig"</a:t>
            </a:r>
          </a:p>
          <a:p>
            <a:pPr lvl="1"/>
            <a:r>
              <a:rPr lang="da-DK" sz="2174" dirty="0"/>
              <a:t>at bruge spejl til at skifte </a:t>
            </a:r>
            <a:r>
              <a:rPr lang="da-DK" sz="2174" dirty="0" err="1"/>
              <a:t>stomipose</a:t>
            </a:r>
            <a:r>
              <a:rPr lang="da-DK" sz="2174" dirty="0"/>
              <a:t>: hvor der kun er spejl i en flise er det ikke muligt, mens det store spejl i bad/over vask er OK</a:t>
            </a:r>
          </a:p>
          <a:p>
            <a:pPr lvl="1"/>
            <a:r>
              <a:rPr lang="da-DK" sz="2174" dirty="0"/>
              <a:t>at have smerter og kvalme</a:t>
            </a:r>
          </a:p>
          <a:p>
            <a:pPr lvl="1"/>
            <a:r>
              <a:rPr lang="da-DK" sz="2174" dirty="0"/>
              <a:t>sygdom kommer altid ubelejligt, alt det man skulle have været til/i gang med (flytte i nyt hus/lejlighed/på ferie med </a:t>
            </a:r>
            <a:r>
              <a:rPr lang="da-DK" sz="2174" dirty="0" err="1"/>
              <a:t>venneflok</a:t>
            </a:r>
            <a:r>
              <a:rPr lang="da-DK" sz="2174" dirty="0"/>
              <a:t>, på sejltur med..)</a:t>
            </a:r>
          </a:p>
          <a:p>
            <a:pPr lvl="1"/>
            <a:r>
              <a:rPr lang="da-DK" sz="2174" dirty="0">
                <a:solidFill>
                  <a:srgbClr val="C00000"/>
                </a:solidFill>
              </a:rPr>
              <a:t>omgivelserne (familie, venner, naboer) forstår det ikke</a:t>
            </a:r>
            <a:r>
              <a:rPr lang="da-DK" sz="2174" dirty="0"/>
              <a:t>: de tror det "er ovre" og at alt hurtigt fungerer normalt – dette overfor at have smagsændringer længe efter/permanent efter operation/kemobehandling og ikke kunne spise/fordøje almindelig mad – men skule tage særlige hensyn ift. stomi. Anstrengende/opgiver at skulle gentage forklaring hele tiden...</a:t>
            </a:r>
          </a:p>
          <a:p>
            <a:pPr lvl="1"/>
            <a:r>
              <a:rPr lang="da-DK" sz="2174" dirty="0"/>
              <a:t>hvis nu posen går løs-&gt; </a:t>
            </a:r>
            <a:r>
              <a:rPr lang="da-DK" sz="2174" dirty="0">
                <a:solidFill>
                  <a:srgbClr val="C00000"/>
                </a:solidFill>
              </a:rPr>
              <a:t>når</a:t>
            </a:r>
            <a:r>
              <a:rPr lang="da-DK" sz="2174" dirty="0"/>
              <a:t> posen går løs</a:t>
            </a:r>
          </a:p>
          <a:p>
            <a:pPr lvl="1"/>
            <a:r>
              <a:rPr lang="da-DK" sz="2174" dirty="0"/>
              <a:t>hvem fortæller jeg det til, og hvordan?</a:t>
            </a:r>
          </a:p>
          <a:p>
            <a:pPr lvl="1"/>
            <a:r>
              <a:rPr lang="da-DK" sz="2174" dirty="0"/>
              <a:t>I den grad at mangle energi-&gt; kan tydeligt mærke bedring når man får TPN</a:t>
            </a:r>
          </a:p>
          <a:p>
            <a:pPr lvl="1"/>
            <a:r>
              <a:rPr lang="da-DK" sz="2174" dirty="0"/>
              <a:t>At have afføringstrang/afgang af luft eller fæces </a:t>
            </a:r>
            <a:r>
              <a:rPr lang="da-DK" sz="2174" dirty="0" err="1"/>
              <a:t>rectalt</a:t>
            </a:r>
            <a:r>
              <a:rPr lang="da-DK" sz="2174" dirty="0"/>
              <a:t> – at det faktisk er </a:t>
            </a:r>
            <a:r>
              <a:rPr lang="da-DK" sz="2174" dirty="0">
                <a:solidFill>
                  <a:srgbClr val="C00000"/>
                </a:solidFill>
              </a:rPr>
              <a:t>normalt/vide det</a:t>
            </a:r>
          </a:p>
          <a:p>
            <a:endParaRPr lang="da-DK" dirty="0" smtClean="0"/>
          </a:p>
          <a:p>
            <a:endParaRPr lang="da-DK" dirty="0"/>
          </a:p>
        </p:txBody>
      </p:sp>
      <p:sp>
        <p:nvSpPr>
          <p:cNvPr id="5" name="Pladsholder til slidenummer 4"/>
          <p:cNvSpPr>
            <a:spLocks noGrp="1"/>
          </p:cNvSpPr>
          <p:nvPr>
            <p:ph type="sldNum" sz="quarter" idx="12"/>
          </p:nvPr>
        </p:nvSpPr>
        <p:spPr/>
        <p:txBody>
          <a:bodyPr/>
          <a:lstStyle/>
          <a:p>
            <a:fld id="{4FAB73BC-B049-4115-A692-8D63A059BFB8}" type="slidenum">
              <a:rPr lang="en-US" smtClean="0"/>
              <a:t>36</a:t>
            </a:fld>
            <a:endParaRPr lang="en-US" dirty="0"/>
          </a:p>
        </p:txBody>
      </p:sp>
    </p:spTree>
    <p:extLst>
      <p:ext uri="{BB962C8B-B14F-4D97-AF65-F5344CB8AC3E}">
        <p14:creationId xmlns:p14="http://schemas.microsoft.com/office/powerpoint/2010/main" val="1085307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1" y="612559"/>
            <a:ext cx="7543800" cy="442436"/>
          </a:xfrm>
        </p:spPr>
        <p:txBody>
          <a:bodyPr>
            <a:normAutofit/>
          </a:bodyPr>
          <a:lstStyle/>
          <a:p>
            <a:r>
              <a:rPr lang="da-DK" sz="1800" b="1" dirty="0"/>
              <a:t>LUP resultater lige nu (april 2023) – og hvad gør vi ved dem?</a:t>
            </a:r>
          </a:p>
        </p:txBody>
      </p:sp>
      <p:sp>
        <p:nvSpPr>
          <p:cNvPr id="3" name="Pladsholder til indhold 2"/>
          <p:cNvSpPr>
            <a:spLocks noGrp="1"/>
          </p:cNvSpPr>
          <p:nvPr>
            <p:ph type="body" idx="1"/>
          </p:nvPr>
        </p:nvSpPr>
        <p:spPr/>
        <p:txBody>
          <a:bodyPr/>
          <a:lstStyle/>
          <a:p>
            <a:endParaRPr lang="da-DK" dirty="0"/>
          </a:p>
          <a:p>
            <a:endParaRPr lang="da-DK" dirty="0" smtClean="0"/>
          </a:p>
          <a:p>
            <a:endParaRPr lang="da-DK" dirty="0"/>
          </a:p>
          <a:p>
            <a:endParaRPr lang="da-DK" dirty="0" smtClean="0"/>
          </a:p>
          <a:p>
            <a:endParaRPr lang="da-DK" dirty="0"/>
          </a:p>
          <a:p>
            <a:endParaRPr lang="da-DK" dirty="0"/>
          </a:p>
        </p:txBody>
      </p:sp>
      <p:sp>
        <p:nvSpPr>
          <p:cNvPr id="5" name="Pladsholder til indhold 4"/>
          <p:cNvSpPr>
            <a:spLocks noGrp="1"/>
          </p:cNvSpPr>
          <p:nvPr>
            <p:ph sz="half" idx="2"/>
          </p:nvPr>
        </p:nvSpPr>
        <p:spPr>
          <a:xfrm>
            <a:off x="822961" y="2187185"/>
            <a:ext cx="3703320" cy="3140410"/>
          </a:xfrm>
        </p:spPr>
        <p:txBody>
          <a:bodyPr>
            <a:normAutofit lnSpcReduction="10000"/>
          </a:bodyPr>
          <a:lstStyle/>
          <a:p>
            <a:r>
              <a:rPr lang="da-DK" dirty="0"/>
              <a:t>Sidste årsrapport: 2 </a:t>
            </a:r>
            <a:r>
              <a:rPr lang="da-DK" dirty="0" smtClean="0"/>
              <a:t>indsatsområder i MTK – RHG. Ingen patientdata ud over akut/planlagt.</a:t>
            </a:r>
            <a:br>
              <a:rPr lang="da-DK" dirty="0" smtClean="0"/>
            </a:br>
            <a:r>
              <a:rPr lang="da-DK" dirty="0" smtClean="0"/>
              <a:t>Er på dagsordenen til kvalitetsudvalgsmøde i morgen</a:t>
            </a:r>
            <a:r>
              <a:rPr lang="da-DK" dirty="0" smtClean="0">
                <a:sym typeface="Wingdings" panose="05000000000000000000" pitchFamily="2" charset="2"/>
              </a:rPr>
              <a:t></a:t>
            </a:r>
          </a:p>
          <a:p>
            <a:r>
              <a:rPr lang="da-DK" u="sng" dirty="0" smtClean="0"/>
              <a:t>Planlagt </a:t>
            </a:r>
            <a:r>
              <a:rPr lang="da-DK" u="sng" dirty="0"/>
              <a:t>indlagte</a:t>
            </a:r>
            <a:r>
              <a:rPr lang="da-DK" dirty="0"/>
              <a:t>: "jeg er med til at træffe beslutninger om undersøgelse/behandling ved behov", vi scorer lavt (3,65</a:t>
            </a:r>
            <a:r>
              <a:rPr lang="da-DK" dirty="0" smtClean="0"/>
              <a:t>)</a:t>
            </a:r>
            <a:endParaRPr lang="da-DK" dirty="0" smtClean="0">
              <a:sym typeface="Wingdings" panose="05000000000000000000" pitchFamily="2" charset="2"/>
            </a:endParaRPr>
          </a:p>
          <a:p>
            <a:r>
              <a:rPr lang="da-DK" u="sng" dirty="0" smtClean="0">
                <a:sym typeface="Wingdings" panose="05000000000000000000" pitchFamily="2" charset="2"/>
              </a:rPr>
              <a:t>Akutte</a:t>
            </a:r>
            <a:r>
              <a:rPr lang="da-DK" dirty="0" smtClean="0">
                <a:sym typeface="Wingdings" panose="05000000000000000000" pitchFamily="2" charset="2"/>
              </a:rPr>
              <a:t>: </a:t>
            </a:r>
            <a:r>
              <a:rPr lang="da-DK" dirty="0"/>
              <a:t>"en bestemt læge tager et overordnet ansvar for mit samlede forløb", vi scorer lavt (3.40</a:t>
            </a:r>
            <a:r>
              <a:rPr lang="da-DK" dirty="0" smtClean="0"/>
              <a:t>)</a:t>
            </a:r>
          </a:p>
          <a:p>
            <a:r>
              <a:rPr lang="da-DK" dirty="0" smtClean="0"/>
              <a:t>LUP Løbende-&gt;</a:t>
            </a:r>
            <a:endParaRPr lang="da-DK" dirty="0"/>
          </a:p>
          <a:p>
            <a:r>
              <a:rPr lang="da-DK" dirty="0"/>
              <a:t> </a:t>
            </a:r>
            <a:endParaRPr lang="da-DK" dirty="0" smtClean="0">
              <a:sym typeface="Wingdings" panose="05000000000000000000" pitchFamily="2" charset="2"/>
            </a:endParaRPr>
          </a:p>
          <a:p>
            <a:endParaRPr lang="da-DK" dirty="0">
              <a:sym typeface="Wingdings" panose="05000000000000000000" pitchFamily="2" charset="2"/>
            </a:endParaRPr>
          </a:p>
          <a:p>
            <a:endParaRPr lang="da-DK" dirty="0"/>
          </a:p>
          <a:p>
            <a:endParaRPr lang="da-DK" dirty="0"/>
          </a:p>
        </p:txBody>
      </p:sp>
      <p:sp>
        <p:nvSpPr>
          <p:cNvPr id="6" name="Pladsholder til tekst 5"/>
          <p:cNvSpPr>
            <a:spLocks noGrp="1"/>
          </p:cNvSpPr>
          <p:nvPr>
            <p:ph type="body" sz="quarter" idx="3"/>
          </p:nvPr>
        </p:nvSpPr>
        <p:spPr>
          <a:xfrm>
            <a:off x="4663440" y="1539282"/>
            <a:ext cx="3703320" cy="702542"/>
          </a:xfrm>
        </p:spPr>
        <p:txBody>
          <a:bodyPr/>
          <a:lstStyle/>
          <a:p>
            <a:r>
              <a:rPr lang="da-DK" dirty="0" smtClean="0"/>
              <a:t>Løbende LUP – hvad ser vi efter lige nu?</a:t>
            </a:r>
            <a:r>
              <a:rPr lang="da-DK" sz="1200" dirty="0"/>
              <a:t/>
            </a:r>
            <a:br>
              <a:rPr lang="da-DK" sz="1200" dirty="0"/>
            </a:br>
            <a:r>
              <a:rPr lang="da-DK" sz="1200" dirty="0"/>
              <a:t>(se screen dump af resultater senere</a:t>
            </a:r>
            <a:r>
              <a:rPr lang="da-DK" sz="1200" dirty="0" smtClean="0"/>
              <a:t>)</a:t>
            </a:r>
          </a:p>
          <a:p>
            <a:endParaRPr lang="da-DK" sz="1200" dirty="0"/>
          </a:p>
          <a:p>
            <a:endParaRPr lang="da-DK" dirty="0"/>
          </a:p>
        </p:txBody>
      </p:sp>
      <p:sp>
        <p:nvSpPr>
          <p:cNvPr id="7" name="Pladsholder til indhold 6"/>
          <p:cNvSpPr>
            <a:spLocks noGrp="1"/>
          </p:cNvSpPr>
          <p:nvPr>
            <p:ph sz="quarter" idx="4"/>
          </p:nvPr>
        </p:nvSpPr>
        <p:spPr>
          <a:xfrm>
            <a:off x="4663440" y="2187185"/>
            <a:ext cx="3703320" cy="3140410"/>
          </a:xfrm>
        </p:spPr>
        <p:txBody>
          <a:bodyPr>
            <a:normAutofit fontScale="92500" lnSpcReduction="20000"/>
          </a:bodyPr>
          <a:lstStyle/>
          <a:p>
            <a:pPr>
              <a:buFont typeface="Wingdings" panose="05000000000000000000" pitchFamily="2" charset="2"/>
              <a:buChar char="Ø"/>
            </a:pPr>
            <a:r>
              <a:rPr lang="da-DK" dirty="0" smtClean="0"/>
              <a:t>BI portalen: </a:t>
            </a:r>
            <a:r>
              <a:rPr lang="da-DK" u="sng" dirty="0">
                <a:sym typeface="Wingdings" panose="05000000000000000000" pitchFamily="2" charset="2"/>
              </a:rPr>
              <a:t>LUP løbende</a:t>
            </a:r>
            <a:r>
              <a:rPr lang="da-DK" dirty="0">
                <a:sym typeface="Wingdings" panose="05000000000000000000" pitchFamily="2" charset="2"/>
              </a:rPr>
              <a:t>: </a:t>
            </a:r>
            <a:r>
              <a:rPr lang="da-DK" dirty="0">
                <a:hlinkClick r:id="rId2"/>
              </a:rPr>
              <a:t>http://bi-portal.onerm.dk/#/site/RM/views/LUPSomatikAkutmodtagelseFdende/Nationalenglesprgsml?:iid=1&amp;Parameters.V%C3%A6lg%20unders%C3%B8gelse=3&amp;afdeling=Mave-%20og%20Tarmkirurgi&amp;sgh=Regionshospitalet%20G%C3%B8dstrup</a:t>
            </a:r>
            <a:endParaRPr lang="da-DK" dirty="0" smtClean="0"/>
          </a:p>
          <a:p>
            <a:pPr>
              <a:buFont typeface="Wingdings" panose="05000000000000000000" pitchFamily="2" charset="2"/>
              <a:buChar char="Ø"/>
            </a:pPr>
            <a:r>
              <a:rPr lang="da-DK" dirty="0" smtClean="0"/>
              <a:t>Generelt ift. flyt til Gødstrup, med enestuer og andre koncepter/arbejdsgange, herunder patienter i samarbejdssenge – hvordan se netop deres svar?</a:t>
            </a:r>
          </a:p>
          <a:p>
            <a:pPr>
              <a:buFont typeface="Wingdings" panose="05000000000000000000" pitchFamily="2" charset="2"/>
              <a:buChar char="Ø"/>
            </a:pPr>
            <a:r>
              <a:rPr lang="da-DK" dirty="0" smtClean="0"/>
              <a:t>høj belægning og lidt </a:t>
            </a:r>
            <a:r>
              <a:rPr lang="da-DK" dirty="0" err="1" smtClean="0"/>
              <a:t>sygepl</a:t>
            </a:r>
            <a:r>
              <a:rPr lang="da-DK" dirty="0" smtClean="0"/>
              <a:t>. personale mangel.</a:t>
            </a:r>
          </a:p>
          <a:p>
            <a:pPr>
              <a:buFont typeface="Wingdings" panose="05000000000000000000" pitchFamily="2" charset="2"/>
              <a:buChar char="Ø"/>
            </a:pPr>
            <a:r>
              <a:rPr lang="da-DK" dirty="0" smtClean="0"/>
              <a:t>”sammen om opgaven” som skal give bedre samlet kvalitet. Vi har ansat diætister, </a:t>
            </a:r>
            <a:r>
              <a:rPr lang="da-DK" dirty="0" err="1" smtClean="0"/>
              <a:t>fysio</a:t>
            </a:r>
            <a:r>
              <a:rPr lang="da-DK" dirty="0" smtClean="0"/>
              <a:t>- og ergoterapeuter, og enkelte SOSA, som indgår i teams med læger og sygeplejersker.</a:t>
            </a:r>
            <a:endParaRPr lang="da-DK" dirty="0"/>
          </a:p>
        </p:txBody>
      </p:sp>
      <p:sp>
        <p:nvSpPr>
          <p:cNvPr id="4" name="Pladsholder til slidenummer 3"/>
          <p:cNvSpPr>
            <a:spLocks noGrp="1"/>
          </p:cNvSpPr>
          <p:nvPr>
            <p:ph type="sldNum" sz="quarter" idx="12"/>
          </p:nvPr>
        </p:nvSpPr>
        <p:spPr/>
        <p:txBody>
          <a:bodyPr/>
          <a:lstStyle/>
          <a:p>
            <a:fld id="{6113E31D-E2AB-40D1-8B51-AFA5AFEF393A}" type="slidenum">
              <a:rPr lang="en-US" smtClean="0"/>
              <a:t>37</a:t>
            </a:fld>
            <a:endParaRPr lang="en-US" dirty="0"/>
          </a:p>
        </p:txBody>
      </p:sp>
    </p:spTree>
    <p:extLst>
      <p:ext uri="{BB962C8B-B14F-4D97-AF65-F5344CB8AC3E}">
        <p14:creationId xmlns:p14="http://schemas.microsoft.com/office/powerpoint/2010/main" val="4103734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2961" y="1072272"/>
            <a:ext cx="7543800" cy="413019"/>
          </a:xfrm>
        </p:spPr>
        <p:txBody>
          <a:bodyPr>
            <a:normAutofit/>
          </a:bodyPr>
          <a:lstStyle/>
          <a:p>
            <a:r>
              <a:rPr lang="da-DK" sz="1800" b="1" dirty="0"/>
              <a:t>Hvordan bruge LUP fremadrettet, ønsker til data  – og i kombination med hvad?</a:t>
            </a:r>
          </a:p>
        </p:txBody>
      </p:sp>
      <p:sp>
        <p:nvSpPr>
          <p:cNvPr id="3" name="Pladsholder til indhold 2"/>
          <p:cNvSpPr>
            <a:spLocks noGrp="1"/>
          </p:cNvSpPr>
          <p:nvPr>
            <p:ph idx="1"/>
          </p:nvPr>
        </p:nvSpPr>
        <p:spPr>
          <a:xfrm>
            <a:off x="621437" y="1358284"/>
            <a:ext cx="8025413" cy="4314548"/>
          </a:xfrm>
        </p:spPr>
        <p:txBody>
          <a:bodyPr>
            <a:normAutofit/>
          </a:bodyPr>
          <a:lstStyle/>
          <a:p>
            <a:pPr>
              <a:buFont typeface="Wingdings" panose="05000000000000000000" pitchFamily="2" charset="2"/>
              <a:buChar char="Ø"/>
            </a:pPr>
            <a:endParaRPr lang="da-DK" dirty="0" smtClean="0"/>
          </a:p>
          <a:p>
            <a:pPr>
              <a:buFont typeface="Wingdings" panose="05000000000000000000" pitchFamily="2" charset="2"/>
              <a:buChar char="Ø"/>
            </a:pPr>
            <a:endParaRPr lang="da-DK" dirty="0"/>
          </a:p>
          <a:p>
            <a:pPr>
              <a:buFont typeface="Wingdings" panose="05000000000000000000" pitchFamily="2" charset="2"/>
              <a:buChar char="Ø"/>
            </a:pPr>
            <a:r>
              <a:rPr lang="da-DK" dirty="0" smtClean="0"/>
              <a:t>Efterspørge visninger (eks. SPC/graf over udvikling månedsvis/ugevis/kvartalsvist –&gt; det der giver mening. (må spørge kvalitetsudvalget/kollegaerne også). Også at kunne få baggrundsdata på løbende LUP svar (alder, diagnose/sygdom osv.)</a:t>
            </a:r>
          </a:p>
          <a:p>
            <a:pPr>
              <a:buFont typeface="Wingdings" panose="05000000000000000000" pitchFamily="2" charset="2"/>
              <a:buChar char="Ø"/>
            </a:pPr>
            <a:r>
              <a:rPr lang="da-DK" dirty="0"/>
              <a:t>F</a:t>
            </a:r>
            <a:r>
              <a:rPr lang="da-DK" dirty="0" smtClean="0"/>
              <a:t>å tilføjet lokale spørgsmål af betydning (ud fra afprøvede svar-katalog) – hvilke har betydning for netop vores patienter? (se skema herunder fra 2019, LUP temarapport)</a:t>
            </a:r>
          </a:p>
          <a:p>
            <a:pPr>
              <a:buFont typeface="Wingdings" panose="05000000000000000000" pitchFamily="2" charset="2"/>
              <a:buChar char="Ø"/>
            </a:pPr>
            <a:r>
              <a:rPr lang="da-DK" dirty="0"/>
              <a:t>B</a:t>
            </a:r>
            <a:r>
              <a:rPr lang="da-DK" dirty="0" smtClean="0"/>
              <a:t>ruge ”spørgeskemaer” på patient-tablets på sengestuer (kun eget sengeafsnit, vi har patienter i samarbejdsenge). Kræver en del af personalet at få patienter/pårørende derind</a:t>
            </a:r>
          </a:p>
          <a:p>
            <a:pPr>
              <a:buFont typeface="Wingdings" panose="05000000000000000000" pitchFamily="2" charset="2"/>
              <a:buChar char="Ø"/>
            </a:pPr>
            <a:r>
              <a:rPr lang="da-DK" dirty="0"/>
              <a:t>S</a:t>
            </a:r>
            <a:r>
              <a:rPr lang="da-DK" dirty="0" smtClean="0"/>
              <a:t>om under </a:t>
            </a:r>
            <a:r>
              <a:rPr lang="da-DK" dirty="0" err="1" smtClean="0"/>
              <a:t>covid</a:t>
            </a:r>
            <a:r>
              <a:rPr lang="da-DK" dirty="0" smtClean="0"/>
              <a:t>: interviewe indlagte/fremmødte patienter og deres pårørende om det, de oplever</a:t>
            </a:r>
          </a:p>
          <a:p>
            <a:pPr>
              <a:buFont typeface="Wingdings" panose="05000000000000000000" pitchFamily="2" charset="2"/>
              <a:buChar char="Ø"/>
            </a:pPr>
            <a:r>
              <a:rPr lang="da-DK" dirty="0"/>
              <a:t>D</a:t>
            </a:r>
            <a:r>
              <a:rPr lang="da-DK" dirty="0" smtClean="0"/>
              <a:t>et giver stadig mening af få patienters/pårørendes oplevelser – men det kan ikke stå alene (har det aldrig kunnet, hvem svarer og hvem gør ikke)</a:t>
            </a:r>
          </a:p>
          <a:p>
            <a:pPr>
              <a:buFont typeface="Wingdings" panose="05000000000000000000" pitchFamily="2" charset="2"/>
              <a:buChar char="Ø"/>
            </a:pPr>
            <a:endParaRPr lang="da-DK" dirty="0" smtClean="0"/>
          </a:p>
          <a:p>
            <a:pPr>
              <a:buFont typeface="Wingdings" panose="05000000000000000000" pitchFamily="2" charset="2"/>
              <a:buChar char="Ø"/>
            </a:pPr>
            <a:r>
              <a:rPr lang="da-DK" b="1" dirty="0" smtClean="0">
                <a:solidFill>
                  <a:srgbClr val="C00000"/>
                </a:solidFill>
              </a:rPr>
              <a:t>Har I evt. ideer?/ </a:t>
            </a:r>
            <a:r>
              <a:rPr lang="da-DK" b="1" dirty="0">
                <a:solidFill>
                  <a:srgbClr val="C00000"/>
                </a:solidFill>
                <a:sym typeface="Wingdings" panose="05000000000000000000" pitchFamily="2" charset="2"/>
              </a:rPr>
              <a:t>Hvad synes I </a:t>
            </a:r>
            <a:r>
              <a:rPr lang="da-DK" b="1" dirty="0" smtClean="0">
                <a:solidFill>
                  <a:srgbClr val="C00000"/>
                </a:solidFill>
                <a:sym typeface="Wingdings" panose="05000000000000000000" pitchFamily="2" charset="2"/>
              </a:rPr>
              <a:t>evt. vi </a:t>
            </a:r>
            <a:r>
              <a:rPr lang="da-DK" b="1" dirty="0">
                <a:solidFill>
                  <a:srgbClr val="C00000"/>
                </a:solidFill>
                <a:sym typeface="Wingdings" panose="05000000000000000000" pitchFamily="2" charset="2"/>
              </a:rPr>
              <a:t>skal gøre</a:t>
            </a:r>
            <a:r>
              <a:rPr lang="da-DK" b="1" dirty="0" smtClean="0">
                <a:solidFill>
                  <a:srgbClr val="C00000"/>
                </a:solidFill>
                <a:sym typeface="Wingdings" panose="05000000000000000000" pitchFamily="2" charset="2"/>
              </a:rPr>
              <a:t>?</a:t>
            </a:r>
          </a:p>
          <a:p>
            <a:pPr>
              <a:buFont typeface="Wingdings" panose="05000000000000000000" pitchFamily="2" charset="2"/>
              <a:buChar char="Ø"/>
            </a:pPr>
            <a:endParaRPr lang="da-DK" b="1" dirty="0">
              <a:solidFill>
                <a:srgbClr val="C00000"/>
              </a:solidFill>
              <a:sym typeface="Wingdings" panose="05000000000000000000" pitchFamily="2" charset="2"/>
            </a:endParaRPr>
          </a:p>
          <a:p>
            <a:pPr>
              <a:buFont typeface="Wingdings" panose="05000000000000000000" pitchFamily="2" charset="2"/>
              <a:buChar char="Ø"/>
            </a:pPr>
            <a:endParaRPr lang="da-DK" b="1" dirty="0" smtClean="0">
              <a:solidFill>
                <a:srgbClr val="C00000"/>
              </a:solidFill>
              <a:sym typeface="Wingdings" panose="05000000000000000000" pitchFamily="2" charset="2"/>
            </a:endParaRPr>
          </a:p>
          <a:p>
            <a:pPr>
              <a:buFont typeface="Wingdings" panose="05000000000000000000" pitchFamily="2" charset="2"/>
              <a:buChar char="Ø"/>
            </a:pPr>
            <a:endParaRPr lang="da-DK" b="1" dirty="0">
              <a:solidFill>
                <a:srgbClr val="C00000"/>
              </a:solidFill>
              <a:sym typeface="Wingdings" panose="05000000000000000000" pitchFamily="2" charset="2"/>
            </a:endParaRPr>
          </a:p>
          <a:p>
            <a:pPr>
              <a:buFont typeface="Wingdings" panose="05000000000000000000" pitchFamily="2" charset="2"/>
              <a:buChar char="Ø"/>
            </a:pPr>
            <a:endParaRPr lang="da-DK" b="1" dirty="0" smtClean="0">
              <a:solidFill>
                <a:srgbClr val="C00000"/>
              </a:solidFill>
              <a:sym typeface="Wingdings" panose="05000000000000000000" pitchFamily="2" charset="2"/>
            </a:endParaRPr>
          </a:p>
          <a:p>
            <a:pPr>
              <a:buFont typeface="Wingdings" panose="05000000000000000000" pitchFamily="2" charset="2"/>
              <a:buChar char="Ø"/>
            </a:pPr>
            <a:endParaRPr lang="da-DK" b="1" dirty="0" smtClean="0">
              <a:solidFill>
                <a:srgbClr val="C00000"/>
              </a:solidFill>
              <a:sym typeface="Wingdings" panose="05000000000000000000" pitchFamily="2" charset="2"/>
            </a:endParaRPr>
          </a:p>
          <a:p>
            <a:pPr marL="0" indent="0">
              <a:buNone/>
            </a:pPr>
            <a:endParaRPr lang="da-DK" b="1" dirty="0">
              <a:solidFill>
                <a:srgbClr val="C00000"/>
              </a:solidFill>
              <a:sym typeface="Wingdings" panose="05000000000000000000" pitchFamily="2" charset="2"/>
            </a:endParaRPr>
          </a:p>
          <a:p>
            <a:pPr marL="0" indent="0">
              <a:buNone/>
            </a:pPr>
            <a:endParaRPr lang="da-DK" b="1" dirty="0" smtClean="0">
              <a:solidFill>
                <a:srgbClr val="C00000"/>
              </a:solidFill>
              <a:sym typeface="Wingdings" panose="05000000000000000000" pitchFamily="2" charset="2"/>
            </a:endParaRPr>
          </a:p>
          <a:p>
            <a:pPr marL="0" indent="0">
              <a:buNone/>
            </a:pPr>
            <a:endParaRPr lang="da-DK" dirty="0" smtClean="0"/>
          </a:p>
        </p:txBody>
      </p:sp>
      <p:sp>
        <p:nvSpPr>
          <p:cNvPr id="4" name="Pladsholder til slidenummer 3"/>
          <p:cNvSpPr>
            <a:spLocks noGrp="1"/>
          </p:cNvSpPr>
          <p:nvPr>
            <p:ph type="sldNum" sz="quarter" idx="12"/>
          </p:nvPr>
        </p:nvSpPr>
        <p:spPr/>
        <p:txBody>
          <a:bodyPr/>
          <a:lstStyle/>
          <a:p>
            <a:fld id="{6113E31D-E2AB-40D1-8B51-AFA5AFEF393A}" type="slidenum">
              <a:rPr lang="en-US" smtClean="0"/>
              <a:t>38</a:t>
            </a:fld>
            <a:endParaRPr lang="en-US" dirty="0"/>
          </a:p>
        </p:txBody>
      </p:sp>
      <p:pic>
        <p:nvPicPr>
          <p:cNvPr id="5" name="Billede 4"/>
          <p:cNvPicPr/>
          <p:nvPr/>
        </p:nvPicPr>
        <p:blipFill rotWithShape="1">
          <a:blip r:embed="rId2"/>
          <a:srcRect l="11984" t="49990" r="46618" b="5191"/>
          <a:stretch/>
        </p:blipFill>
        <p:spPr bwMode="auto">
          <a:xfrm>
            <a:off x="6000537" y="4700710"/>
            <a:ext cx="2849614" cy="16712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3433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901" y="1303081"/>
            <a:ext cx="2400300" cy="992088"/>
          </a:xfrm>
        </p:spPr>
        <p:txBody>
          <a:bodyPr>
            <a:normAutofit/>
          </a:bodyPr>
          <a:lstStyle/>
          <a:p>
            <a:r>
              <a:rPr lang="da-DK" sz="1200" dirty="0"/>
              <a:t>(billedet bruges til invitation til ”Rum for tarmopererede”)</a:t>
            </a:r>
            <a:r>
              <a:rPr lang="da-DK" dirty="0"/>
              <a:t/>
            </a:r>
            <a:br>
              <a:rPr lang="da-DK" dirty="0"/>
            </a:br>
            <a:endParaRPr lang="da-DK" dirty="0"/>
          </a:p>
        </p:txBody>
      </p:sp>
      <p:sp>
        <p:nvSpPr>
          <p:cNvPr id="3" name="Pladsholder til indhold 2"/>
          <p:cNvSpPr>
            <a:spLocks noGrp="1"/>
          </p:cNvSpPr>
          <p:nvPr>
            <p:ph idx="1"/>
          </p:nvPr>
        </p:nvSpPr>
        <p:spPr>
          <a:xfrm>
            <a:off x="3114218" y="1405949"/>
            <a:ext cx="5669153" cy="3943236"/>
          </a:xfrm>
        </p:spPr>
        <p:txBody>
          <a:bodyPr>
            <a:normAutofit/>
          </a:bodyPr>
          <a:lstStyle/>
          <a:p>
            <a:r>
              <a:rPr lang="da-DK" sz="5399" dirty="0"/>
              <a:t> </a:t>
            </a:r>
          </a:p>
          <a:p>
            <a:endParaRPr lang="da-DK" sz="5399" dirty="0"/>
          </a:p>
        </p:txBody>
      </p:sp>
      <p:sp>
        <p:nvSpPr>
          <p:cNvPr id="4" name="Pladsholder til tekst 3"/>
          <p:cNvSpPr>
            <a:spLocks noGrp="1"/>
          </p:cNvSpPr>
          <p:nvPr>
            <p:ph type="body" sz="half" idx="2"/>
          </p:nvPr>
        </p:nvSpPr>
        <p:spPr>
          <a:xfrm>
            <a:off x="198653" y="2241178"/>
            <a:ext cx="2861573" cy="3344913"/>
          </a:xfrm>
        </p:spPr>
        <p:txBody>
          <a:bodyPr>
            <a:normAutofit/>
          </a:bodyPr>
          <a:lstStyle/>
          <a:p>
            <a:r>
              <a:rPr lang="da-DK" sz="2699" dirty="0"/>
              <a:t>TAK</a:t>
            </a:r>
            <a:br>
              <a:rPr lang="da-DK" sz="2699" dirty="0"/>
            </a:br>
            <a:r>
              <a:rPr lang="da-DK" sz="2699" dirty="0"/>
              <a:t>for</a:t>
            </a:r>
            <a:br>
              <a:rPr lang="da-DK" sz="2699" dirty="0"/>
            </a:br>
            <a:r>
              <a:rPr lang="da-DK" sz="2699" dirty="0"/>
              <a:t>opmærksomheden</a:t>
            </a:r>
          </a:p>
        </p:txBody>
      </p:sp>
      <p:sp>
        <p:nvSpPr>
          <p:cNvPr id="5" name="Pladsholder til slidenummer 4"/>
          <p:cNvSpPr>
            <a:spLocks noGrp="1"/>
          </p:cNvSpPr>
          <p:nvPr>
            <p:ph type="sldNum" sz="quarter" idx="12"/>
          </p:nvPr>
        </p:nvSpPr>
        <p:spPr/>
        <p:txBody>
          <a:bodyPr/>
          <a:lstStyle/>
          <a:p>
            <a:fld id="{4FAB73BC-B049-4115-A692-8D63A059BFB8}" type="slidenum">
              <a:rPr lang="en-US" smtClean="0"/>
              <a:pPr/>
              <a:t>39</a:t>
            </a:fld>
            <a:endParaRPr lang="en-US" dirty="0"/>
          </a:p>
        </p:txBody>
      </p:sp>
      <p:pic>
        <p:nvPicPr>
          <p:cNvPr id="6" name="Billede 5"/>
          <p:cNvPicPr/>
          <p:nvPr/>
        </p:nvPicPr>
        <p:blipFill rotWithShape="1">
          <a:blip r:embed="rId2"/>
          <a:srcRect l="1089" t="12967" r="1372" b="2017"/>
          <a:stretch/>
        </p:blipFill>
        <p:spPr bwMode="auto">
          <a:xfrm>
            <a:off x="3222202" y="1303081"/>
            <a:ext cx="5676750" cy="34406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441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ladsholder til billede 2"/>
          <p:cNvPicPr>
            <a:picLocks noChangeAspect="1"/>
          </p:cNvPicPr>
          <p:nvPr/>
        </p:nvPicPr>
        <p:blipFill>
          <a:blip r:embed="rId3" cstate="print">
            <a:extLst>
              <a:ext uri="{28A0092B-C50C-407E-A947-70E740481C1C}">
                <a14:useLocalDpi xmlns:a14="http://schemas.microsoft.com/office/drawing/2010/main" val="0"/>
              </a:ext>
            </a:extLst>
          </a:blip>
          <a:srcRect t="47144" r="25018" b="11534"/>
          <a:stretch>
            <a:fillRect/>
          </a:stretch>
        </p:blipFill>
        <p:spPr bwMode="auto">
          <a:xfrm>
            <a:off x="1143000" y="3370263"/>
            <a:ext cx="68580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1816100" y="2608263"/>
            <a:ext cx="5283200" cy="30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buClr>
                <a:srgbClr val="84715E"/>
              </a:buClr>
              <a:buFont typeface="Wingdings" panose="05000000000000000000" pitchFamily="2" charset="2"/>
              <a:buNone/>
              <a:defRPr/>
            </a:pPr>
            <a:r>
              <a:rPr lang="da-DK" altLang="da-DK" sz="1800" dirty="0">
                <a:solidFill>
                  <a:srgbClr val="3F3018"/>
                </a:solidFill>
              </a:rPr>
              <a:t>Vision 1.0 er vores fælles løfte for fremtiden til patienter, pårørende, medarbejdere, samarbejdspartnere og det øvrige samfund:</a:t>
            </a: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b="1" dirty="0">
              <a:solidFill>
                <a:srgbClr val="3F3018"/>
              </a:solidFill>
            </a:endParaRPr>
          </a:p>
          <a:p>
            <a:pPr>
              <a:buClr>
                <a:srgbClr val="84715E"/>
              </a:buClr>
              <a:buFont typeface="Wingdings" panose="05000000000000000000" pitchFamily="2" charset="2"/>
              <a:buNone/>
              <a:defRPr/>
            </a:pPr>
            <a:endParaRPr lang="da-DK" altLang="da-DK" sz="1350" b="1" dirty="0">
              <a:solidFill>
                <a:srgbClr val="3F3018"/>
              </a:solidFill>
            </a:endParaRPr>
          </a:p>
          <a:p>
            <a:pPr>
              <a:buClr>
                <a:srgbClr val="84715E"/>
              </a:buClr>
              <a:buFont typeface="Wingdings" panose="05000000000000000000" pitchFamily="2" charset="2"/>
              <a:buNone/>
              <a:defRPr/>
            </a:pPr>
            <a:r>
              <a:rPr lang="da-DK" altLang="da-DK" sz="1800" b="1" dirty="0">
                <a:solidFill>
                  <a:srgbClr val="3F3018"/>
                </a:solidFill>
              </a:rPr>
              <a:t>Vi </a:t>
            </a:r>
            <a:r>
              <a:rPr lang="da-DK" altLang="da-DK" sz="1800" b="1" dirty="0" smtClean="0">
                <a:solidFill>
                  <a:srgbClr val="3F3018"/>
                </a:solidFill>
              </a:rPr>
              <a:t>vil sætte </a:t>
            </a:r>
            <a:r>
              <a:rPr lang="da-DK" altLang="da-DK" sz="1800" b="1" dirty="0">
                <a:solidFill>
                  <a:srgbClr val="3F3018"/>
                </a:solidFill>
              </a:rPr>
              <a:t>nye standarder for sammenhængende patientforløb </a:t>
            </a:r>
            <a:r>
              <a:rPr lang="da-DK" altLang="da-DK" sz="1800" b="1" dirty="0" smtClean="0">
                <a:solidFill>
                  <a:srgbClr val="3F3018"/>
                </a:solidFill>
              </a:rPr>
              <a:t>og være </a:t>
            </a:r>
            <a:r>
              <a:rPr lang="da-DK" altLang="da-DK" sz="1800" b="1" dirty="0">
                <a:solidFill>
                  <a:srgbClr val="3F3018"/>
                </a:solidFill>
              </a:rPr>
              <a:t>en bæredygtig arbejdsplads, </a:t>
            </a:r>
            <a:r>
              <a:rPr lang="da-DK" altLang="da-DK" sz="1800" b="1" dirty="0" smtClean="0">
                <a:solidFill>
                  <a:srgbClr val="3F3018"/>
                </a:solidFill>
              </a:rPr>
              <a:t>hvor </a:t>
            </a:r>
            <a:r>
              <a:rPr lang="da-DK" altLang="da-DK" sz="1800" b="1" dirty="0">
                <a:solidFill>
                  <a:srgbClr val="3F3018"/>
                </a:solidFill>
              </a:rPr>
              <a:t>alle har mulighed for at bidrage.</a:t>
            </a: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7173" name="Titel 1"/>
          <p:cNvSpPr txBox="1">
            <a:spLocks/>
          </p:cNvSpPr>
          <p:nvPr/>
        </p:nvSpPr>
        <p:spPr bwMode="auto">
          <a:xfrm>
            <a:off x="443883" y="177554"/>
            <a:ext cx="8528667" cy="121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b="1" kern="0" dirty="0" smtClean="0">
                <a:solidFill>
                  <a:srgbClr val="3F3018"/>
                </a:solidFill>
                <a:latin typeface="Verdana"/>
                <a:ea typeface="+mj-ea"/>
                <a:cs typeface="+mj-cs"/>
              </a:rPr>
              <a:t>Vision 1.0 </a:t>
            </a:r>
            <a:r>
              <a:rPr lang="da-DK" b="1" kern="0" dirty="0">
                <a:solidFill>
                  <a:srgbClr val="3F3018"/>
                </a:solidFill>
                <a:latin typeface="Verdana"/>
                <a:ea typeface="+mj-ea"/>
                <a:cs typeface="+mj-cs"/>
              </a:rPr>
              <a:t>og </a:t>
            </a:r>
            <a:r>
              <a:rPr lang="da-DK" b="1" kern="0" dirty="0" smtClean="0">
                <a:solidFill>
                  <a:srgbClr val="3F3018"/>
                </a:solidFill>
                <a:latin typeface="Verdana"/>
                <a:ea typeface="+mj-ea"/>
                <a:cs typeface="+mj-cs"/>
              </a:rPr>
              <a:t>Brugerrådet v. Rikke D</a:t>
            </a:r>
            <a:r>
              <a:rPr lang="da-DK" b="1" kern="0" dirty="0">
                <a:solidFill>
                  <a:srgbClr val="3F3018"/>
                </a:solidFill>
                <a:latin typeface="Verdana"/>
                <a:ea typeface="+mj-ea"/>
                <a:cs typeface="+mj-cs"/>
              </a:rPr>
              <a:t/>
            </a:r>
            <a:br>
              <a:rPr lang="da-DK" b="1" kern="0" dirty="0">
                <a:solidFill>
                  <a:srgbClr val="3F3018"/>
                </a:solidFill>
                <a:latin typeface="Verdana"/>
                <a:ea typeface="+mj-ea"/>
                <a:cs typeface="+mj-cs"/>
              </a:rPr>
            </a:br>
            <a:r>
              <a:rPr lang="da-DK" b="1" kern="0" dirty="0">
                <a:solidFill>
                  <a:srgbClr val="3F3018"/>
                </a:solidFill>
                <a:latin typeface="Verdana"/>
                <a:ea typeface="+mj-ea"/>
                <a:cs typeface="+mj-cs"/>
              </a:rPr>
              <a:t/>
            </a:r>
            <a:br>
              <a:rPr lang="da-DK" b="1" kern="0" dirty="0">
                <a:solidFill>
                  <a:srgbClr val="3F3018"/>
                </a:solidFill>
                <a:latin typeface="Verdana"/>
                <a:ea typeface="+mj-ea"/>
                <a:cs typeface="+mj-cs"/>
              </a:rPr>
            </a:br>
            <a:r>
              <a:rPr lang="da-DK" sz="1800" kern="0" dirty="0">
                <a:solidFill>
                  <a:srgbClr val="3F3018"/>
                </a:solidFill>
                <a:latin typeface="Verdana"/>
                <a:ea typeface="+mj-ea"/>
                <a:cs typeface="+mj-cs"/>
              </a:rPr>
              <a:t>Kl. 16.35 – 16.50</a:t>
            </a:r>
            <a:endParaRPr lang="da-DK" altLang="da-DK" dirty="0">
              <a:solidFill>
                <a:srgbClr val="3F3018"/>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30295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445864"/>
            <a:ext cx="7197725" cy="868032"/>
          </a:xfrm>
        </p:spPr>
        <p:txBody>
          <a:bodyPr/>
          <a:lstStyle/>
          <a:p>
            <a:pPr lvl="0">
              <a:lnSpc>
                <a:spcPct val="107000"/>
              </a:lnSpc>
              <a:spcAft>
                <a:spcPts val="0"/>
              </a:spcAft>
            </a:pPr>
            <a:r>
              <a:rPr lang="nb-NO" sz="2400" dirty="0"/>
              <a:t>S</a:t>
            </a:r>
            <a:r>
              <a:rPr lang="nb-NO" sz="2400" dirty="0" smtClean="0"/>
              <a:t>tatus </a:t>
            </a:r>
            <a:r>
              <a:rPr lang="nb-NO" sz="2400" dirty="0"/>
              <a:t>projekt overnattende </a:t>
            </a:r>
            <a:r>
              <a:rPr lang="nb-NO" sz="2400" dirty="0" smtClean="0"/>
              <a:t>pårørende</a:t>
            </a:r>
            <a:br>
              <a:rPr lang="nb-NO" sz="2400" dirty="0" smtClean="0"/>
            </a:br>
            <a:r>
              <a:rPr lang="nb-NO" sz="2000" dirty="0" smtClean="0"/>
              <a:t>v. Charlotte</a:t>
            </a:r>
            <a:r>
              <a:rPr lang="nb-NO" sz="2400" dirty="0" smtClean="0"/>
              <a:t/>
            </a:r>
            <a:br>
              <a:rPr lang="nb-NO" sz="2400" dirty="0" smtClean="0"/>
            </a:br>
            <a:r>
              <a:rPr lang="da-DK" sz="1600" kern="1200" dirty="0">
                <a:ea typeface="Verdana"/>
                <a:cs typeface="Times New Roman"/>
              </a:rPr>
              <a:t>17.20 – 17.30 </a:t>
            </a:r>
            <a:r>
              <a:rPr lang="da-DK" sz="1200" b="0" kern="1200" dirty="0">
                <a:ea typeface="+mn-ea"/>
                <a:cs typeface="+mn-cs"/>
              </a:rPr>
              <a:t>	</a:t>
            </a:r>
            <a:endParaRPr lang="da-DK" sz="2400" dirty="0"/>
          </a:p>
        </p:txBody>
      </p:sp>
      <p:sp>
        <p:nvSpPr>
          <p:cNvPr id="4" name="Pladsholder til sidefod 3"/>
          <p:cNvSpPr>
            <a:spLocks noGrp="1"/>
          </p:cNvSpPr>
          <p:nvPr>
            <p:ph type="ftr" sz="quarter" idx="10"/>
          </p:nvPr>
        </p:nvSpPr>
        <p:spPr/>
        <p:txBody>
          <a:bodyPr/>
          <a:lstStyle/>
          <a:p>
            <a:r>
              <a:rPr lang="da-DK" altLang="da-DK" dirty="0" smtClean="0"/>
              <a:t> </a:t>
            </a:r>
            <a:r>
              <a:rPr lang="da-DK" altLang="da-DK" dirty="0"/>
              <a:t>Regionshospitalet Gødstrup</a:t>
            </a:r>
          </a:p>
        </p:txBody>
      </p:sp>
      <p:sp>
        <p:nvSpPr>
          <p:cNvPr id="3" name="Pladsholder til indhold 2"/>
          <p:cNvSpPr>
            <a:spLocks noGrp="1"/>
          </p:cNvSpPr>
          <p:nvPr>
            <p:ph idx="1"/>
          </p:nvPr>
        </p:nvSpPr>
        <p:spPr>
          <a:xfrm>
            <a:off x="719138" y="1784412"/>
            <a:ext cx="7197725" cy="4384613"/>
          </a:xfrm>
        </p:spPr>
        <p:txBody>
          <a:bodyPr/>
          <a:lstStyle/>
          <a:p>
            <a:pPr marL="0" indent="0">
              <a:buNone/>
            </a:pPr>
            <a:r>
              <a:rPr lang="da-DK" dirty="0" smtClean="0"/>
              <a:t>Formål: at undersøge om muligheden </a:t>
            </a:r>
            <a:r>
              <a:rPr lang="da-DK" dirty="0"/>
              <a:t>for pårørendeovernatning på </a:t>
            </a:r>
            <a:r>
              <a:rPr lang="da-DK" dirty="0" smtClean="0"/>
              <a:t>stuen anvendes?</a:t>
            </a:r>
          </a:p>
          <a:p>
            <a:pPr marL="0" indent="0">
              <a:buNone/>
            </a:pPr>
            <a:endParaRPr lang="da-DK" dirty="0"/>
          </a:p>
          <a:p>
            <a:pPr marL="0" indent="0">
              <a:buNone/>
            </a:pPr>
            <a:r>
              <a:rPr lang="da-DK" dirty="0" smtClean="0"/>
              <a:t>Hvorfor og hvorfor ikke?</a:t>
            </a:r>
          </a:p>
          <a:p>
            <a:pPr marL="0" indent="0">
              <a:buNone/>
            </a:pPr>
            <a:endParaRPr lang="da-DK" dirty="0"/>
          </a:p>
          <a:p>
            <a:pPr marL="0" indent="0">
              <a:buNone/>
            </a:pPr>
            <a:endParaRPr lang="da-DK" dirty="0"/>
          </a:p>
        </p:txBody>
      </p:sp>
    </p:spTree>
    <p:extLst>
      <p:ext uri="{BB962C8B-B14F-4D97-AF65-F5344CB8AC3E}">
        <p14:creationId xmlns:p14="http://schemas.microsoft.com/office/powerpoint/2010/main" val="680981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2" cstate="print">
            <a:extLst>
              <a:ext uri="{28A0092B-C50C-407E-A947-70E740481C1C}">
                <a14:useLocalDpi xmlns:a14="http://schemas.microsoft.com/office/drawing/2010/main" val="0"/>
              </a:ext>
            </a:extLst>
          </a:blip>
          <a:srcRect l="1155" t="43624"/>
          <a:stretch/>
        </p:blipFill>
        <p:spPr>
          <a:xfrm>
            <a:off x="2006352" y="1349406"/>
            <a:ext cx="5084131" cy="3866225"/>
          </a:xfrm>
          <a:prstGeom prst="rect">
            <a:avLst/>
          </a:prstGeom>
        </p:spPr>
      </p:pic>
    </p:spTree>
    <p:extLst>
      <p:ext uri="{BB962C8B-B14F-4D97-AF65-F5344CB8AC3E}">
        <p14:creationId xmlns:p14="http://schemas.microsoft.com/office/powerpoint/2010/main" val="1363535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59090" y="621338"/>
            <a:ext cx="11770285" cy="7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anchor="ctr" anchorCtr="0" compatLnSpc="1">
            <a:prstTxWarp prst="textNoShape">
              <a:avLst/>
            </a:prstTxWarp>
            <a:spAutoFit/>
          </a:bodyPr>
          <a:lstStyle/>
          <a:p>
            <a:pPr defTabSz="914217"/>
            <a:r>
              <a:rPr lang="da-DK" altLang="da-DK" sz="1600" dirty="0">
                <a:solidFill>
                  <a:srgbClr val="000000"/>
                </a:solidFill>
                <a:latin typeface="Arial" panose="020B0604020202020204" pitchFamily="34" charset="0"/>
                <a:ea typeface="Times New Roman" panose="02020603050405020304" pitchFamily="18" charset="0"/>
                <a:cs typeface="Verdana" panose="020B0604030504040204" pitchFamily="34" charset="0"/>
              </a:rPr>
              <a:t>Har I benyttet muligheden for pårørendeovernatning på stuen?</a:t>
            </a:r>
            <a:endParaRPr lang="da-DK" altLang="da-DK" sz="800" dirty="0">
              <a:latin typeface="Arial" panose="020B0604020202020204" pitchFamily="34" charset="0"/>
            </a:endParaRPr>
          </a:p>
          <a:p>
            <a:pPr defTabSz="914217"/>
            <a:endParaRPr lang="da-DK" altLang="da-DK" dirty="0">
              <a:latin typeface="Arial" panose="020B0604020202020204" pitchFamily="34" charset="0"/>
            </a:endParaRPr>
          </a:p>
        </p:txBody>
      </p:sp>
      <p:pic>
        <p:nvPicPr>
          <p:cNvPr id="1025" name="Drawing 19" descr="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495" y="1139467"/>
            <a:ext cx="7919047" cy="13116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542158" y="3083233"/>
            <a:ext cx="5596711" cy="86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9" tIns="45709" rIns="91419" bIns="45709" numCol="1" anchor="ctr" anchorCtr="0" compatLnSpc="1">
            <a:prstTxWarp prst="textNoShape">
              <a:avLst/>
            </a:prstTxWarp>
            <a:spAutoFit/>
          </a:bodyPr>
          <a:lstStyle/>
          <a:p>
            <a:pPr defTabSz="914217"/>
            <a:r>
              <a:rPr lang="da-DK" altLang="da-DK" sz="1600" dirty="0">
                <a:solidFill>
                  <a:srgbClr val="000000"/>
                </a:solidFill>
                <a:latin typeface="Arial" panose="020B0604020202020204" pitchFamily="34" charset="0"/>
                <a:ea typeface="Times New Roman" panose="02020603050405020304" pitchFamily="18" charset="0"/>
                <a:cs typeface="Verdana" panose="020B0604030504040204" pitchFamily="34" charset="0"/>
              </a:rPr>
              <a:t>Har I været tilfredse med de fysiske rammer for pårørende?</a:t>
            </a:r>
            <a:endParaRPr lang="da-DK" altLang="da-DK" sz="800" dirty="0">
              <a:latin typeface="Arial" panose="020B0604020202020204" pitchFamily="34" charset="0"/>
            </a:endParaRPr>
          </a:p>
          <a:p>
            <a:pPr defTabSz="914217"/>
            <a:r>
              <a:rPr lang="da-DK" altLang="da-DK" sz="1000" dirty="0">
                <a:solidFill>
                  <a:srgbClr val="212121"/>
                </a:solidFill>
                <a:latin typeface="Arial" panose="020B0604020202020204" pitchFamily="34" charset="0"/>
                <a:ea typeface="Times New Roman" panose="02020603050405020304" pitchFamily="18" charset="0"/>
                <a:cs typeface="Verdana" panose="020B0604030504040204" pitchFamily="34" charset="0"/>
              </a:rPr>
              <a:t> </a:t>
            </a:r>
            <a:endParaRPr lang="da-DK" altLang="da-DK" sz="800" dirty="0">
              <a:latin typeface="Arial" panose="020B0604020202020204" pitchFamily="34" charset="0"/>
            </a:endParaRPr>
          </a:p>
          <a:p>
            <a:pPr defTabSz="914217"/>
            <a:endParaRPr lang="da-DK" altLang="da-DK" dirty="0">
              <a:latin typeface="Arial" panose="020B0604020202020204" pitchFamily="34" charset="0"/>
            </a:endParaRPr>
          </a:p>
        </p:txBody>
      </p:sp>
      <p:pic>
        <p:nvPicPr>
          <p:cNvPr id="1027" name="Drawing 20" descr="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21" y="3556466"/>
            <a:ext cx="7742121" cy="162992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324512" y="5516749"/>
            <a:ext cx="8581309" cy="461558"/>
          </a:xfrm>
          <a:prstGeom prst="rect">
            <a:avLst/>
          </a:prstGeom>
        </p:spPr>
        <p:txBody>
          <a:bodyPr wrap="square">
            <a:spAutoFit/>
          </a:bodyPr>
          <a:lstStyle/>
          <a:p>
            <a:r>
              <a:rPr lang="da-DK" sz="1200" i="1" dirty="0">
                <a:solidFill>
                  <a:srgbClr val="212121"/>
                </a:solidFill>
                <a:latin typeface="Verdana" panose="020B0604030504040204" pitchFamily="34" charset="0"/>
                <a:ea typeface="Times New Roman" panose="02020603050405020304" pitchFamily="18" charset="0"/>
                <a:cs typeface="Verdana" panose="020B0604030504040204" pitchFamily="34" charset="0"/>
              </a:rPr>
              <a:t>Jeg har ikke haft pårørende på besøg endnu, men det virker til at være gode rammer, og personalet er gode til at informere en om at man gerne må få besøg.</a:t>
            </a:r>
            <a:endParaRPr lang="da-DK" sz="1200" i="1" dirty="0"/>
          </a:p>
        </p:txBody>
      </p:sp>
      <p:sp>
        <p:nvSpPr>
          <p:cNvPr id="6" name="Rektangel 5"/>
          <p:cNvSpPr/>
          <p:nvPr/>
        </p:nvSpPr>
        <p:spPr>
          <a:xfrm>
            <a:off x="461225" y="2462810"/>
            <a:ext cx="7613624" cy="461558"/>
          </a:xfrm>
          <a:prstGeom prst="rect">
            <a:avLst/>
          </a:prstGeom>
        </p:spPr>
        <p:txBody>
          <a:bodyPr wrap="square">
            <a:spAutoFit/>
          </a:bodyPr>
          <a:lstStyle/>
          <a:p>
            <a:endParaRPr lang="da-DK" sz="1200" i="1" dirty="0"/>
          </a:p>
          <a:p>
            <a:r>
              <a:rPr lang="da-DK" sz="1200" i="1" dirty="0"/>
              <a:t>Godt med mulighed for overnattende pårørende, men sovesofaen er ikke god at sove på.</a:t>
            </a:r>
          </a:p>
        </p:txBody>
      </p:sp>
    </p:spTree>
    <p:extLst>
      <p:ext uri="{BB962C8B-B14F-4D97-AF65-F5344CB8AC3E}">
        <p14:creationId xmlns:p14="http://schemas.microsoft.com/office/powerpoint/2010/main" val="7407075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Deltagere i arbejdsgruppen</a:t>
            </a:r>
            <a:endParaRPr lang="da-DK" dirty="0"/>
          </a:p>
        </p:txBody>
      </p:sp>
      <p:sp>
        <p:nvSpPr>
          <p:cNvPr id="3" name="Pladsholder til indhold 2"/>
          <p:cNvSpPr>
            <a:spLocks noGrp="1"/>
          </p:cNvSpPr>
          <p:nvPr>
            <p:ph idx="1"/>
          </p:nvPr>
        </p:nvSpPr>
        <p:spPr/>
        <p:txBody>
          <a:bodyPr/>
          <a:lstStyle/>
          <a:p>
            <a:r>
              <a:rPr lang="da-DK" dirty="0" smtClean="0"/>
              <a:t>Allan Berg Holt</a:t>
            </a:r>
          </a:p>
          <a:p>
            <a:r>
              <a:rPr lang="da-DK" dirty="0" smtClean="0"/>
              <a:t>Birthe</a:t>
            </a:r>
            <a:r>
              <a:rPr lang="da-DK" dirty="0"/>
              <a:t> </a:t>
            </a:r>
            <a:r>
              <a:rPr lang="da-DK" dirty="0" smtClean="0"/>
              <a:t>Matzen</a:t>
            </a:r>
          </a:p>
          <a:p>
            <a:r>
              <a:rPr lang="da-DK" dirty="0" smtClean="0"/>
              <a:t>Birgit Hagen</a:t>
            </a:r>
          </a:p>
          <a:p>
            <a:r>
              <a:rPr lang="da-DK" dirty="0" smtClean="0"/>
              <a:t>Bjarne Vestbjerg</a:t>
            </a:r>
          </a:p>
          <a:p>
            <a:r>
              <a:rPr lang="da-DK" dirty="0" smtClean="0"/>
              <a:t>Lone Machmüller</a:t>
            </a:r>
          </a:p>
          <a:p>
            <a:endParaRPr lang="da-DK" dirty="0" smtClean="0"/>
          </a:p>
        </p:txBody>
      </p:sp>
    </p:spTree>
    <p:extLst>
      <p:ext uri="{BB962C8B-B14F-4D97-AF65-F5344CB8AC3E}">
        <p14:creationId xmlns:p14="http://schemas.microsoft.com/office/powerpoint/2010/main" val="23261803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445864"/>
            <a:ext cx="7197725" cy="868032"/>
          </a:xfrm>
        </p:spPr>
        <p:txBody>
          <a:bodyPr/>
          <a:lstStyle/>
          <a:p>
            <a:pPr lvl="0">
              <a:lnSpc>
                <a:spcPct val="107000"/>
              </a:lnSpc>
              <a:spcAft>
                <a:spcPts val="0"/>
              </a:spcAft>
            </a:pPr>
            <a:r>
              <a:rPr lang="nb-NO" sz="2400" dirty="0"/>
              <a:t>S</a:t>
            </a:r>
            <a:r>
              <a:rPr lang="nb-NO" sz="2400" dirty="0" smtClean="0"/>
              <a:t>tatus </a:t>
            </a:r>
            <a:r>
              <a:rPr lang="nb-NO" sz="2400" dirty="0"/>
              <a:t>projekt overnattende </a:t>
            </a:r>
            <a:r>
              <a:rPr lang="nb-NO" sz="2400" dirty="0" smtClean="0"/>
              <a:t>pårørende</a:t>
            </a:r>
            <a:br>
              <a:rPr lang="nb-NO" sz="2400" dirty="0" smtClean="0"/>
            </a:br>
            <a:r>
              <a:rPr lang="da-DK" sz="1600" kern="1200" dirty="0">
                <a:ea typeface="Verdana"/>
                <a:cs typeface="Times New Roman"/>
              </a:rPr>
              <a:t>17.20 – 17.30 </a:t>
            </a:r>
            <a:r>
              <a:rPr lang="da-DK" sz="1200" b="0" kern="1200" dirty="0">
                <a:ea typeface="+mn-ea"/>
                <a:cs typeface="+mn-cs"/>
              </a:rPr>
              <a:t>	</a:t>
            </a:r>
            <a:endParaRPr lang="da-DK" sz="2400" dirty="0"/>
          </a:p>
        </p:txBody>
      </p:sp>
      <p:sp>
        <p:nvSpPr>
          <p:cNvPr id="4" name="Pladsholder til sidefod 3"/>
          <p:cNvSpPr>
            <a:spLocks noGrp="1"/>
          </p:cNvSpPr>
          <p:nvPr>
            <p:ph type="ftr" sz="quarter" idx="10"/>
          </p:nvPr>
        </p:nvSpPr>
        <p:spPr/>
        <p:txBody>
          <a:bodyPr/>
          <a:lstStyle/>
          <a:p>
            <a:r>
              <a:rPr lang="da-DK" altLang="da-DK" dirty="0" smtClean="0"/>
              <a:t> </a:t>
            </a:r>
            <a:r>
              <a:rPr lang="da-DK" altLang="da-DK" dirty="0"/>
              <a:t>Regionshospitalet Gødstrup</a:t>
            </a:r>
          </a:p>
        </p:txBody>
      </p:sp>
      <p:sp>
        <p:nvSpPr>
          <p:cNvPr id="3" name="Pladsholder til indhold 2"/>
          <p:cNvSpPr>
            <a:spLocks noGrp="1"/>
          </p:cNvSpPr>
          <p:nvPr>
            <p:ph idx="1"/>
          </p:nvPr>
        </p:nvSpPr>
        <p:spPr>
          <a:xfrm>
            <a:off x="719138" y="1784412"/>
            <a:ext cx="7963223" cy="4384613"/>
          </a:xfrm>
        </p:spPr>
        <p:txBody>
          <a:bodyPr/>
          <a:lstStyle/>
          <a:p>
            <a:pPr marL="0" indent="0">
              <a:buNone/>
            </a:pPr>
            <a:endParaRPr lang="da-DK" dirty="0" smtClean="0"/>
          </a:p>
          <a:p>
            <a:pPr marL="0" indent="0">
              <a:buNone/>
            </a:pPr>
            <a:endParaRPr lang="da-DK" dirty="0"/>
          </a:p>
          <a:p>
            <a:pPr marL="0" indent="0">
              <a:buNone/>
            </a:pPr>
            <a:r>
              <a:rPr lang="da-DK" sz="2000" b="1" dirty="0" smtClean="0"/>
              <a:t>Arbejdsmøde d. 17. april:</a:t>
            </a:r>
          </a:p>
          <a:p>
            <a:pPr>
              <a:buFont typeface="Arial" panose="020B0604020202020204" pitchFamily="34" charset="0"/>
              <a:buChar char="•"/>
            </a:pPr>
            <a:r>
              <a:rPr lang="da-DK" sz="2000" dirty="0" err="1" smtClean="0"/>
              <a:t>SurveyXact</a:t>
            </a:r>
            <a:r>
              <a:rPr lang="da-DK" sz="2000" dirty="0" smtClean="0"/>
              <a:t> undersøgelse på </a:t>
            </a:r>
            <a:r>
              <a:rPr lang="da-DK" sz="2000" dirty="0" err="1" smtClean="0"/>
              <a:t>Ipad</a:t>
            </a:r>
            <a:r>
              <a:rPr lang="da-DK" sz="2000" dirty="0" smtClean="0"/>
              <a:t>.</a:t>
            </a:r>
          </a:p>
          <a:p>
            <a:pPr>
              <a:buFont typeface="Arial" panose="020B0604020202020204" pitchFamily="34" charset="0"/>
              <a:buChar char="•"/>
            </a:pPr>
            <a:r>
              <a:rPr lang="da-DK" sz="2000" dirty="0" smtClean="0"/>
              <a:t>Spørgsmål + plads til kommentarer.</a:t>
            </a:r>
          </a:p>
          <a:p>
            <a:pPr>
              <a:buFont typeface="Arial" panose="020B0604020202020204" pitchFamily="34" charset="0"/>
              <a:buChar char="•"/>
            </a:pPr>
            <a:r>
              <a:rPr lang="da-DK" sz="2000" dirty="0" smtClean="0"/>
              <a:t>Repræsentanterne kom med udkast til spørgsmål.</a:t>
            </a:r>
          </a:p>
          <a:p>
            <a:pPr>
              <a:buFont typeface="Arial" panose="020B0604020202020204" pitchFamily="34" charset="0"/>
              <a:buChar char="•"/>
            </a:pPr>
            <a:endParaRPr lang="da-DK" sz="2000" dirty="0" smtClean="0"/>
          </a:p>
          <a:p>
            <a:pPr>
              <a:buFont typeface="Arial" panose="020B0604020202020204" pitchFamily="34" charset="0"/>
              <a:buChar char="•"/>
            </a:pPr>
            <a:r>
              <a:rPr lang="da-DK" sz="2000" dirty="0"/>
              <a:t>U</a:t>
            </a:r>
            <a:r>
              <a:rPr lang="da-DK" sz="2000" dirty="0" smtClean="0"/>
              <a:t>dvalgte afdelinger</a:t>
            </a:r>
            <a:endParaRPr lang="da-DK" sz="2000" dirty="0"/>
          </a:p>
          <a:p>
            <a:pPr>
              <a:buFont typeface="Arial" panose="020B0604020202020204" pitchFamily="34" charset="0"/>
              <a:buChar char="•"/>
            </a:pPr>
            <a:r>
              <a:rPr lang="da-DK" sz="2000" dirty="0" smtClean="0"/>
              <a:t>Sen </a:t>
            </a:r>
            <a:r>
              <a:rPr lang="da-DK" sz="2000" dirty="0"/>
              <a:t>eftermiddag/ tidlig </a:t>
            </a:r>
            <a:r>
              <a:rPr lang="da-DK" sz="2000" dirty="0" smtClean="0"/>
              <a:t>aften </a:t>
            </a:r>
            <a:endParaRPr lang="da-DK" sz="2000" dirty="0"/>
          </a:p>
          <a:p>
            <a:pPr>
              <a:buFont typeface="Arial" panose="020B0604020202020204" pitchFamily="34" charset="0"/>
              <a:buChar char="•"/>
            </a:pPr>
            <a:r>
              <a:rPr lang="da-DK" sz="2000" dirty="0" smtClean="0"/>
              <a:t>Flere dage bl.a.</a:t>
            </a:r>
            <a:r>
              <a:rPr lang="da-DK" sz="2000" dirty="0"/>
              <a:t> </a:t>
            </a:r>
            <a:r>
              <a:rPr lang="da-DK" sz="2000" dirty="0" smtClean="0">
                <a:solidFill>
                  <a:srgbClr val="3F3018"/>
                </a:solidFill>
              </a:rPr>
              <a:t>”</a:t>
            </a:r>
            <a:r>
              <a:rPr lang="da-DK" sz="2000" dirty="0">
                <a:solidFill>
                  <a:srgbClr val="3F3018"/>
                </a:solidFill>
              </a:rPr>
              <a:t>Hvad er vigtigt for dig”-</a:t>
            </a:r>
            <a:r>
              <a:rPr lang="da-DK" sz="2000" dirty="0" smtClean="0">
                <a:solidFill>
                  <a:srgbClr val="3F3018"/>
                </a:solidFill>
              </a:rPr>
              <a:t>dagen </a:t>
            </a:r>
            <a:r>
              <a:rPr lang="da-DK" sz="2000" dirty="0">
                <a:solidFill>
                  <a:srgbClr val="3F3018"/>
                </a:solidFill>
              </a:rPr>
              <a:t>den 6. </a:t>
            </a:r>
            <a:r>
              <a:rPr lang="da-DK" sz="2000" dirty="0" smtClean="0">
                <a:solidFill>
                  <a:srgbClr val="3F3018"/>
                </a:solidFill>
              </a:rPr>
              <a:t>juni.</a:t>
            </a:r>
          </a:p>
          <a:p>
            <a:pPr>
              <a:buFont typeface="Arial" panose="020B0604020202020204" pitchFamily="34" charset="0"/>
              <a:buChar char="•"/>
            </a:pPr>
            <a:r>
              <a:rPr lang="da-DK" sz="2000" dirty="0"/>
              <a:t>Repræsentanterne fra BR </a:t>
            </a:r>
            <a:r>
              <a:rPr lang="da-DK" sz="2000" dirty="0" smtClean="0"/>
              <a:t>deltager </a:t>
            </a:r>
            <a:r>
              <a:rPr lang="da-DK" sz="2000" dirty="0"/>
              <a:t>i analyse af data</a:t>
            </a:r>
            <a:r>
              <a:rPr lang="da-DK" sz="2000" dirty="0" smtClean="0"/>
              <a:t>.</a:t>
            </a:r>
          </a:p>
          <a:p>
            <a:pPr>
              <a:buFont typeface="Arial" panose="020B0604020202020204" pitchFamily="34" charset="0"/>
              <a:buChar char="•"/>
            </a:pPr>
            <a:r>
              <a:rPr lang="da-DK" sz="2000" dirty="0" smtClean="0"/>
              <a:t>Resultaterne dagsordensættes på et Brugerrådsmøde.</a:t>
            </a:r>
            <a:endParaRPr lang="da-DK" sz="2000" dirty="0"/>
          </a:p>
          <a:p>
            <a:pPr>
              <a:buFont typeface="Arial" panose="020B0604020202020204" pitchFamily="34" charset="0"/>
              <a:buChar char="•"/>
            </a:pPr>
            <a:endParaRPr lang="da-DK" dirty="0" smtClean="0"/>
          </a:p>
          <a:p>
            <a:pPr marL="0" indent="0">
              <a:buNone/>
            </a:pPr>
            <a:endParaRPr lang="da-DK" dirty="0" smtClean="0"/>
          </a:p>
          <a:p>
            <a:pPr marL="0" indent="0">
              <a:buNone/>
            </a:pPr>
            <a:endParaRPr lang="da-DK" dirty="0"/>
          </a:p>
          <a:p>
            <a:pPr marL="0" indent="0">
              <a:buNone/>
            </a:pPr>
            <a:endParaRPr lang="da-DK" dirty="0"/>
          </a:p>
        </p:txBody>
      </p:sp>
    </p:spTree>
    <p:extLst>
      <p:ext uri="{BB962C8B-B14F-4D97-AF65-F5344CB8AC3E}">
        <p14:creationId xmlns:p14="http://schemas.microsoft.com/office/powerpoint/2010/main" val="23571073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0995"/>
            <a:ext cx="8229600" cy="1486985"/>
          </a:xfrm>
        </p:spPr>
        <p:txBody>
          <a:bodyPr/>
          <a:lstStyle/>
          <a:p>
            <a:r>
              <a:rPr lang="da-DK" sz="2400" dirty="0" smtClean="0">
                <a:ea typeface="Verdana"/>
                <a:cs typeface="Times New Roman"/>
              </a:rPr>
              <a:t>Seneste </a:t>
            </a:r>
            <a:r>
              <a:rPr lang="da-DK" sz="2400" dirty="0">
                <a:ea typeface="Verdana"/>
                <a:cs typeface="Times New Roman"/>
              </a:rPr>
              <a:t>nyt fra Gødstrup v. </a:t>
            </a:r>
            <a:r>
              <a:rPr lang="da-DK" sz="2400" dirty="0" smtClean="0">
                <a:ea typeface="Verdana"/>
                <a:cs typeface="Times New Roman"/>
              </a:rPr>
              <a:t>Rikke</a:t>
            </a:r>
            <a:br>
              <a:rPr lang="da-DK" sz="2400" dirty="0" smtClean="0">
                <a:ea typeface="Verdana"/>
                <a:cs typeface="Times New Roman"/>
              </a:rPr>
            </a:br>
            <a:r>
              <a:rPr lang="da-DK" sz="2400" dirty="0">
                <a:ea typeface="Verdana"/>
                <a:cs typeface="Times New Roman"/>
              </a:rPr>
              <a:t/>
            </a:r>
            <a:br>
              <a:rPr lang="da-DK" sz="2400" dirty="0">
                <a:ea typeface="Verdana"/>
                <a:cs typeface="Times New Roman"/>
              </a:rPr>
            </a:br>
            <a:r>
              <a:rPr lang="da-DK" sz="1800" dirty="0" smtClean="0">
                <a:ea typeface="Verdana"/>
                <a:cs typeface="Times New Roman"/>
              </a:rPr>
              <a:t>Kl. 17.30 -18.00</a:t>
            </a:r>
            <a:r>
              <a:rPr lang="da-DK" sz="2400" dirty="0" smtClean="0">
                <a:ea typeface="Verdana"/>
                <a:cs typeface="Times New Roman"/>
              </a:rPr>
              <a:t/>
            </a:r>
            <a:br>
              <a:rPr lang="da-DK" sz="2400" dirty="0" smtClean="0">
                <a:ea typeface="Verdana"/>
                <a:cs typeface="Times New Roman"/>
              </a:rPr>
            </a:br>
            <a:r>
              <a:rPr lang="da-DK" sz="2400" dirty="0">
                <a:ea typeface="Verdana"/>
                <a:cs typeface="Times New Roman"/>
              </a:rPr>
              <a:t/>
            </a:r>
            <a:br>
              <a:rPr lang="da-DK" sz="2400" dirty="0">
                <a:ea typeface="Verdana"/>
                <a:cs typeface="Times New Roman"/>
              </a:rPr>
            </a:br>
            <a:endParaRPr lang="da-DK" sz="2400" dirty="0"/>
          </a:p>
        </p:txBody>
      </p:sp>
      <p:sp>
        <p:nvSpPr>
          <p:cNvPr id="4" name="Pladsholder til indhold 3"/>
          <p:cNvSpPr>
            <a:spLocks noGrp="1"/>
          </p:cNvSpPr>
          <p:nvPr>
            <p:ph sz="half" idx="2"/>
          </p:nvPr>
        </p:nvSpPr>
        <p:spPr>
          <a:xfrm>
            <a:off x="483617" y="2982897"/>
            <a:ext cx="8181729" cy="4686648"/>
          </a:xfrm>
        </p:spPr>
        <p:txBody>
          <a:bodyPr/>
          <a:lstStyle/>
          <a:p>
            <a:pPr marL="0" indent="0">
              <a:buNone/>
            </a:pPr>
            <a:endParaRPr lang="da-DK" sz="1600" dirty="0"/>
          </a:p>
          <a:p>
            <a:pPr>
              <a:spcAft>
                <a:spcPct val="0"/>
              </a:spcAft>
              <a:buClrTx/>
            </a:pPr>
            <a:r>
              <a:rPr lang="da-DK" sz="1600" kern="1200" dirty="0" smtClean="0">
                <a:solidFill>
                  <a:srgbClr val="3F3018"/>
                </a:solidFill>
                <a:ea typeface="Verdana"/>
                <a:cs typeface="Times New Roman"/>
              </a:rPr>
              <a:t>Økonomi</a:t>
            </a:r>
            <a:br>
              <a:rPr lang="da-DK" sz="1600" kern="1200" dirty="0" smtClean="0">
                <a:solidFill>
                  <a:srgbClr val="3F3018"/>
                </a:solidFill>
                <a:ea typeface="Verdana"/>
                <a:cs typeface="Times New Roman"/>
              </a:rPr>
            </a:br>
            <a:endParaRPr lang="da-DK" sz="1600" kern="1200" dirty="0">
              <a:solidFill>
                <a:srgbClr val="3F3018"/>
              </a:solidFill>
              <a:ea typeface="Verdana"/>
              <a:cs typeface="Times New Roman"/>
            </a:endParaRPr>
          </a:p>
          <a:p>
            <a:pPr>
              <a:spcAft>
                <a:spcPct val="0"/>
              </a:spcAft>
              <a:buClrTx/>
            </a:pPr>
            <a:r>
              <a:rPr lang="da-DK" sz="1600" kern="1200" dirty="0" smtClean="0">
                <a:solidFill>
                  <a:srgbClr val="3F3018"/>
                </a:solidFill>
              </a:rPr>
              <a:t>Akutområdet</a:t>
            </a:r>
            <a:br>
              <a:rPr lang="da-DK" sz="1600" kern="1200" dirty="0" smtClean="0">
                <a:solidFill>
                  <a:srgbClr val="3F3018"/>
                </a:solidFill>
              </a:rPr>
            </a:br>
            <a:endParaRPr lang="da-DK" sz="1600" kern="1200" dirty="0">
              <a:solidFill>
                <a:srgbClr val="3F3018"/>
              </a:solidFill>
            </a:endParaRPr>
          </a:p>
          <a:p>
            <a:pPr>
              <a:spcAft>
                <a:spcPct val="0"/>
              </a:spcAft>
              <a:buClrTx/>
            </a:pPr>
            <a:r>
              <a:rPr lang="da-DK" sz="1600" kern="1200" dirty="0" smtClean="0">
                <a:solidFill>
                  <a:srgbClr val="3F3018"/>
                </a:solidFill>
              </a:rPr>
              <a:t>Kræftområdet</a:t>
            </a:r>
            <a:br>
              <a:rPr lang="da-DK" sz="1600" kern="1200" dirty="0" smtClean="0">
                <a:solidFill>
                  <a:srgbClr val="3F3018"/>
                </a:solidFill>
              </a:rPr>
            </a:br>
            <a:endParaRPr lang="da-DK" sz="1600" kern="1200" dirty="0">
              <a:solidFill>
                <a:srgbClr val="3F3018"/>
              </a:solidFill>
            </a:endParaRPr>
          </a:p>
          <a:p>
            <a:pPr>
              <a:spcAft>
                <a:spcPct val="0"/>
              </a:spcAft>
              <a:buClrTx/>
            </a:pPr>
            <a:r>
              <a:rPr lang="da-DK" sz="1600" kern="1200" dirty="0" smtClean="0">
                <a:solidFill>
                  <a:srgbClr val="3F3018"/>
                </a:solidFill>
              </a:rPr>
              <a:t>Opfølgning </a:t>
            </a:r>
            <a:r>
              <a:rPr lang="da-DK" sz="1600" kern="1200" dirty="0">
                <a:solidFill>
                  <a:srgbClr val="3F3018"/>
                </a:solidFill>
              </a:rPr>
              <a:t>på mad til </a:t>
            </a:r>
            <a:r>
              <a:rPr lang="da-DK" sz="1600" kern="1200" dirty="0" smtClean="0">
                <a:solidFill>
                  <a:srgbClr val="3F3018"/>
                </a:solidFill>
              </a:rPr>
              <a:t>dialysepatienter</a:t>
            </a:r>
            <a:br>
              <a:rPr lang="da-DK" sz="1600" kern="1200" dirty="0" smtClean="0">
                <a:solidFill>
                  <a:srgbClr val="3F3018"/>
                </a:solidFill>
              </a:rPr>
            </a:br>
            <a:r>
              <a:rPr lang="da-DK" sz="1600" kern="1200" dirty="0" smtClean="0">
                <a:solidFill>
                  <a:srgbClr val="3F3018"/>
                </a:solidFill>
              </a:rPr>
              <a:t>Der har været et par henvendelser til brugerrådet vedr. mad til dialysepatienter.</a:t>
            </a:r>
            <a:br>
              <a:rPr lang="da-DK" sz="1600" kern="1200" dirty="0" smtClean="0">
                <a:solidFill>
                  <a:srgbClr val="3F3018"/>
                </a:solidFill>
              </a:rPr>
            </a:br>
            <a:r>
              <a:rPr lang="da-DK" sz="1600" kern="1200" dirty="0" smtClean="0">
                <a:solidFill>
                  <a:srgbClr val="3F3018"/>
                </a:solidFill>
              </a:rPr>
              <a:t>Det har medført, at der ses på samlet, hvad der serveres til ikke indlagte patienter.</a:t>
            </a:r>
            <a:br>
              <a:rPr lang="da-DK" sz="1600" kern="1200" dirty="0" smtClean="0">
                <a:solidFill>
                  <a:srgbClr val="3F3018"/>
                </a:solidFill>
              </a:rPr>
            </a:br>
            <a:endParaRPr lang="da-DK" sz="1600" kern="1200" dirty="0">
              <a:solidFill>
                <a:srgbClr val="3F3018"/>
              </a:solidFill>
            </a:endParaRPr>
          </a:p>
          <a:p>
            <a:pPr>
              <a:spcAft>
                <a:spcPct val="0"/>
              </a:spcAft>
              <a:buClrTx/>
            </a:pPr>
            <a:r>
              <a:rPr lang="da-DK" sz="1600" kern="1200" dirty="0" smtClean="0">
                <a:solidFill>
                  <a:srgbClr val="3F3018"/>
                </a:solidFill>
              </a:rPr>
              <a:t>Indgangsparti</a:t>
            </a:r>
            <a:r>
              <a:rPr lang="da-DK" sz="1600" kern="1200" dirty="0">
                <a:solidFill>
                  <a:srgbClr val="3F3018"/>
                </a:solidFill>
              </a:rPr>
              <a:t>, ny </a:t>
            </a:r>
            <a:r>
              <a:rPr lang="da-DK" sz="1600" kern="1200" dirty="0" smtClean="0">
                <a:solidFill>
                  <a:srgbClr val="3F3018"/>
                </a:solidFill>
              </a:rPr>
              <a:t>status</a:t>
            </a:r>
            <a:br>
              <a:rPr lang="da-DK" sz="1600" kern="1200" dirty="0" smtClean="0">
                <a:solidFill>
                  <a:srgbClr val="3F3018"/>
                </a:solidFill>
              </a:rPr>
            </a:br>
            <a:r>
              <a:rPr lang="da-DK" sz="1600" dirty="0"/>
              <a:t>Vi er opmærksom på </a:t>
            </a:r>
            <a:r>
              <a:rPr lang="da-DK" sz="1600" dirty="0" smtClean="0"/>
              <a:t>problemet.</a:t>
            </a:r>
            <a:br>
              <a:rPr lang="da-DK" sz="1600" dirty="0" smtClean="0"/>
            </a:br>
            <a:r>
              <a:rPr lang="da-DK" sz="1600" dirty="0" smtClean="0"/>
              <a:t>Det omhandler ikke </a:t>
            </a:r>
            <a:r>
              <a:rPr lang="da-DK" sz="1600" dirty="0"/>
              <a:t>kun </a:t>
            </a:r>
            <a:r>
              <a:rPr lang="da-DK" sz="1600" dirty="0" smtClean="0"/>
              <a:t>træk </a:t>
            </a:r>
            <a:r>
              <a:rPr lang="da-DK" sz="1600" dirty="0"/>
              <a:t>i </a:t>
            </a:r>
            <a:r>
              <a:rPr lang="da-DK" sz="1600" dirty="0" smtClean="0"/>
              <a:t>informationen.</a:t>
            </a:r>
            <a:br>
              <a:rPr lang="da-DK" sz="1600" dirty="0" smtClean="0"/>
            </a:br>
            <a:r>
              <a:rPr lang="da-DK" sz="1600" dirty="0" smtClean="0"/>
              <a:t>Vi kan </a:t>
            </a:r>
            <a:r>
              <a:rPr lang="da-DK" sz="1600" dirty="0"/>
              <a:t>ikke styre indeklimaet i hele </a:t>
            </a:r>
            <a:r>
              <a:rPr lang="da-DK" sz="1600" dirty="0" smtClean="0"/>
              <a:t>foyeren, </a:t>
            </a:r>
            <a:r>
              <a:rPr lang="da-DK" sz="1600" dirty="0"/>
              <a:t>når døren </a:t>
            </a:r>
            <a:r>
              <a:rPr lang="da-DK" sz="1600" dirty="0" smtClean="0"/>
              <a:t>ved </a:t>
            </a:r>
            <a:r>
              <a:rPr lang="da-DK" sz="1600" dirty="0"/>
              <a:t>siden af karrusellen  står åben. </a:t>
            </a:r>
            <a:r>
              <a:rPr lang="da-DK" sz="1600" dirty="0" smtClean="0"/>
              <a:t/>
            </a:r>
            <a:br>
              <a:rPr lang="da-DK" sz="1600" dirty="0" smtClean="0"/>
            </a:br>
            <a:r>
              <a:rPr lang="da-DK" sz="1600" dirty="0" smtClean="0"/>
              <a:t>Der er ved at blive set på løsningsmuligheder.</a:t>
            </a:r>
            <a:endParaRPr lang="da-DK" sz="1600" dirty="0"/>
          </a:p>
          <a:p>
            <a:pPr marL="0" indent="0">
              <a:spcAft>
                <a:spcPct val="0"/>
              </a:spcAft>
              <a:buClrTx/>
              <a:buNone/>
            </a:pPr>
            <a:r>
              <a:rPr lang="da-DK" sz="1800" b="1" dirty="0" smtClean="0"/>
              <a:t/>
            </a:r>
            <a:br>
              <a:rPr lang="da-DK" sz="1800" b="1" dirty="0" smtClean="0"/>
            </a:br>
            <a:endParaRPr lang="da-DK" sz="1800" b="1" dirty="0" smtClean="0"/>
          </a:p>
          <a:p>
            <a:pPr>
              <a:spcAft>
                <a:spcPct val="0"/>
              </a:spcAft>
              <a:buClrTx/>
            </a:pPr>
            <a:endParaRPr lang="da-DK" sz="1600" b="1" dirty="0"/>
          </a:p>
          <a:p>
            <a:pPr>
              <a:spcAft>
                <a:spcPct val="0"/>
              </a:spcAft>
              <a:buClrTx/>
            </a:pPr>
            <a:endParaRPr lang="da-DK" sz="1600" b="1" dirty="0" smtClean="0"/>
          </a:p>
          <a:p>
            <a:pPr>
              <a:spcAft>
                <a:spcPct val="0"/>
              </a:spcAft>
              <a:buClrTx/>
            </a:pPr>
            <a:endParaRPr lang="da-DK" sz="1600" b="1" dirty="0"/>
          </a:p>
          <a:p>
            <a:pPr>
              <a:spcAft>
                <a:spcPct val="0"/>
              </a:spcAft>
              <a:buClrTx/>
            </a:pPr>
            <a:endParaRPr lang="da-DK" sz="1600" b="1" dirty="0" smtClean="0"/>
          </a:p>
          <a:p>
            <a:pPr>
              <a:spcAft>
                <a:spcPct val="0"/>
              </a:spcAft>
              <a:buClrTx/>
            </a:pPr>
            <a:endParaRPr lang="da-DK" sz="1600" b="1" dirty="0"/>
          </a:p>
          <a:p>
            <a:pPr>
              <a:spcAft>
                <a:spcPct val="0"/>
              </a:spcAft>
              <a:buClrTx/>
            </a:pPr>
            <a:endParaRPr lang="da-DK" sz="1600" b="1" dirty="0" smtClean="0"/>
          </a:p>
          <a:p>
            <a:pPr>
              <a:spcAft>
                <a:spcPct val="0"/>
              </a:spcAft>
              <a:buClrTx/>
            </a:pPr>
            <a:endParaRPr lang="da-DK" sz="1600" b="1" dirty="0"/>
          </a:p>
          <a:p>
            <a:pPr>
              <a:spcAft>
                <a:spcPct val="0"/>
              </a:spcAft>
              <a:buClrTx/>
            </a:pPr>
            <a:endParaRPr lang="da-DK" sz="1600" b="1" dirty="0" smtClean="0"/>
          </a:p>
          <a:p>
            <a:endParaRPr lang="da-DK" sz="1600" b="1" dirty="0">
              <a:solidFill>
                <a:srgbClr val="3F3018"/>
              </a:solidFill>
              <a:ea typeface="Verdana"/>
              <a:cs typeface="Times New Roman"/>
            </a:endParaRPr>
          </a:p>
          <a:p>
            <a:pPr marL="0" indent="0">
              <a:buNone/>
            </a:pPr>
            <a:endParaRPr lang="da-DK" sz="1000" dirty="0"/>
          </a:p>
          <a:p>
            <a:pPr marL="0" indent="0">
              <a:buNone/>
            </a:pPr>
            <a:endParaRPr lang="da-DK" dirty="0"/>
          </a:p>
        </p:txBody>
      </p:sp>
      <p:sp>
        <p:nvSpPr>
          <p:cNvPr id="7" name="Pladsholder til sidefod 6"/>
          <p:cNvSpPr>
            <a:spLocks noGrp="1"/>
          </p:cNvSpPr>
          <p:nvPr>
            <p:ph type="ftr" sz="quarter" idx="10"/>
          </p:nvPr>
        </p:nvSpPr>
        <p:spPr/>
        <p:txBody>
          <a:bodyPr/>
          <a:lstStyle/>
          <a:p>
            <a:r>
              <a:rPr lang="da-DK" altLang="da-DK" dirty="0" smtClean="0"/>
              <a:t>Regionshospitalet Gødstrup</a:t>
            </a:r>
            <a:endParaRPr lang="da-DK" altLang="da-DK" dirty="0"/>
          </a:p>
        </p:txBody>
      </p:sp>
      <p:pic>
        <p:nvPicPr>
          <p:cNvPr id="6" name="Billede 5"/>
          <p:cNvPicPr>
            <a:picLocks noChangeAspect="1"/>
          </p:cNvPicPr>
          <p:nvPr/>
        </p:nvPicPr>
        <p:blipFill>
          <a:blip r:embed="rId3"/>
          <a:stretch>
            <a:fillRect/>
          </a:stretch>
        </p:blipFill>
        <p:spPr>
          <a:xfrm>
            <a:off x="6461125" y="1398912"/>
            <a:ext cx="1869767" cy="1239737"/>
          </a:xfrm>
          <a:prstGeom prst="rect">
            <a:avLst/>
          </a:prstGeom>
        </p:spPr>
      </p:pic>
    </p:spTree>
    <p:extLst>
      <p:ext uri="{BB962C8B-B14F-4D97-AF65-F5344CB8AC3E}">
        <p14:creationId xmlns:p14="http://schemas.microsoft.com/office/powerpoint/2010/main" val="11597086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000" y="836713"/>
            <a:ext cx="7560000" cy="792088"/>
          </a:xfrm>
        </p:spPr>
        <p:txBody>
          <a:bodyPr>
            <a:normAutofit/>
          </a:bodyPr>
          <a:lstStyle/>
          <a:p>
            <a:r>
              <a:rPr lang="da-DK" dirty="0" smtClean="0">
                <a:solidFill>
                  <a:srgbClr val="930000"/>
                </a:solidFill>
              </a:rPr>
              <a:t>Økonomi</a:t>
            </a:r>
            <a:endParaRPr lang="da-DK" dirty="0">
              <a:solidFill>
                <a:srgbClr val="930000"/>
              </a:solidFill>
            </a:endParaRPr>
          </a:p>
        </p:txBody>
      </p:sp>
      <p:sp>
        <p:nvSpPr>
          <p:cNvPr id="3" name="Pladsholder til indhold 2"/>
          <p:cNvSpPr>
            <a:spLocks noGrp="1"/>
          </p:cNvSpPr>
          <p:nvPr>
            <p:ph idx="1"/>
          </p:nvPr>
        </p:nvSpPr>
        <p:spPr>
          <a:xfrm>
            <a:off x="540000" y="2159002"/>
            <a:ext cx="8424488" cy="4031067"/>
          </a:xfrm>
        </p:spPr>
        <p:txBody>
          <a:bodyPr>
            <a:normAutofit fontScale="92500"/>
          </a:bodyPr>
          <a:lstStyle/>
          <a:p>
            <a:r>
              <a:rPr lang="da-DK" sz="1700" dirty="0" smtClean="0"/>
              <a:t>Budget på ca. 2,6 mia. kr. </a:t>
            </a:r>
          </a:p>
          <a:p>
            <a:r>
              <a:rPr lang="da-DK" sz="1700" dirty="0" smtClean="0"/>
              <a:t>Effektiviseringskrav på 8 pct. varigt 1 år efter indflytning i RH Gødstrup = 190 mio. kr. </a:t>
            </a:r>
          </a:p>
          <a:p>
            <a:pPr lvl="1"/>
            <a:r>
              <a:rPr lang="da-DK" sz="1700" dirty="0" smtClean="0"/>
              <a:t>De 143 mio. kr. afleveret løbende indtil  2022</a:t>
            </a:r>
          </a:p>
          <a:p>
            <a:pPr lvl="1"/>
            <a:r>
              <a:rPr lang="da-DK" sz="1700" dirty="0" smtClean="0"/>
              <a:t>Budgettet reduceret med de resterende 47 mio. kr.  varigt fra 2023</a:t>
            </a:r>
          </a:p>
          <a:p>
            <a:pPr lvl="1"/>
            <a:endParaRPr lang="da-DK" sz="1700" dirty="0"/>
          </a:p>
          <a:p>
            <a:r>
              <a:rPr lang="da-DK" sz="1700" dirty="0" smtClean="0"/>
              <a:t>Flytte- og ibrugtagningsudgifter på ca. 750 mio. kr. </a:t>
            </a:r>
          </a:p>
          <a:p>
            <a:r>
              <a:rPr lang="da-DK" sz="1700" dirty="0" smtClean="0"/>
              <a:t>Hovedsageligt finansieret af driften</a:t>
            </a:r>
          </a:p>
          <a:p>
            <a:r>
              <a:rPr lang="da-DK" sz="1700" dirty="0" smtClean="0">
                <a:sym typeface="Wingdings" panose="05000000000000000000" pitchFamily="2" charset="2"/>
              </a:rPr>
              <a:t> betyder gæld på ca. 300 mio. kr. som skal afdrages over 10 år fra 2025</a:t>
            </a:r>
            <a:r>
              <a:rPr lang="da-DK" sz="1700" dirty="0" smtClean="0"/>
              <a:t> </a:t>
            </a:r>
          </a:p>
          <a:p>
            <a:r>
              <a:rPr lang="da-DK" sz="1700" dirty="0" smtClean="0"/>
              <a:t>Merforbrug i 2023 på minimum 70 mio. kr.</a:t>
            </a:r>
          </a:p>
          <a:p>
            <a:pPr lvl="1"/>
            <a:r>
              <a:rPr lang="da-DK" sz="1300" dirty="0"/>
              <a:t>Merforbruget skyldes en blanding af aflevering af effektiviseringskrav, merudgifter ved ibrugtagning, oplæring, nye arbejdsgange, mangel på personale på en række </a:t>
            </a:r>
            <a:r>
              <a:rPr lang="da-DK" sz="1300" dirty="0" err="1"/>
              <a:t>områder</a:t>
            </a:r>
            <a:r>
              <a:rPr lang="da-DK" sz="1300" dirty="0"/>
              <a:t> og heraf højere udgifter til vikarer, overarbejde og FEA. </a:t>
            </a:r>
            <a:endParaRPr lang="da-DK" sz="1300" dirty="0" smtClean="0"/>
          </a:p>
          <a:p>
            <a:r>
              <a:rPr lang="da-DK" sz="1700" dirty="0"/>
              <a:t>B</a:t>
            </a:r>
            <a:r>
              <a:rPr lang="da-DK" sz="1700" dirty="0" smtClean="0"/>
              <a:t>ehov for varige besparelser på ca. 50 mio. kr. fra 2024 </a:t>
            </a:r>
            <a:endParaRPr lang="da-DK" sz="1700" dirty="0"/>
          </a:p>
          <a:p>
            <a:pPr marL="625292" lvl="1" indent="0">
              <a:buNone/>
            </a:pPr>
            <a:endParaRPr lang="da-DK" sz="2400" dirty="0"/>
          </a:p>
        </p:txBody>
      </p:sp>
    </p:spTree>
    <p:extLst>
      <p:ext uri="{BB962C8B-B14F-4D97-AF65-F5344CB8AC3E}">
        <p14:creationId xmlns:p14="http://schemas.microsoft.com/office/powerpoint/2010/main" val="4111594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000" y="836713"/>
            <a:ext cx="8280472" cy="792088"/>
          </a:xfrm>
        </p:spPr>
        <p:txBody>
          <a:bodyPr>
            <a:noAutofit/>
          </a:bodyPr>
          <a:lstStyle/>
          <a:p>
            <a:r>
              <a:rPr lang="da-DK" sz="4000" dirty="0" smtClean="0">
                <a:solidFill>
                  <a:srgbClr val="C00000"/>
                </a:solidFill>
              </a:rPr>
              <a:t>Hvordan reduceres budgettet </a:t>
            </a:r>
            <a:r>
              <a:rPr lang="da-DK" sz="4000" dirty="0">
                <a:solidFill>
                  <a:srgbClr val="C00000"/>
                </a:solidFill>
              </a:rPr>
              <a:t>med </a:t>
            </a:r>
            <a:r>
              <a:rPr lang="da-DK" sz="4000" dirty="0" smtClean="0">
                <a:solidFill>
                  <a:srgbClr val="C00000"/>
                </a:solidFill>
              </a:rPr>
              <a:t/>
            </a:r>
            <a:br>
              <a:rPr lang="da-DK" sz="4000" dirty="0" smtClean="0">
                <a:solidFill>
                  <a:srgbClr val="C00000"/>
                </a:solidFill>
              </a:rPr>
            </a:br>
            <a:r>
              <a:rPr lang="da-DK" sz="4000" dirty="0" smtClean="0">
                <a:solidFill>
                  <a:srgbClr val="C00000"/>
                </a:solidFill>
              </a:rPr>
              <a:t>50 </a:t>
            </a:r>
            <a:r>
              <a:rPr lang="da-DK" sz="4000" dirty="0">
                <a:solidFill>
                  <a:srgbClr val="C00000"/>
                </a:solidFill>
              </a:rPr>
              <a:t>mio</a:t>
            </a:r>
            <a:r>
              <a:rPr lang="da-DK" sz="4000" dirty="0" smtClean="0">
                <a:solidFill>
                  <a:srgbClr val="C00000"/>
                </a:solidFill>
              </a:rPr>
              <a:t>. i 2024?</a:t>
            </a:r>
            <a:endParaRPr lang="da-DK" sz="6600" dirty="0">
              <a:solidFill>
                <a:srgbClr val="C00000"/>
              </a:solidFill>
            </a:endParaRPr>
          </a:p>
        </p:txBody>
      </p:sp>
      <p:sp>
        <p:nvSpPr>
          <p:cNvPr id="3" name="Pladsholder til indhold 2"/>
          <p:cNvSpPr>
            <a:spLocks noGrp="1"/>
          </p:cNvSpPr>
          <p:nvPr>
            <p:ph idx="1"/>
          </p:nvPr>
        </p:nvSpPr>
        <p:spPr>
          <a:xfrm>
            <a:off x="540000" y="2159002"/>
            <a:ext cx="8280472" cy="4031067"/>
          </a:xfrm>
        </p:spPr>
        <p:txBody>
          <a:bodyPr>
            <a:normAutofit fontScale="92500" lnSpcReduction="10000"/>
          </a:bodyPr>
          <a:lstStyle/>
          <a:p>
            <a:r>
              <a:rPr lang="da-DK" sz="2800" dirty="0" smtClean="0"/>
              <a:t>Hospitalsledelsen forventer en kombination af:</a:t>
            </a:r>
          </a:p>
          <a:p>
            <a:pPr lvl="1"/>
            <a:r>
              <a:rPr lang="da-DK" sz="2400" dirty="0" smtClean="0"/>
              <a:t>Målrettede besparelser (ml. 10 - 40 mio.)</a:t>
            </a:r>
          </a:p>
          <a:p>
            <a:pPr lvl="1"/>
            <a:r>
              <a:rPr lang="da-DK" sz="2400" dirty="0" smtClean="0"/>
              <a:t>Rammereduktioner i afdelingerne (ml. 10 - 40 mio.)</a:t>
            </a:r>
          </a:p>
          <a:p>
            <a:pPr lvl="1"/>
            <a:r>
              <a:rPr lang="da-DK" sz="2400" dirty="0" smtClean="0"/>
              <a:t>Vi skal finde den rette kombination:</a:t>
            </a:r>
          </a:p>
          <a:p>
            <a:pPr marL="1503023" lvl="2" indent="-342900">
              <a:buFont typeface="+mj-lt"/>
              <a:buAutoNum type="arabicPeriod"/>
            </a:pPr>
            <a:r>
              <a:rPr lang="da-DK" sz="2000" dirty="0" smtClean="0"/>
              <a:t>Potentielle besparelser identificeres (afdelings- og husniveau)</a:t>
            </a:r>
          </a:p>
          <a:p>
            <a:pPr marL="1503023" lvl="2" indent="-342900">
              <a:buFont typeface="+mj-lt"/>
              <a:buAutoNum type="arabicPeriod"/>
            </a:pPr>
            <a:r>
              <a:rPr lang="da-DK" sz="2000" dirty="0" smtClean="0"/>
              <a:t>Konkrete besparelser (herunder udmøntning i hhv. målrettede besparelser og rammereduktioner) vedtages af HL i juni 2023</a:t>
            </a:r>
          </a:p>
          <a:p>
            <a:pPr marL="1503023" lvl="2" indent="-342900">
              <a:buFont typeface="+mj-lt"/>
              <a:buAutoNum type="arabicPeriod"/>
            </a:pPr>
            <a:r>
              <a:rPr lang="da-DK" sz="2000" dirty="0" smtClean="0"/>
              <a:t>Besparelser implementeres herefter (</a:t>
            </a:r>
            <a:r>
              <a:rPr lang="da-DK" sz="2000" dirty="0"/>
              <a:t>afdelings- og husniveau)</a:t>
            </a:r>
            <a:endParaRPr lang="da-DK" sz="2000" dirty="0" smtClean="0"/>
          </a:p>
          <a:p>
            <a:pPr lvl="1"/>
            <a:endParaRPr lang="da-DK" sz="2400" dirty="0"/>
          </a:p>
          <a:p>
            <a:pPr lvl="1"/>
            <a:endParaRPr lang="da-DK" sz="2400" dirty="0" smtClean="0"/>
          </a:p>
          <a:p>
            <a:endParaRPr lang="da-DK" dirty="0"/>
          </a:p>
        </p:txBody>
      </p:sp>
    </p:spTree>
    <p:extLst>
      <p:ext uri="{BB962C8B-B14F-4D97-AF65-F5344CB8AC3E}">
        <p14:creationId xmlns:p14="http://schemas.microsoft.com/office/powerpoint/2010/main" val="3591818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000" y="836713"/>
            <a:ext cx="7560000" cy="792088"/>
          </a:xfrm>
        </p:spPr>
        <p:txBody>
          <a:bodyPr>
            <a:normAutofit/>
          </a:bodyPr>
          <a:lstStyle/>
          <a:p>
            <a:r>
              <a:rPr lang="da-DK" dirty="0" smtClean="0">
                <a:solidFill>
                  <a:srgbClr val="930000"/>
                </a:solidFill>
              </a:rPr>
              <a:t>Proces for identifikation af besparelser </a:t>
            </a:r>
            <a:endParaRPr lang="da-DK" dirty="0">
              <a:solidFill>
                <a:srgbClr val="930000"/>
              </a:solidFill>
            </a:endParaRPr>
          </a:p>
        </p:txBody>
      </p:sp>
      <p:sp>
        <p:nvSpPr>
          <p:cNvPr id="3" name="Pladsholder til indhold 2"/>
          <p:cNvSpPr>
            <a:spLocks noGrp="1"/>
          </p:cNvSpPr>
          <p:nvPr>
            <p:ph idx="1"/>
          </p:nvPr>
        </p:nvSpPr>
        <p:spPr>
          <a:xfrm>
            <a:off x="540000" y="2159002"/>
            <a:ext cx="8496496" cy="4438350"/>
          </a:xfrm>
        </p:spPr>
        <p:txBody>
          <a:bodyPr>
            <a:noAutofit/>
          </a:bodyPr>
          <a:lstStyle/>
          <a:p>
            <a:r>
              <a:rPr lang="da-DK" sz="2000" dirty="0" smtClean="0"/>
              <a:t>Marts: Overordnede drøftelser</a:t>
            </a:r>
          </a:p>
          <a:p>
            <a:pPr lvl="1"/>
            <a:r>
              <a:rPr lang="da-DK" sz="1800" dirty="0" smtClean="0"/>
              <a:t>8. marts: Indledende drøftelse i AL/FL/HMU</a:t>
            </a:r>
          </a:p>
          <a:p>
            <a:pPr lvl="1"/>
            <a:r>
              <a:rPr lang="da-DK" sz="1800" dirty="0" smtClean="0"/>
              <a:t>21. marts: HMU drøftelse af proces</a:t>
            </a:r>
          </a:p>
          <a:p>
            <a:r>
              <a:rPr lang="da-DK" sz="2000" dirty="0" smtClean="0"/>
              <a:t>April – maj: Drøftelser i afdelingernes LMU (</a:t>
            </a:r>
            <a:r>
              <a:rPr lang="da-DK" sz="2000" dirty="0" err="1" smtClean="0"/>
              <a:t>pba</a:t>
            </a:r>
            <a:r>
              <a:rPr lang="da-DK" sz="2000" dirty="0" smtClean="0"/>
              <a:t>. generisk sagsfremstilling)</a:t>
            </a:r>
          </a:p>
          <a:p>
            <a:r>
              <a:rPr lang="da-DK" sz="2000" dirty="0" smtClean="0"/>
              <a:t>Juni: Beslutningsproces</a:t>
            </a:r>
          </a:p>
          <a:p>
            <a:pPr lvl="1"/>
            <a:r>
              <a:rPr lang="da-DK" sz="1800" dirty="0" smtClean="0"/>
              <a:t>HL modtager input fra AL og laver forslag til konkrete besparelser</a:t>
            </a:r>
          </a:p>
          <a:p>
            <a:pPr lvl="1"/>
            <a:r>
              <a:rPr lang="da-DK" sz="1800" dirty="0" smtClean="0"/>
              <a:t>15. juni: Forslag drøftes på AL møde</a:t>
            </a:r>
          </a:p>
          <a:p>
            <a:pPr lvl="1"/>
            <a:r>
              <a:rPr lang="da-DK" sz="1800" dirty="0" smtClean="0"/>
              <a:t>20. juni: Forslag drøftes på HMU møde</a:t>
            </a:r>
          </a:p>
          <a:p>
            <a:pPr lvl="1"/>
            <a:r>
              <a:rPr lang="da-DK" sz="1800" dirty="0" smtClean="0"/>
              <a:t>Ultimo juni: Hospitalsledelsen justerer og beslutter</a:t>
            </a:r>
          </a:p>
          <a:p>
            <a:r>
              <a:rPr lang="da-DK" sz="2000" dirty="0" smtClean="0"/>
              <a:t>Herefter: Udmelding og implementering (evt. efter forudgående politisk proces)</a:t>
            </a:r>
            <a:endParaRPr lang="da-DK" sz="2400" dirty="0"/>
          </a:p>
        </p:txBody>
      </p:sp>
    </p:spTree>
    <p:extLst>
      <p:ext uri="{BB962C8B-B14F-4D97-AF65-F5344CB8AC3E}">
        <p14:creationId xmlns:p14="http://schemas.microsoft.com/office/powerpoint/2010/main" val="840373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8680"/>
            <a:ext cx="8229600" cy="1143000"/>
          </a:xfrm>
        </p:spPr>
        <p:txBody>
          <a:bodyPr>
            <a:normAutofit fontScale="90000"/>
          </a:bodyPr>
          <a:lstStyle/>
          <a:p>
            <a:r>
              <a:rPr lang="da-DK" dirty="0" smtClean="0"/>
              <a:t/>
            </a:r>
            <a:br>
              <a:rPr lang="da-DK" dirty="0" smtClean="0"/>
            </a:br>
            <a:r>
              <a:rPr lang="da-DK" dirty="0"/>
              <a:t/>
            </a:r>
            <a:br>
              <a:rPr lang="da-DK" dirty="0"/>
            </a:br>
            <a:r>
              <a:rPr lang="da-DK" dirty="0" smtClean="0"/>
              <a:t/>
            </a:r>
            <a:br>
              <a:rPr lang="da-DK" dirty="0" smtClean="0"/>
            </a:br>
            <a:r>
              <a:rPr lang="da-DK" dirty="0">
                <a:solidFill>
                  <a:srgbClr val="FF0000"/>
                </a:solidFill>
              </a:rPr>
              <a:t>Hvordan kan det komme til at påvirke patienter og borgere??</a:t>
            </a:r>
            <a:br>
              <a:rPr lang="da-DK" dirty="0">
                <a:solidFill>
                  <a:srgbClr val="FF0000"/>
                </a:solidFill>
              </a:rPr>
            </a:br>
            <a:endParaRPr lang="da-DK" dirty="0">
              <a:solidFill>
                <a:srgbClr val="FF0000"/>
              </a:solidFill>
            </a:endParaRPr>
          </a:p>
        </p:txBody>
      </p:sp>
      <p:sp>
        <p:nvSpPr>
          <p:cNvPr id="5" name="Pladsholder til indhold 4"/>
          <p:cNvSpPr>
            <a:spLocks noGrp="1"/>
          </p:cNvSpPr>
          <p:nvPr>
            <p:ph idx="1"/>
          </p:nvPr>
        </p:nvSpPr>
        <p:spPr/>
        <p:txBody>
          <a:bodyPr>
            <a:normAutofit fontScale="92500"/>
          </a:bodyPr>
          <a:lstStyle/>
          <a:p>
            <a:r>
              <a:rPr lang="da-DK" sz="2400" dirty="0" smtClean="0"/>
              <a:t>Patientsikkerhed og kvalitet i behandling i top!</a:t>
            </a:r>
          </a:p>
          <a:p>
            <a:r>
              <a:rPr lang="da-DK" sz="2400" dirty="0" smtClean="0"/>
              <a:t>Ændrede patientforløb – forbedringer? (DVT)</a:t>
            </a:r>
          </a:p>
          <a:p>
            <a:r>
              <a:rPr lang="da-DK" sz="2400" dirty="0" smtClean="0"/>
              <a:t>Mere digitalisering – patientskoler digitalt fremfor fremmøde? for de patienter der kan..</a:t>
            </a:r>
          </a:p>
          <a:p>
            <a:r>
              <a:rPr lang="da-DK" sz="2400" dirty="0" smtClean="0"/>
              <a:t>Mere sammenhængende patientforløb ml. hospital, kommune og praktiserende læge </a:t>
            </a:r>
          </a:p>
          <a:p>
            <a:r>
              <a:rPr lang="da-DK" sz="2400" dirty="0" smtClean="0"/>
              <a:t>´”Vælg klog” afstemme med befolkningen</a:t>
            </a:r>
          </a:p>
          <a:p>
            <a:pPr lvl="1"/>
            <a:r>
              <a:rPr lang="da-DK" sz="2400" dirty="0" smtClean="0"/>
              <a:t>72 timers behandlingsansvar</a:t>
            </a:r>
          </a:p>
          <a:p>
            <a:r>
              <a:rPr lang="da-DK" sz="1400" i="1" dirty="0" smtClean="0"/>
              <a:t>FX. Pilot </a:t>
            </a:r>
            <a:r>
              <a:rPr lang="da-DK" sz="1400" i="1" dirty="0" err="1" smtClean="0"/>
              <a:t>projektAxon</a:t>
            </a:r>
            <a:r>
              <a:rPr lang="da-DK" sz="1400" i="1" dirty="0" smtClean="0"/>
              <a:t> </a:t>
            </a:r>
            <a:r>
              <a:rPr lang="da-DK" sz="1400" i="1" dirty="0"/>
              <a:t>mellem Herning Kommune og RHG, hvor der er udveksling af data mellem </a:t>
            </a:r>
            <a:r>
              <a:rPr lang="da-DK" sz="1400" i="1" dirty="0" err="1"/>
              <a:t>MidtEPJ</a:t>
            </a:r>
            <a:r>
              <a:rPr lang="da-DK" sz="1400" i="1" dirty="0"/>
              <a:t> og omsorgssystemet CURA i Herning Kommune. Pilotprojektet forventes at medvirke til at reducere kommunale opkald til hospitalet </a:t>
            </a:r>
            <a:r>
              <a:rPr lang="da-DK" sz="1400" i="1" dirty="0" smtClean="0"/>
              <a:t>og forebygge genindlæggelser</a:t>
            </a:r>
          </a:p>
        </p:txBody>
      </p:sp>
    </p:spTree>
    <p:extLst>
      <p:ext uri="{BB962C8B-B14F-4D97-AF65-F5344CB8AC3E}">
        <p14:creationId xmlns:p14="http://schemas.microsoft.com/office/powerpoint/2010/main" val="2487835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Film om visionen</a:t>
            </a:r>
            <a:endParaRPr lang="da-DK" dirty="0"/>
          </a:p>
        </p:txBody>
      </p:sp>
      <p:sp>
        <p:nvSpPr>
          <p:cNvPr id="3" name="Pladsholder til indhold 2"/>
          <p:cNvSpPr>
            <a:spLocks noGrp="1"/>
          </p:cNvSpPr>
          <p:nvPr>
            <p:ph idx="1"/>
          </p:nvPr>
        </p:nvSpPr>
        <p:spPr/>
        <p:txBody>
          <a:bodyPr/>
          <a:lstStyle/>
          <a:p>
            <a:r>
              <a:rPr lang="da-DK" u="sng" dirty="0" smtClean="0">
                <a:hlinkClick r:id="rId2"/>
              </a:rPr>
              <a:t>Mulighedernes </a:t>
            </a:r>
            <a:r>
              <a:rPr lang="da-DK" u="sng" dirty="0">
                <a:hlinkClick r:id="rId2"/>
              </a:rPr>
              <a:t>hospital (23video.com)</a:t>
            </a:r>
            <a:r>
              <a:rPr lang="da-DK" dirty="0"/>
              <a:t> </a:t>
            </a:r>
          </a:p>
          <a:p>
            <a:pPr marL="0" indent="0">
              <a:buNone/>
            </a:pPr>
            <a:endParaRPr lang="da-DK" dirty="0"/>
          </a:p>
        </p:txBody>
      </p:sp>
      <p:sp>
        <p:nvSpPr>
          <p:cNvPr id="4" name="Pladsholder til sidefod 3"/>
          <p:cNvSpPr>
            <a:spLocks noGrp="1"/>
          </p:cNvSpPr>
          <p:nvPr>
            <p:ph type="ftr" sz="quarter" idx="10"/>
          </p:nvPr>
        </p:nvSpPr>
        <p:spPr/>
        <p:txBody>
          <a:bodyPr/>
          <a:lstStyle/>
          <a:p>
            <a:r>
              <a:rPr lang="da-DK" altLang="da-DK" smtClean="0"/>
              <a:t> Hospitalsenheden VEST      </a:t>
            </a:r>
            <a:fld id="{4FBCB004-2CA2-9540-B770-5D58AA4B10ED}" type="slidenum">
              <a:rPr lang="da-DK" altLang="da-DK" smtClean="0"/>
              <a:pPr/>
              <a:t>5</a:t>
            </a:fld>
            <a:r>
              <a:rPr lang="da-DK" altLang="da-DK" smtClean="0"/>
              <a:t>  ▪  www.vest.rm.dk</a:t>
            </a:r>
            <a:endParaRPr lang="da-DK" altLang="da-DK"/>
          </a:p>
        </p:txBody>
      </p:sp>
    </p:spTree>
    <p:extLst>
      <p:ext uri="{BB962C8B-B14F-4D97-AF65-F5344CB8AC3E}">
        <p14:creationId xmlns:p14="http://schemas.microsoft.com/office/powerpoint/2010/main" val="4140377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Kapacitet</a:t>
            </a:r>
            <a:endParaRPr lang="da-DK" dirty="0"/>
          </a:p>
        </p:txBody>
      </p:sp>
      <p:sp>
        <p:nvSpPr>
          <p:cNvPr id="3" name="Pladsholder til indhold 2"/>
          <p:cNvSpPr>
            <a:spLocks noGrp="1"/>
          </p:cNvSpPr>
          <p:nvPr>
            <p:ph idx="1"/>
          </p:nvPr>
        </p:nvSpPr>
        <p:spPr/>
        <p:txBody>
          <a:bodyPr/>
          <a:lstStyle/>
          <a:p>
            <a:r>
              <a:rPr lang="da-DK" dirty="0" smtClean="0"/>
              <a:t>Mave-tarm kræftsagen på AUH og Kræftpakker i RHG</a:t>
            </a:r>
          </a:p>
          <a:p>
            <a:pPr lvl="1"/>
            <a:r>
              <a:rPr lang="da-DK" dirty="0"/>
              <a:t>Vores samlede </a:t>
            </a:r>
            <a:r>
              <a:rPr lang="da-DK" dirty="0" err="1"/>
              <a:t>målopfyldelse</a:t>
            </a:r>
            <a:r>
              <a:rPr lang="da-DK" dirty="0"/>
              <a:t> på den samlede forløbstid i de organspecifikke kræftpakker var i 2022 77%. </a:t>
            </a:r>
            <a:r>
              <a:rPr lang="da-DK" dirty="0" smtClean="0"/>
              <a:t>(2021 86</a:t>
            </a:r>
            <a:r>
              <a:rPr lang="da-DK" dirty="0"/>
              <a:t>%) . </a:t>
            </a:r>
            <a:r>
              <a:rPr lang="da-DK" dirty="0" err="1"/>
              <a:t>Årsagen</a:t>
            </a:r>
            <a:r>
              <a:rPr lang="da-DK" dirty="0"/>
              <a:t> skal primært findes i vores kapacitetsudfordringer på lungekræft og kræft i </a:t>
            </a:r>
            <a:r>
              <a:rPr lang="da-DK" dirty="0" smtClean="0"/>
              <a:t>prostata </a:t>
            </a:r>
          </a:p>
          <a:p>
            <a:pPr lvl="1"/>
            <a:r>
              <a:rPr lang="da-DK" dirty="0" smtClean="0"/>
              <a:t>Maximale ventetider (MR)</a:t>
            </a:r>
            <a:endParaRPr lang="da-DK" dirty="0"/>
          </a:p>
        </p:txBody>
      </p:sp>
    </p:spTree>
    <p:extLst>
      <p:ext uri="{BB962C8B-B14F-4D97-AF65-F5344CB8AC3E}">
        <p14:creationId xmlns:p14="http://schemas.microsoft.com/office/powerpoint/2010/main" val="2566487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Referat</a:t>
            </a:r>
            <a:endParaRPr lang="da-DK" dirty="0"/>
          </a:p>
        </p:txBody>
      </p:sp>
      <p:sp>
        <p:nvSpPr>
          <p:cNvPr id="3" name="Pladsholder til indhold 2"/>
          <p:cNvSpPr>
            <a:spLocks noGrp="1"/>
          </p:cNvSpPr>
          <p:nvPr>
            <p:ph idx="1"/>
          </p:nvPr>
        </p:nvSpPr>
        <p:spPr/>
        <p:txBody>
          <a:bodyPr/>
          <a:lstStyle/>
          <a:p>
            <a:r>
              <a:rPr lang="da-DK" dirty="0" smtClean="0"/>
              <a:t>Vi holder hele tiden øje med om den tarmkræftforløb vi har i Gødstrup opfylder  har </a:t>
            </a:r>
            <a:r>
              <a:rPr lang="da-DK" smtClean="0"/>
              <a:t>målopfyldelse.</a:t>
            </a:r>
            <a:endParaRPr lang="da-DK" dirty="0" smtClean="0"/>
          </a:p>
        </p:txBody>
      </p:sp>
      <p:sp>
        <p:nvSpPr>
          <p:cNvPr id="4" name="Pladsholder til sidefod 3"/>
          <p:cNvSpPr>
            <a:spLocks noGrp="1"/>
          </p:cNvSpPr>
          <p:nvPr>
            <p:ph type="ftr" sz="quarter" idx="10"/>
          </p:nvPr>
        </p:nvSpPr>
        <p:spPr/>
        <p:txBody>
          <a:bodyPr/>
          <a:lstStyle/>
          <a:p>
            <a:r>
              <a:rPr lang="da-DK" altLang="da-DK" smtClean="0"/>
              <a:t> Hospitalsenheden VEST      </a:t>
            </a:r>
            <a:fld id="{4FBCB004-2CA2-9540-B770-5D58AA4B10ED}" type="slidenum">
              <a:rPr lang="da-DK" altLang="da-DK" smtClean="0"/>
              <a:pPr/>
              <a:t>51</a:t>
            </a:fld>
            <a:r>
              <a:rPr lang="da-DK" altLang="da-DK" smtClean="0"/>
              <a:t>  ▪  www.vest.rm.dk</a:t>
            </a:r>
            <a:endParaRPr lang="da-DK" altLang="da-DK"/>
          </a:p>
        </p:txBody>
      </p:sp>
    </p:spTree>
    <p:extLst>
      <p:ext uri="{BB962C8B-B14F-4D97-AF65-F5344CB8AC3E}">
        <p14:creationId xmlns:p14="http://schemas.microsoft.com/office/powerpoint/2010/main" val="2704764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Akutafdelingen</a:t>
            </a:r>
            <a:endParaRPr lang="da-DK" dirty="0"/>
          </a:p>
        </p:txBody>
      </p:sp>
      <p:sp>
        <p:nvSpPr>
          <p:cNvPr id="3" name="Pladsholder til indhold 2"/>
          <p:cNvSpPr>
            <a:spLocks noGrp="1"/>
          </p:cNvSpPr>
          <p:nvPr>
            <p:ph idx="1"/>
          </p:nvPr>
        </p:nvSpPr>
        <p:spPr/>
        <p:txBody>
          <a:bodyPr>
            <a:normAutofit lnSpcReduction="10000"/>
          </a:bodyPr>
          <a:lstStyle/>
          <a:p>
            <a:r>
              <a:rPr lang="da-DK" dirty="0" smtClean="0"/>
              <a:t>Ro på – tid til at arbejde med udfordringerne</a:t>
            </a:r>
          </a:p>
          <a:p>
            <a:r>
              <a:rPr lang="da-DK" dirty="0" smtClean="0"/>
              <a:t>Ændrede arbejdsgange og ændret fremmøde i blandt læger og personale har medvirket til bedre balance</a:t>
            </a:r>
          </a:p>
          <a:p>
            <a:r>
              <a:rPr lang="da-DK" dirty="0"/>
              <a:t>I</a:t>
            </a:r>
            <a:r>
              <a:rPr lang="da-DK" dirty="0" smtClean="0"/>
              <a:t>nvolvering af medarbejdere og ledere og TR/AMIR systematik og  prioriterede indsatser</a:t>
            </a:r>
          </a:p>
          <a:p>
            <a:r>
              <a:rPr lang="da-DK" dirty="0" smtClean="0"/>
              <a:t>Samarbejde med øvrige afdelinger RHG</a:t>
            </a:r>
          </a:p>
          <a:p>
            <a:r>
              <a:rPr lang="da-DK" dirty="0"/>
              <a:t>Ny Cheflæge pr. 1.5 2023 Lubna Kokholm</a:t>
            </a:r>
          </a:p>
          <a:p>
            <a:endParaRPr lang="da-DK" dirty="0"/>
          </a:p>
        </p:txBody>
      </p:sp>
    </p:spTree>
    <p:extLst>
      <p:ext uri="{BB962C8B-B14F-4D97-AF65-F5344CB8AC3E}">
        <p14:creationId xmlns:p14="http://schemas.microsoft.com/office/powerpoint/2010/main" val="1687743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Referat</a:t>
            </a:r>
            <a:endParaRPr lang="da-DK" dirty="0"/>
          </a:p>
        </p:txBody>
      </p:sp>
      <p:sp>
        <p:nvSpPr>
          <p:cNvPr id="3" name="Pladsholder til indhold 2"/>
          <p:cNvSpPr>
            <a:spLocks noGrp="1"/>
          </p:cNvSpPr>
          <p:nvPr>
            <p:ph idx="1"/>
          </p:nvPr>
        </p:nvSpPr>
        <p:spPr/>
        <p:txBody>
          <a:bodyPr/>
          <a:lstStyle/>
          <a:p>
            <a:r>
              <a:rPr lang="da-DK" sz="2000" dirty="0"/>
              <a:t>S</a:t>
            </a:r>
            <a:r>
              <a:rPr lang="da-DK" sz="2000" dirty="0" smtClean="0"/>
              <a:t>om noget nyt er der oprettet </a:t>
            </a:r>
            <a:r>
              <a:rPr lang="da-DK" sz="2000" dirty="0" err="1" smtClean="0"/>
              <a:t>subakutte</a:t>
            </a:r>
            <a:r>
              <a:rPr lang="da-DK" sz="2000" dirty="0" smtClean="0"/>
              <a:t> tider i Akutafdelingen. Her kan patienter efter kontakt med Akutafdelingen vente med at komme i Akutafdelingen til dagen efter, hvis det skønnes som det bedste. Det betyder at patienterne undgår unødig ventetid.</a:t>
            </a:r>
          </a:p>
          <a:p>
            <a:endParaRPr lang="da-DK" sz="2000" dirty="0" smtClean="0"/>
          </a:p>
          <a:p>
            <a:r>
              <a:rPr lang="da-DK" sz="2000" dirty="0" smtClean="0"/>
              <a:t>Der er præs på de fleste akutafdelinger i landet </a:t>
            </a:r>
            <a:r>
              <a:rPr lang="da-DK" sz="2000" dirty="0" err="1" smtClean="0"/>
              <a:t>bla</a:t>
            </a:r>
            <a:r>
              <a:rPr lang="da-DK" sz="2000" dirty="0" smtClean="0"/>
              <a:t>. pga. et ændret henvendelsesmønster i befolkningen. </a:t>
            </a:r>
            <a:endParaRPr lang="da-DK" sz="2000" dirty="0"/>
          </a:p>
        </p:txBody>
      </p:sp>
      <p:sp>
        <p:nvSpPr>
          <p:cNvPr id="4" name="Pladsholder til sidefod 3"/>
          <p:cNvSpPr>
            <a:spLocks noGrp="1"/>
          </p:cNvSpPr>
          <p:nvPr>
            <p:ph type="ftr" sz="quarter" idx="10"/>
          </p:nvPr>
        </p:nvSpPr>
        <p:spPr/>
        <p:txBody>
          <a:bodyPr/>
          <a:lstStyle/>
          <a:p>
            <a:r>
              <a:rPr lang="da-DK" altLang="da-DK" smtClean="0"/>
              <a:t> Hospitalsenheden VEST      </a:t>
            </a:r>
            <a:fld id="{4FBCB004-2CA2-9540-B770-5D58AA4B10ED}" type="slidenum">
              <a:rPr lang="da-DK" altLang="da-DK" smtClean="0"/>
              <a:pPr/>
              <a:t>53</a:t>
            </a:fld>
            <a:r>
              <a:rPr lang="da-DK" altLang="da-DK" smtClean="0"/>
              <a:t>  ▪  www.vest.rm.dk</a:t>
            </a:r>
            <a:endParaRPr lang="da-DK" altLang="da-DK"/>
          </a:p>
        </p:txBody>
      </p:sp>
    </p:spTree>
    <p:extLst>
      <p:ext uri="{BB962C8B-B14F-4D97-AF65-F5344CB8AC3E}">
        <p14:creationId xmlns:p14="http://schemas.microsoft.com/office/powerpoint/2010/main" val="3765800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Fysiske rammer Gødstrup</a:t>
            </a:r>
            <a:endParaRPr lang="da-DK" dirty="0"/>
          </a:p>
        </p:txBody>
      </p:sp>
      <p:sp>
        <p:nvSpPr>
          <p:cNvPr id="3" name="Pladsholder til indhold 2"/>
          <p:cNvSpPr>
            <a:spLocks noGrp="1"/>
          </p:cNvSpPr>
          <p:nvPr>
            <p:ph idx="1"/>
          </p:nvPr>
        </p:nvSpPr>
        <p:spPr/>
        <p:txBody>
          <a:bodyPr/>
          <a:lstStyle/>
          <a:p>
            <a:r>
              <a:rPr lang="da-DK" dirty="0" smtClean="0"/>
              <a:t>Receptioner ved hovedindgang og i Akutafdelingen</a:t>
            </a:r>
          </a:p>
          <a:p>
            <a:r>
              <a:rPr lang="da-DK" dirty="0" smtClean="0"/>
              <a:t>Adgangsforhold til hospitalet skal optimeres</a:t>
            </a:r>
          </a:p>
          <a:p>
            <a:pPr lvl="1"/>
            <a:r>
              <a:rPr lang="da-DK" dirty="0"/>
              <a:t>T</a:t>
            </a:r>
            <a:r>
              <a:rPr lang="da-DK" dirty="0" smtClean="0"/>
              <a:t>ræk og støj</a:t>
            </a:r>
          </a:p>
          <a:p>
            <a:pPr lvl="1"/>
            <a:r>
              <a:rPr lang="da-DK" dirty="0" smtClean="0"/>
              <a:t>Indeklima</a:t>
            </a:r>
          </a:p>
          <a:p>
            <a:pPr lvl="1"/>
            <a:r>
              <a:rPr lang="da-DK" dirty="0" smtClean="0"/>
              <a:t>Økonomi</a:t>
            </a:r>
          </a:p>
          <a:p>
            <a:r>
              <a:rPr lang="da-DK" dirty="0" smtClean="0"/>
              <a:t>Ur i </a:t>
            </a:r>
            <a:r>
              <a:rPr lang="da-DK" dirty="0" err="1" smtClean="0"/>
              <a:t>foyen</a:t>
            </a:r>
            <a:endParaRPr lang="da-DK" dirty="0" smtClean="0"/>
          </a:p>
          <a:p>
            <a:endParaRPr lang="da-DK" dirty="0" smtClean="0"/>
          </a:p>
          <a:p>
            <a:pPr marL="0" indent="0">
              <a:buNone/>
            </a:pPr>
            <a:endParaRPr lang="da-DK" dirty="0"/>
          </a:p>
        </p:txBody>
      </p:sp>
    </p:spTree>
    <p:extLst>
      <p:ext uri="{BB962C8B-B14F-4D97-AF65-F5344CB8AC3E}">
        <p14:creationId xmlns:p14="http://schemas.microsoft.com/office/powerpoint/2010/main" val="11501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Transformationsdagsorden i RM</a:t>
            </a:r>
            <a:endParaRPr lang="da-DK" dirty="0"/>
          </a:p>
        </p:txBody>
      </p:sp>
      <p:sp>
        <p:nvSpPr>
          <p:cNvPr id="5" name="Pladsholder til indhold 4"/>
          <p:cNvSpPr>
            <a:spLocks noGrp="1"/>
          </p:cNvSpPr>
          <p:nvPr>
            <p:ph idx="1"/>
          </p:nvPr>
        </p:nvSpPr>
        <p:spPr/>
        <p:txBody>
          <a:bodyPr/>
          <a:lstStyle/>
          <a:p>
            <a:endParaRPr lang="da-DK"/>
          </a:p>
        </p:txBody>
      </p:sp>
      <p:pic>
        <p:nvPicPr>
          <p:cNvPr id="4" name="Billede 4"/>
          <p:cNvPicPr>
            <a:picLocks noChangeAspect="1"/>
          </p:cNvPicPr>
          <p:nvPr/>
        </p:nvPicPr>
        <p:blipFill>
          <a:blip r:embed="rId3">
            <a:extLst>
              <a:ext uri="{28A0092B-C50C-407E-A947-70E740481C1C}">
                <a14:useLocalDpi xmlns:a14="http://schemas.microsoft.com/office/drawing/2010/main" val="0"/>
              </a:ext>
            </a:extLst>
          </a:blip>
          <a:srcRect l="52139" t="19061" r="12929" b="13304"/>
          <a:stretch>
            <a:fillRect/>
          </a:stretch>
        </p:blipFill>
        <p:spPr bwMode="auto">
          <a:xfrm>
            <a:off x="540000" y="1431159"/>
            <a:ext cx="7668040" cy="417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felt 5">
            <a:hlinkClick r:id="rId4"/>
          </p:cNvPr>
          <p:cNvSpPr txBox="1"/>
          <p:nvPr/>
        </p:nvSpPr>
        <p:spPr>
          <a:xfrm flipH="1">
            <a:off x="8208040" y="5433385"/>
            <a:ext cx="593911" cy="300082"/>
          </a:xfrm>
          <a:prstGeom prst="rect">
            <a:avLst/>
          </a:prstGeom>
          <a:noFill/>
        </p:spPr>
        <p:txBody>
          <a:bodyPr wrap="square" rtlCol="0">
            <a:spAutoFit/>
          </a:bodyPr>
          <a:lstStyle/>
          <a:p>
            <a:r>
              <a:rPr lang="da-DK" sz="1350" dirty="0"/>
              <a:t>JES</a:t>
            </a:r>
          </a:p>
        </p:txBody>
      </p:sp>
    </p:spTree>
    <p:extLst>
      <p:ext uri="{BB962C8B-B14F-4D97-AF65-F5344CB8AC3E}">
        <p14:creationId xmlns:p14="http://schemas.microsoft.com/office/powerpoint/2010/main" val="32379271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0995"/>
            <a:ext cx="8229600" cy="1626365"/>
          </a:xfrm>
        </p:spPr>
        <p:txBody>
          <a:bodyPr/>
          <a:lstStyle/>
          <a:p>
            <a:r>
              <a:rPr lang="da-DK" sz="2400" kern="1200" dirty="0" smtClean="0">
                <a:ea typeface="Verdana"/>
                <a:cs typeface="Times New Roman"/>
              </a:rPr>
              <a:t>Til orientering:</a:t>
            </a:r>
            <a:br>
              <a:rPr lang="da-DK" sz="2400" kern="1200" dirty="0" smtClean="0">
                <a:ea typeface="Verdana"/>
                <a:cs typeface="Times New Roman"/>
              </a:rPr>
            </a:br>
            <a:r>
              <a:rPr lang="da-DK" sz="2400" kern="1200" dirty="0" smtClean="0">
                <a:ea typeface="Verdana"/>
                <a:cs typeface="Times New Roman"/>
              </a:rPr>
              <a:t>Brugerråd </a:t>
            </a:r>
            <a:r>
              <a:rPr lang="da-DK" sz="2400" kern="1200" dirty="0">
                <a:ea typeface="Verdana"/>
                <a:cs typeface="Times New Roman"/>
              </a:rPr>
              <a:t>eller lignende i afdelinger </a:t>
            </a:r>
            <a:r>
              <a:rPr lang="da-DK" sz="2400" dirty="0">
                <a:ea typeface="Verdana"/>
                <a:cs typeface="Times New Roman"/>
              </a:rPr>
              <a:t/>
            </a:r>
            <a:br>
              <a:rPr lang="da-DK" sz="2400" dirty="0">
                <a:ea typeface="Verdana"/>
                <a:cs typeface="Times New Roman"/>
              </a:rPr>
            </a:br>
            <a:r>
              <a:rPr lang="da-DK" sz="2400" dirty="0" smtClean="0">
                <a:ea typeface="Verdana"/>
                <a:cs typeface="Times New Roman"/>
              </a:rPr>
              <a:t/>
            </a:r>
            <a:br>
              <a:rPr lang="da-DK" sz="2400" dirty="0" smtClean="0">
                <a:ea typeface="Verdana"/>
                <a:cs typeface="Times New Roman"/>
              </a:rPr>
            </a:br>
            <a:r>
              <a:rPr lang="da-DK" sz="1800" dirty="0" smtClean="0">
                <a:ea typeface="Verdana"/>
                <a:cs typeface="Times New Roman"/>
              </a:rPr>
              <a:t>Kl. 17.50 -18.00</a:t>
            </a:r>
            <a:r>
              <a:rPr lang="da-DK" sz="2400" dirty="0" smtClean="0">
                <a:ea typeface="Verdana"/>
                <a:cs typeface="Times New Roman"/>
              </a:rPr>
              <a:t/>
            </a:r>
            <a:br>
              <a:rPr lang="da-DK" sz="2400" dirty="0" smtClean="0">
                <a:ea typeface="Verdana"/>
                <a:cs typeface="Times New Roman"/>
              </a:rPr>
            </a:br>
            <a:endParaRPr lang="da-DK" sz="2400" dirty="0"/>
          </a:p>
        </p:txBody>
      </p:sp>
      <p:sp>
        <p:nvSpPr>
          <p:cNvPr id="4" name="Pladsholder til indhold 3"/>
          <p:cNvSpPr>
            <a:spLocks noGrp="1"/>
          </p:cNvSpPr>
          <p:nvPr>
            <p:ph sz="half" idx="2"/>
          </p:nvPr>
        </p:nvSpPr>
        <p:spPr>
          <a:xfrm>
            <a:off x="505071" y="1890944"/>
            <a:ext cx="8181729" cy="4686648"/>
          </a:xfrm>
        </p:spPr>
        <p:txBody>
          <a:bodyPr/>
          <a:lstStyle/>
          <a:p>
            <a:pPr marL="0" indent="0">
              <a:spcAft>
                <a:spcPct val="0"/>
              </a:spcAft>
              <a:buClrTx/>
              <a:buNone/>
            </a:pPr>
            <a:r>
              <a:rPr lang="da-DK" sz="1600" dirty="0" smtClean="0"/>
              <a:t>Der </a:t>
            </a:r>
            <a:r>
              <a:rPr lang="da-DK" sz="1600" dirty="0"/>
              <a:t>har flere gange i Brugerrådet været efterspurgt et overblik over Brugerråd og lignende i afdelingerne. </a:t>
            </a:r>
            <a:endParaRPr lang="da-DK" sz="1600" dirty="0" smtClean="0"/>
          </a:p>
          <a:p>
            <a:pPr marL="0" indent="0">
              <a:spcAft>
                <a:spcPct val="0"/>
              </a:spcAft>
              <a:buClrTx/>
              <a:buNone/>
            </a:pPr>
            <a:endParaRPr lang="da-DK" sz="1600" dirty="0" smtClean="0"/>
          </a:p>
          <a:p>
            <a:pPr marL="0" indent="0">
              <a:spcAft>
                <a:spcPct val="0"/>
              </a:spcAft>
              <a:buClrTx/>
              <a:buNone/>
            </a:pPr>
            <a:r>
              <a:rPr lang="da-DK" sz="1600" dirty="0" smtClean="0"/>
              <a:t>Brugerrådet har modtaget overblik </a:t>
            </a:r>
            <a:r>
              <a:rPr lang="da-DK" sz="1600" dirty="0"/>
              <a:t>fra marts </a:t>
            </a:r>
            <a:r>
              <a:rPr lang="da-DK" sz="1600" dirty="0" smtClean="0"/>
              <a:t>2023.</a:t>
            </a:r>
          </a:p>
          <a:p>
            <a:pPr marL="0" indent="0">
              <a:spcAft>
                <a:spcPct val="0"/>
              </a:spcAft>
              <a:buClrTx/>
              <a:buNone/>
            </a:pPr>
            <a:endParaRPr lang="da-DK" sz="1600" dirty="0"/>
          </a:p>
          <a:p>
            <a:pPr>
              <a:spcAft>
                <a:spcPct val="0"/>
              </a:spcAft>
              <a:buClrTx/>
            </a:pPr>
            <a:r>
              <a:rPr lang="da-DK" sz="1600" dirty="0"/>
              <a:t>Giver det anledning til yderligere?</a:t>
            </a:r>
          </a:p>
          <a:p>
            <a:pPr>
              <a:spcAft>
                <a:spcPct val="0"/>
              </a:spcAft>
              <a:buClrTx/>
            </a:pPr>
            <a:endParaRPr lang="da-DK" sz="1600" b="1" dirty="0"/>
          </a:p>
          <a:p>
            <a:pPr>
              <a:spcAft>
                <a:spcPct val="0"/>
              </a:spcAft>
              <a:buClrTx/>
            </a:pPr>
            <a:endParaRPr lang="da-DK" sz="1600" b="1" dirty="0" smtClean="0"/>
          </a:p>
          <a:p>
            <a:pPr>
              <a:spcAft>
                <a:spcPct val="0"/>
              </a:spcAft>
              <a:buClrTx/>
            </a:pPr>
            <a:endParaRPr lang="da-DK" sz="1600" b="1" dirty="0"/>
          </a:p>
          <a:p>
            <a:pPr>
              <a:spcAft>
                <a:spcPct val="0"/>
              </a:spcAft>
              <a:buClrTx/>
            </a:pPr>
            <a:endParaRPr lang="da-DK" sz="1600" b="1" dirty="0" smtClean="0"/>
          </a:p>
          <a:p>
            <a:pPr>
              <a:spcAft>
                <a:spcPct val="0"/>
              </a:spcAft>
              <a:buClrTx/>
            </a:pPr>
            <a:endParaRPr lang="da-DK" sz="1600" b="1" dirty="0"/>
          </a:p>
          <a:p>
            <a:pPr marL="0" indent="0">
              <a:spcAft>
                <a:spcPct val="0"/>
              </a:spcAft>
              <a:buClrTx/>
              <a:buNone/>
            </a:pPr>
            <a:endParaRPr lang="da-DK" sz="1600" b="1" dirty="0" smtClean="0"/>
          </a:p>
          <a:p>
            <a:endParaRPr lang="da-DK" sz="1600" b="1" dirty="0">
              <a:solidFill>
                <a:srgbClr val="3F3018"/>
              </a:solidFill>
              <a:ea typeface="Verdana"/>
              <a:cs typeface="Times New Roman"/>
            </a:endParaRPr>
          </a:p>
          <a:p>
            <a:pPr marL="0" indent="0">
              <a:buNone/>
            </a:pPr>
            <a:endParaRPr lang="da-DK" sz="1000" dirty="0"/>
          </a:p>
          <a:p>
            <a:pPr marL="0" indent="0">
              <a:buNone/>
            </a:pPr>
            <a:endParaRPr lang="da-DK" dirty="0"/>
          </a:p>
        </p:txBody>
      </p:sp>
      <p:sp>
        <p:nvSpPr>
          <p:cNvPr id="7" name="Pladsholder til sidefod 6"/>
          <p:cNvSpPr>
            <a:spLocks noGrp="1"/>
          </p:cNvSpPr>
          <p:nvPr>
            <p:ph type="ftr" sz="quarter" idx="10"/>
          </p:nvPr>
        </p:nvSpPr>
        <p:spPr/>
        <p:txBody>
          <a:bodyPr/>
          <a:lstStyle/>
          <a:p>
            <a:r>
              <a:rPr lang="da-DK" altLang="da-DK" dirty="0" smtClean="0"/>
              <a:t>Regionshospitalet Gødstrup</a:t>
            </a:r>
            <a:endParaRPr lang="da-DK" altLang="da-DK" dirty="0"/>
          </a:p>
        </p:txBody>
      </p:sp>
    </p:spTree>
    <p:extLst>
      <p:ext uri="{BB962C8B-B14F-4D97-AF65-F5344CB8AC3E}">
        <p14:creationId xmlns:p14="http://schemas.microsoft.com/office/powerpoint/2010/main" val="17621080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Referat</a:t>
            </a:r>
            <a:endParaRPr lang="da-DK" dirty="0"/>
          </a:p>
        </p:txBody>
      </p:sp>
      <p:sp>
        <p:nvSpPr>
          <p:cNvPr id="3" name="Pladsholder til indhold 2"/>
          <p:cNvSpPr>
            <a:spLocks noGrp="1"/>
          </p:cNvSpPr>
          <p:nvPr>
            <p:ph idx="1"/>
          </p:nvPr>
        </p:nvSpPr>
        <p:spPr>
          <a:xfrm>
            <a:off x="719138" y="2159000"/>
            <a:ext cx="7453312" cy="4010025"/>
          </a:xfrm>
        </p:spPr>
        <p:txBody>
          <a:bodyPr/>
          <a:lstStyle/>
          <a:p>
            <a:r>
              <a:rPr lang="da-DK" dirty="0" smtClean="0"/>
              <a:t>Brugerrådet stiller sig gerne til rådighed og vil gerne mødes med afdelingerne. </a:t>
            </a:r>
          </a:p>
          <a:p>
            <a:endParaRPr lang="da-DK" dirty="0"/>
          </a:p>
          <a:p>
            <a:r>
              <a:rPr lang="da-DK" dirty="0" smtClean="0"/>
              <a:t>Det skal overvejes om medformanden fra Brugerrådet skal deltage på de to Kvalitetsrådsmøder om året, hvor kvalitetskoordinatorerne også deltager. Det drøftes på det kommende Brugerrådsmøde.</a:t>
            </a:r>
          </a:p>
          <a:p>
            <a:endParaRPr lang="da-DK" dirty="0"/>
          </a:p>
          <a:p>
            <a:endParaRPr lang="da-DK" dirty="0"/>
          </a:p>
        </p:txBody>
      </p:sp>
      <p:sp>
        <p:nvSpPr>
          <p:cNvPr id="4" name="Pladsholder til sidefod 3"/>
          <p:cNvSpPr>
            <a:spLocks noGrp="1"/>
          </p:cNvSpPr>
          <p:nvPr>
            <p:ph type="ftr" sz="quarter" idx="10"/>
          </p:nvPr>
        </p:nvSpPr>
        <p:spPr/>
        <p:txBody>
          <a:bodyPr/>
          <a:lstStyle/>
          <a:p>
            <a:r>
              <a:rPr lang="da-DK" altLang="da-DK" smtClean="0"/>
              <a:t> Hospitalsenheden VEST      </a:t>
            </a:r>
            <a:fld id="{4FBCB004-2CA2-9540-B770-5D58AA4B10ED}" type="slidenum">
              <a:rPr lang="da-DK" altLang="da-DK" smtClean="0"/>
              <a:pPr/>
              <a:t>57</a:t>
            </a:fld>
            <a:r>
              <a:rPr lang="da-DK" altLang="da-DK" smtClean="0"/>
              <a:t>  ▪  www.vest.rm.dk</a:t>
            </a:r>
            <a:endParaRPr lang="da-DK" altLang="da-DK"/>
          </a:p>
        </p:txBody>
      </p:sp>
    </p:spTree>
    <p:extLst>
      <p:ext uri="{BB962C8B-B14F-4D97-AF65-F5344CB8AC3E}">
        <p14:creationId xmlns:p14="http://schemas.microsoft.com/office/powerpoint/2010/main" val="4128054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712178"/>
            <a:ext cx="8178677" cy="1027964"/>
          </a:xfrm>
        </p:spPr>
        <p:txBody>
          <a:bodyPr/>
          <a:lstStyle/>
          <a:p>
            <a:pPr>
              <a:spcAft>
                <a:spcPts val="0"/>
              </a:spcAft>
            </a:pPr>
            <a:r>
              <a:rPr lang="da-DK" sz="2400" dirty="0" smtClean="0">
                <a:ea typeface="Verdana"/>
                <a:cs typeface="Times New Roman"/>
              </a:rPr>
              <a:t/>
            </a:r>
            <a:br>
              <a:rPr lang="da-DK" sz="2400" dirty="0" smtClean="0">
                <a:ea typeface="Verdana"/>
                <a:cs typeface="Times New Roman"/>
              </a:rPr>
            </a:br>
            <a:r>
              <a:rPr lang="da-DK" sz="2400" dirty="0">
                <a:ea typeface="Verdana"/>
                <a:cs typeface="Times New Roman"/>
              </a:rPr>
              <a:t/>
            </a:r>
            <a:br>
              <a:rPr lang="da-DK" sz="2400" dirty="0">
                <a:ea typeface="Verdana"/>
                <a:cs typeface="Times New Roman"/>
              </a:rPr>
            </a:br>
            <a:r>
              <a:rPr lang="da-DK" sz="2400" dirty="0" smtClean="0">
                <a:latin typeface="Verdana" panose="020B0604030504040204" pitchFamily="34" charset="0"/>
                <a:ea typeface="Verdana" panose="020B0604030504040204" pitchFamily="34" charset="0"/>
                <a:cs typeface="Times New Roman" panose="02020603050405020304" pitchFamily="18" charset="0"/>
              </a:rPr>
              <a:t>Aftensmad</a:t>
            </a:r>
            <a:br>
              <a:rPr lang="da-DK" sz="2400" dirty="0" smtClean="0">
                <a:latin typeface="Verdana" panose="020B0604030504040204" pitchFamily="34" charset="0"/>
                <a:ea typeface="Verdana" panose="020B0604030504040204" pitchFamily="34" charset="0"/>
                <a:cs typeface="Times New Roman" panose="02020603050405020304" pitchFamily="18" charset="0"/>
              </a:rPr>
            </a:br>
            <a:r>
              <a:rPr lang="da-DK" sz="2400" dirty="0" smtClean="0"/>
              <a:t/>
            </a:r>
            <a:br>
              <a:rPr lang="da-DK" sz="2400" dirty="0" smtClean="0"/>
            </a:br>
            <a:r>
              <a:rPr lang="da-DK" sz="1800" dirty="0" smtClean="0"/>
              <a:t>Kl. 18.00 – 18.40</a:t>
            </a:r>
            <a:endParaRPr lang="da-DK" sz="1800" dirty="0"/>
          </a:p>
        </p:txBody>
      </p:sp>
      <p:sp>
        <p:nvSpPr>
          <p:cNvPr id="4" name="Pladsholder til sidefod 3"/>
          <p:cNvSpPr>
            <a:spLocks noGrp="1"/>
          </p:cNvSpPr>
          <p:nvPr>
            <p:ph type="ftr" sz="quarter" idx="10"/>
          </p:nvPr>
        </p:nvSpPr>
        <p:spPr/>
        <p:txBody>
          <a:bodyPr/>
          <a:lstStyle/>
          <a:p>
            <a:r>
              <a:rPr lang="da-DK" altLang="da-DK" dirty="0" smtClean="0"/>
              <a:t> </a:t>
            </a:r>
            <a:endParaRPr lang="da-DK" altLang="da-DK" dirty="0"/>
          </a:p>
        </p:txBody>
      </p:sp>
      <p:pic>
        <p:nvPicPr>
          <p:cNvPr id="6" name="Billede 5"/>
          <p:cNvPicPr>
            <a:picLocks noChangeAspect="1"/>
          </p:cNvPicPr>
          <p:nvPr/>
        </p:nvPicPr>
        <p:blipFill>
          <a:blip r:embed="rId3"/>
          <a:stretch>
            <a:fillRect/>
          </a:stretch>
        </p:blipFill>
        <p:spPr>
          <a:xfrm>
            <a:off x="2217120" y="2026137"/>
            <a:ext cx="4663073" cy="4020405"/>
          </a:xfrm>
          <a:prstGeom prst="rect">
            <a:avLst/>
          </a:prstGeom>
        </p:spPr>
      </p:pic>
    </p:spTree>
    <p:extLst>
      <p:ext uri="{BB962C8B-B14F-4D97-AF65-F5344CB8AC3E}">
        <p14:creationId xmlns:p14="http://schemas.microsoft.com/office/powerpoint/2010/main" val="11589848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841221"/>
            <a:ext cx="7197725" cy="914400"/>
          </a:xfrm>
        </p:spPr>
        <p:txBody>
          <a:bodyPr/>
          <a:lstStyle/>
          <a:p>
            <a:r>
              <a:rPr lang="da-DK" sz="4000" dirty="0">
                <a:ea typeface="Verdana"/>
                <a:cs typeface="Times New Roman"/>
              </a:rPr>
              <a:t/>
            </a:r>
            <a:br>
              <a:rPr lang="da-DK" sz="4000" dirty="0">
                <a:ea typeface="Verdana"/>
                <a:cs typeface="Times New Roman"/>
              </a:rPr>
            </a:br>
            <a:r>
              <a:rPr lang="da-DK" sz="2400" dirty="0"/>
              <a:t>Eventuelt</a:t>
            </a:r>
            <a:r>
              <a:rPr lang="da-DK" sz="2400" dirty="0">
                <a:solidFill>
                  <a:schemeClr val="tx1"/>
                </a:solidFill>
              </a:rPr>
              <a:t/>
            </a:r>
            <a:br>
              <a:rPr lang="da-DK" sz="2400" dirty="0">
                <a:solidFill>
                  <a:schemeClr val="tx1"/>
                </a:solidFill>
              </a:rPr>
            </a:br>
            <a:r>
              <a:rPr lang="da-DK" sz="2400" dirty="0"/>
              <a:t/>
            </a:r>
            <a:br>
              <a:rPr lang="da-DK" sz="2400" dirty="0"/>
            </a:br>
            <a:r>
              <a:rPr lang="da-DK" sz="1800" dirty="0"/>
              <a:t>Kl. </a:t>
            </a:r>
            <a:r>
              <a:rPr lang="da-DK" sz="1800" dirty="0" smtClean="0"/>
              <a:t>18.40 </a:t>
            </a:r>
            <a:r>
              <a:rPr lang="da-DK" sz="1800" dirty="0"/>
              <a:t>– 19.00</a:t>
            </a:r>
          </a:p>
        </p:txBody>
      </p:sp>
      <p:sp>
        <p:nvSpPr>
          <p:cNvPr id="3" name="Pladsholder til indhold 2"/>
          <p:cNvSpPr>
            <a:spLocks noGrp="1"/>
          </p:cNvSpPr>
          <p:nvPr>
            <p:ph idx="1"/>
          </p:nvPr>
        </p:nvSpPr>
        <p:spPr/>
        <p:txBody>
          <a:bodyPr/>
          <a:lstStyle/>
          <a:p>
            <a:pPr marL="0" indent="-1587">
              <a:spcAft>
                <a:spcPts val="0"/>
              </a:spcAft>
              <a:buNone/>
            </a:pPr>
            <a:r>
              <a:rPr lang="da-DK" sz="1600" b="1" dirty="0">
                <a:solidFill>
                  <a:srgbClr val="3F3018"/>
                </a:solidFill>
                <a:ea typeface="Verdana"/>
                <a:cs typeface="Times New Roman"/>
              </a:rPr>
              <a:t>Opsamling fra formødet v. </a:t>
            </a:r>
            <a:r>
              <a:rPr lang="da-DK" sz="1600" b="1" dirty="0" smtClean="0">
                <a:solidFill>
                  <a:srgbClr val="3F3018"/>
                </a:solidFill>
                <a:ea typeface="Verdana"/>
                <a:cs typeface="Times New Roman"/>
              </a:rPr>
              <a:t>Allan:</a:t>
            </a:r>
          </a:p>
          <a:p>
            <a:pPr marL="0" indent="-1587">
              <a:spcAft>
                <a:spcPts val="0"/>
              </a:spcAft>
              <a:buNone/>
            </a:pPr>
            <a:endParaRPr lang="da-DK" sz="1600" b="1" dirty="0" smtClean="0">
              <a:solidFill>
                <a:srgbClr val="3F3018"/>
              </a:solidFill>
              <a:ea typeface="Verdana"/>
              <a:cs typeface="Times New Roman"/>
            </a:endParaRPr>
          </a:p>
          <a:p>
            <a:pPr marL="0" indent="-1587">
              <a:spcAft>
                <a:spcPts val="0"/>
              </a:spcAft>
              <a:buNone/>
            </a:pPr>
            <a:r>
              <a:rPr lang="da-DK" sz="1200" dirty="0" smtClean="0">
                <a:solidFill>
                  <a:srgbClr val="3F3018"/>
                </a:solidFill>
                <a:ea typeface="Verdana"/>
                <a:cs typeface="Times New Roman"/>
              </a:rPr>
              <a:t>Der var flere punkter på formødet </a:t>
            </a:r>
            <a:r>
              <a:rPr lang="da-DK" sz="1200" dirty="0" err="1" smtClean="0">
                <a:solidFill>
                  <a:srgbClr val="3F3018"/>
                </a:solidFill>
                <a:ea typeface="Verdana"/>
                <a:cs typeface="Times New Roman"/>
              </a:rPr>
              <a:t>bla</a:t>
            </a:r>
            <a:r>
              <a:rPr lang="da-DK" sz="1200" dirty="0">
                <a:solidFill>
                  <a:srgbClr val="3F3018"/>
                </a:solidFill>
                <a:ea typeface="Verdana"/>
                <a:cs typeface="Times New Roman"/>
              </a:rPr>
              <a:t>. </a:t>
            </a:r>
            <a:r>
              <a:rPr lang="da-DK" sz="1200" dirty="0" smtClean="0">
                <a:solidFill>
                  <a:srgbClr val="3F3018"/>
                </a:solidFill>
                <a:ea typeface="Verdana"/>
                <a:cs typeface="Times New Roman"/>
              </a:rPr>
              <a:t>en opgave </a:t>
            </a:r>
            <a:r>
              <a:rPr lang="da-DK" sz="1200" dirty="0">
                <a:solidFill>
                  <a:srgbClr val="3F3018"/>
                </a:solidFill>
                <a:ea typeface="Verdana"/>
                <a:cs typeface="Times New Roman"/>
              </a:rPr>
              <a:t>fra Ortopædkirurgisk Afdeling og </a:t>
            </a:r>
            <a:r>
              <a:rPr lang="da-DK" sz="1200" dirty="0" smtClean="0">
                <a:solidFill>
                  <a:srgbClr val="3F3018"/>
                </a:solidFill>
                <a:ea typeface="Verdana"/>
                <a:cs typeface="Times New Roman"/>
              </a:rPr>
              <a:t>Operationsafdelingen vedr. tekst i  </a:t>
            </a:r>
            <a:r>
              <a:rPr lang="da-DK" sz="1200" dirty="0">
                <a:solidFill>
                  <a:srgbClr val="3F3018"/>
                </a:solidFill>
                <a:ea typeface="Verdana"/>
                <a:cs typeface="Times New Roman"/>
              </a:rPr>
              <a:t>indkaldes </a:t>
            </a:r>
            <a:r>
              <a:rPr lang="da-DK" sz="1200" dirty="0" smtClean="0">
                <a:solidFill>
                  <a:srgbClr val="3F3018"/>
                </a:solidFill>
                <a:ea typeface="Verdana"/>
                <a:cs typeface="Times New Roman"/>
              </a:rPr>
              <a:t>brev.</a:t>
            </a:r>
          </a:p>
          <a:p>
            <a:pPr marL="0" indent="-1587">
              <a:spcAft>
                <a:spcPts val="0"/>
              </a:spcAft>
              <a:buNone/>
            </a:pPr>
            <a:r>
              <a:rPr lang="da-DK" sz="1200" dirty="0" smtClean="0">
                <a:solidFill>
                  <a:srgbClr val="3F3018"/>
                </a:solidFill>
                <a:ea typeface="Verdana"/>
                <a:cs typeface="Times New Roman"/>
              </a:rPr>
              <a:t>Forslaget fra repræsentanterne blev:</a:t>
            </a:r>
          </a:p>
          <a:p>
            <a:pPr marL="0" indent="-1587">
              <a:spcAft>
                <a:spcPts val="0"/>
              </a:spcAft>
              <a:buNone/>
            </a:pPr>
            <a:endParaRPr lang="da-DK" sz="1200" dirty="0">
              <a:solidFill>
                <a:srgbClr val="3F3018"/>
              </a:solidFill>
              <a:ea typeface="Verdana"/>
              <a:cs typeface="Times New Roman"/>
            </a:endParaRPr>
          </a:p>
          <a:p>
            <a:pPr marL="0" indent="-1587" algn="ctr">
              <a:spcAft>
                <a:spcPts val="0"/>
              </a:spcAft>
              <a:buNone/>
            </a:pPr>
            <a:r>
              <a:rPr lang="da-DK" sz="1200" i="1" dirty="0" smtClean="0">
                <a:solidFill>
                  <a:srgbClr val="3F3018"/>
                </a:solidFill>
                <a:ea typeface="Verdana"/>
                <a:cs typeface="Times New Roman"/>
              </a:rPr>
              <a:t>”Online </a:t>
            </a:r>
            <a:r>
              <a:rPr lang="da-DK" sz="1200" i="1" dirty="0">
                <a:solidFill>
                  <a:srgbClr val="3F3018"/>
                </a:solidFill>
                <a:ea typeface="Verdana"/>
                <a:cs typeface="Times New Roman"/>
              </a:rPr>
              <a:t>video møde (eller konsultation) med Narkoselæge (eller </a:t>
            </a:r>
            <a:r>
              <a:rPr lang="da-DK" sz="1200" i="1" dirty="0" err="1">
                <a:solidFill>
                  <a:srgbClr val="3F3018"/>
                </a:solidFill>
                <a:ea typeface="Verdana"/>
                <a:cs typeface="Times New Roman"/>
              </a:rPr>
              <a:t>Bedøvelselæge</a:t>
            </a:r>
            <a:r>
              <a:rPr lang="da-DK" sz="1200" i="1" dirty="0" smtClean="0">
                <a:solidFill>
                  <a:srgbClr val="3F3018"/>
                </a:solidFill>
                <a:ea typeface="Verdana"/>
                <a:cs typeface="Times New Roman"/>
              </a:rPr>
              <a:t>)”.  </a:t>
            </a:r>
            <a:endParaRPr lang="da-DK" sz="1200" i="1" dirty="0">
              <a:solidFill>
                <a:srgbClr val="3F3018"/>
              </a:solidFill>
              <a:ea typeface="Verdana"/>
              <a:cs typeface="Times New Roman"/>
            </a:endParaRPr>
          </a:p>
          <a:p>
            <a:pPr marL="0" indent="-1587">
              <a:spcAft>
                <a:spcPts val="0"/>
              </a:spcAft>
              <a:buNone/>
            </a:pPr>
            <a:endParaRPr lang="da-DK" sz="1200" dirty="0">
              <a:solidFill>
                <a:srgbClr val="3F3018"/>
              </a:solidFill>
              <a:ea typeface="Verdana"/>
              <a:cs typeface="Times New Roman"/>
            </a:endParaRPr>
          </a:p>
          <a:p>
            <a:pPr marL="0" indent="-1587">
              <a:spcAft>
                <a:spcPts val="0"/>
              </a:spcAft>
              <a:buNone/>
            </a:pPr>
            <a:endParaRPr lang="da-DK" sz="1200" dirty="0">
              <a:solidFill>
                <a:srgbClr val="3F3018"/>
              </a:solidFill>
              <a:ea typeface="Verdana"/>
              <a:cs typeface="Times New Roman"/>
            </a:endParaRPr>
          </a:p>
          <a:p>
            <a:pPr marL="0" indent="-1587">
              <a:spcAft>
                <a:spcPts val="0"/>
              </a:spcAft>
              <a:buNone/>
            </a:pPr>
            <a:r>
              <a:rPr lang="da-DK" sz="1200" dirty="0" smtClean="0">
                <a:solidFill>
                  <a:srgbClr val="3F3018"/>
                </a:solidFill>
                <a:ea typeface="Verdana"/>
                <a:cs typeface="Times New Roman"/>
              </a:rPr>
              <a:t>Brugerrådet </a:t>
            </a:r>
            <a:r>
              <a:rPr lang="da-DK" sz="1200" dirty="0">
                <a:solidFill>
                  <a:srgbClr val="3F3018"/>
                </a:solidFill>
                <a:ea typeface="Verdana"/>
                <a:cs typeface="Times New Roman"/>
              </a:rPr>
              <a:t>opfordrer </a:t>
            </a:r>
            <a:r>
              <a:rPr lang="da-DK" sz="1200" dirty="0" smtClean="0">
                <a:solidFill>
                  <a:srgbClr val="3F3018"/>
                </a:solidFill>
                <a:ea typeface="Verdana"/>
                <a:cs typeface="Times New Roman"/>
              </a:rPr>
              <a:t>desuden til</a:t>
            </a:r>
            <a:r>
              <a:rPr lang="da-DK" sz="1200" dirty="0">
                <a:solidFill>
                  <a:srgbClr val="3F3018"/>
                </a:solidFill>
                <a:ea typeface="Verdana"/>
                <a:cs typeface="Times New Roman"/>
              </a:rPr>
              <a:t>, at afdelingen sender indkaldelsesbrevet til gennemlæsning i brugerrådet for evt. yderlige kommentar</a:t>
            </a:r>
            <a:r>
              <a:rPr lang="da-DK" sz="1200" dirty="0" smtClean="0">
                <a:solidFill>
                  <a:srgbClr val="3F3018"/>
                </a:solidFill>
                <a:ea typeface="Verdana"/>
                <a:cs typeface="Times New Roman"/>
              </a:rPr>
              <a:t>.</a:t>
            </a:r>
          </a:p>
          <a:p>
            <a:pPr marL="0" indent="-1587">
              <a:spcAft>
                <a:spcPts val="0"/>
              </a:spcAft>
              <a:buNone/>
            </a:pPr>
            <a:endParaRPr lang="da-DK" sz="1400" dirty="0">
              <a:solidFill>
                <a:srgbClr val="3F3018"/>
              </a:solidFill>
              <a:ea typeface="Verdana"/>
              <a:cs typeface="Times New Roman"/>
            </a:endParaRPr>
          </a:p>
          <a:p>
            <a:pPr marL="625475" lvl="1" indent="0">
              <a:spcAft>
                <a:spcPts val="0"/>
              </a:spcAft>
              <a:buNone/>
            </a:pPr>
            <a:endParaRPr lang="da-DK" sz="1400" dirty="0" smtClean="0">
              <a:solidFill>
                <a:srgbClr val="3F3018"/>
              </a:solidFill>
              <a:ea typeface="Verdana"/>
              <a:cs typeface="Times New Roman"/>
            </a:endParaRPr>
          </a:p>
          <a:p>
            <a:pPr lvl="1">
              <a:spcAft>
                <a:spcPts val="0"/>
              </a:spcAft>
            </a:pPr>
            <a:endParaRPr lang="da-DK" sz="1400" dirty="0">
              <a:solidFill>
                <a:srgbClr val="3F3018"/>
              </a:solidFill>
              <a:ea typeface="Verdana"/>
              <a:cs typeface="Times New Roman"/>
            </a:endParaRPr>
          </a:p>
          <a:p>
            <a:pPr lvl="1">
              <a:spcAft>
                <a:spcPts val="0"/>
              </a:spcAft>
            </a:pPr>
            <a:r>
              <a:rPr lang="da-DK" sz="1400" dirty="0">
                <a:solidFill>
                  <a:srgbClr val="3F3018"/>
                </a:solidFill>
                <a:ea typeface="Verdana"/>
                <a:cs typeface="Times New Roman"/>
              </a:rPr>
              <a:t>Næste møde </a:t>
            </a:r>
            <a:r>
              <a:rPr lang="da-DK" sz="1400" dirty="0" smtClean="0">
                <a:solidFill>
                  <a:srgbClr val="3F3018"/>
                </a:solidFill>
                <a:ea typeface="Verdana"/>
                <a:cs typeface="Times New Roman"/>
              </a:rPr>
              <a:t>14. juni </a:t>
            </a:r>
            <a:r>
              <a:rPr lang="da-DK" sz="1400" dirty="0">
                <a:solidFill>
                  <a:srgbClr val="3F3018"/>
                </a:solidFill>
                <a:ea typeface="Verdana"/>
                <a:cs typeface="Times New Roman"/>
              </a:rPr>
              <a:t>2023</a:t>
            </a:r>
          </a:p>
          <a:p>
            <a:endParaRPr lang="da-DK" dirty="0"/>
          </a:p>
        </p:txBody>
      </p:sp>
      <p:sp>
        <p:nvSpPr>
          <p:cNvPr id="4" name="Pladsholder til sidefod 3"/>
          <p:cNvSpPr>
            <a:spLocks noGrp="1"/>
          </p:cNvSpPr>
          <p:nvPr>
            <p:ph type="ftr" sz="quarter" idx="10"/>
          </p:nvPr>
        </p:nvSpPr>
        <p:spPr/>
        <p:txBody>
          <a:bodyPr/>
          <a:lstStyle/>
          <a:p>
            <a:r>
              <a:rPr lang="da-DK" altLang="da-DK" smtClean="0"/>
              <a:t> Hospitalsenheden VEST      </a:t>
            </a:r>
            <a:fld id="{4FBCB004-2CA2-9540-B770-5D58AA4B10ED}" type="slidenum">
              <a:rPr lang="da-DK" altLang="da-DK" smtClean="0"/>
              <a:pPr/>
              <a:t>59</a:t>
            </a:fld>
            <a:r>
              <a:rPr lang="da-DK" altLang="da-DK" smtClean="0"/>
              <a:t>  ▪  www.vest.rm.dk</a:t>
            </a:r>
            <a:endParaRPr lang="da-DK" altLang="da-DK"/>
          </a:p>
        </p:txBody>
      </p:sp>
      <p:pic>
        <p:nvPicPr>
          <p:cNvPr id="5" name="Billede 4"/>
          <p:cNvPicPr>
            <a:picLocks noChangeAspect="1"/>
          </p:cNvPicPr>
          <p:nvPr/>
        </p:nvPicPr>
        <p:blipFill>
          <a:blip r:embed="rId2"/>
          <a:stretch>
            <a:fillRect/>
          </a:stretch>
        </p:blipFill>
        <p:spPr>
          <a:xfrm>
            <a:off x="6156725" y="512120"/>
            <a:ext cx="1760138" cy="1950200"/>
          </a:xfrm>
          <a:prstGeom prst="rect">
            <a:avLst/>
          </a:prstGeom>
        </p:spPr>
      </p:pic>
    </p:spTree>
    <p:extLst>
      <p:ext uri="{BB962C8B-B14F-4D97-AF65-F5344CB8AC3E}">
        <p14:creationId xmlns:p14="http://schemas.microsoft.com/office/powerpoint/2010/main" val="2269334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1042988" y="1062038"/>
            <a:ext cx="7197725" cy="914400"/>
          </a:xfrm>
        </p:spPr>
        <p:txBody>
          <a:bodyPr/>
          <a:lstStyle/>
          <a:p>
            <a:r>
              <a:rPr lang="da-DK" altLang="da-DK" sz="2400" smtClean="0">
                <a:ea typeface="Verdana" panose="020B0604030504040204" pitchFamily="34" charset="0"/>
                <a:cs typeface="Verdana" panose="020B0604030504040204" pitchFamily="34" charset="0"/>
              </a:rPr>
              <a:t>Vores fælles ståsted</a:t>
            </a:r>
            <a:br>
              <a:rPr lang="da-DK" altLang="da-DK" sz="2400" smtClean="0">
                <a:ea typeface="Verdana" panose="020B0604030504040204" pitchFamily="34" charset="0"/>
                <a:cs typeface="Verdana" panose="020B0604030504040204" pitchFamily="34" charset="0"/>
              </a:rPr>
            </a:br>
            <a:r>
              <a:rPr lang="da-DK" altLang="da-DK" sz="2400" smtClean="0">
                <a:ea typeface="Verdana" panose="020B0604030504040204" pitchFamily="34" charset="0"/>
                <a:cs typeface="Verdana" panose="020B0604030504040204" pitchFamily="34" charset="0"/>
              </a:rPr>
              <a:t>- grundfortællingen</a:t>
            </a:r>
            <a:endParaRPr lang="da-DK" altLang="da-DK" sz="2400" smtClean="0"/>
          </a:p>
        </p:txBody>
      </p:sp>
      <p:pic>
        <p:nvPicPr>
          <p:cNvPr id="19459" name="Billede 6"/>
          <p:cNvPicPr>
            <a:picLocks noChangeAspect="1"/>
          </p:cNvPicPr>
          <p:nvPr/>
        </p:nvPicPr>
        <p:blipFill>
          <a:blip r:embed="rId2" cstate="print">
            <a:extLst>
              <a:ext uri="{28A0092B-C50C-407E-A947-70E740481C1C}">
                <a14:useLocalDpi xmlns:a14="http://schemas.microsoft.com/office/drawing/2010/main" val="0"/>
              </a:ext>
            </a:extLst>
          </a:blip>
          <a:srcRect l="5359" t="29613"/>
          <a:stretch>
            <a:fillRect/>
          </a:stretch>
        </p:blipFill>
        <p:spPr bwMode="auto">
          <a:xfrm>
            <a:off x="914400" y="2493963"/>
            <a:ext cx="757872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Pladsholder til sidefod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r>
              <a:rPr lang="da-DK" altLang="da-DK" sz="900" smtClean="0">
                <a:solidFill>
                  <a:schemeClr val="accent1"/>
                </a:solidFill>
              </a:rPr>
              <a:t>Regionshospitalet Gødstrup  ▪  www.godstrup.dk</a:t>
            </a:r>
          </a:p>
        </p:txBody>
      </p:sp>
      <p:sp>
        <p:nvSpPr>
          <p:cNvPr id="5" name="Pladsholder til indhold 2"/>
          <p:cNvSpPr>
            <a:spLocks noGrp="1"/>
          </p:cNvSpPr>
          <p:nvPr>
            <p:ph idx="1"/>
          </p:nvPr>
        </p:nvSpPr>
        <p:spPr>
          <a:xfrm>
            <a:off x="1042988" y="2584450"/>
            <a:ext cx="2789237" cy="3008313"/>
          </a:xfrm>
        </p:spPr>
        <p:txBody>
          <a:bodyPr>
            <a:normAutofit fontScale="92500" lnSpcReduction="10000"/>
          </a:bodyPr>
          <a:lstStyle/>
          <a:p>
            <a:pPr marL="0" indent="0">
              <a:buFont typeface="Wingdings" panose="05000000000000000000" pitchFamily="2" charset="2"/>
              <a:buNone/>
              <a:defRPr/>
            </a:pPr>
            <a:endParaRPr lang="da-DK" sz="1050" b="1" dirty="0"/>
          </a:p>
          <a:p>
            <a:pPr marL="0" indent="0">
              <a:buFont typeface="Wingdings" panose="05000000000000000000" pitchFamily="2" charset="2"/>
              <a:buNone/>
              <a:defRPr/>
            </a:pPr>
            <a:endParaRPr lang="da-DK" sz="1050" b="1" dirty="0" smtClean="0"/>
          </a:p>
          <a:p>
            <a:pPr marL="0" indent="0">
              <a:buFont typeface="Wingdings" panose="05000000000000000000" pitchFamily="2" charset="2"/>
              <a:buNone/>
              <a:defRPr/>
            </a:pPr>
            <a:endParaRPr lang="da-DK" sz="1200" b="1" dirty="0"/>
          </a:p>
          <a:p>
            <a:pPr marL="0" indent="0">
              <a:buFont typeface="Wingdings" panose="05000000000000000000" pitchFamily="2" charset="2"/>
              <a:buNone/>
              <a:defRPr/>
            </a:pPr>
            <a:r>
              <a:rPr lang="da-DK" sz="1200" b="1" dirty="0" smtClean="0">
                <a:solidFill>
                  <a:srgbClr val="000000"/>
                </a:solidFill>
              </a:rPr>
              <a:t>Regionshospitalet Gødstrup </a:t>
            </a:r>
            <a:r>
              <a:rPr lang="da-DK" sz="1200" b="1" dirty="0">
                <a:solidFill>
                  <a:srgbClr val="000000"/>
                </a:solidFill>
              </a:rPr>
              <a:t>er </a:t>
            </a:r>
            <a:r>
              <a:rPr lang="da-DK" sz="1200" b="1" dirty="0" smtClean="0">
                <a:solidFill>
                  <a:srgbClr val="000000"/>
                </a:solidFill>
              </a:rPr>
              <a:t>Mulighedernes hospital</a:t>
            </a:r>
          </a:p>
          <a:p>
            <a:pPr marL="0" indent="0">
              <a:buFont typeface="Wingdings" panose="05000000000000000000" pitchFamily="2" charset="2"/>
              <a:buNone/>
              <a:defRPr/>
            </a:pPr>
            <a:endParaRPr lang="da-DK" sz="1100" dirty="0">
              <a:solidFill>
                <a:srgbClr val="000000"/>
              </a:solidFill>
            </a:endParaRPr>
          </a:p>
          <a:p>
            <a:pPr marL="0" indent="0">
              <a:buFont typeface="Wingdings" panose="05000000000000000000" pitchFamily="2" charset="2"/>
              <a:buNone/>
              <a:defRPr/>
            </a:pPr>
            <a:r>
              <a:rPr lang="da-DK" sz="1100" dirty="0">
                <a:solidFill>
                  <a:srgbClr val="000000"/>
                </a:solidFill>
              </a:rPr>
              <a:t>Det centrale er vores tilgang til mennesker: Alle har noget at bidrage med, for vi tænker i muligheder og </a:t>
            </a:r>
            <a:r>
              <a:rPr lang="da-DK" sz="1100" dirty="0" smtClean="0">
                <a:solidFill>
                  <a:srgbClr val="000000"/>
                </a:solidFill>
              </a:rPr>
              <a:t>løsninger.</a:t>
            </a:r>
          </a:p>
          <a:p>
            <a:pPr marL="0" indent="0">
              <a:buFont typeface="Wingdings" panose="05000000000000000000" pitchFamily="2" charset="2"/>
              <a:buNone/>
              <a:defRPr/>
            </a:pPr>
            <a:endParaRPr lang="da-DK" sz="1100" dirty="0">
              <a:solidFill>
                <a:srgbClr val="000000"/>
              </a:solidFill>
            </a:endParaRPr>
          </a:p>
          <a:p>
            <a:pPr marL="0" indent="0">
              <a:buFont typeface="Wingdings" panose="05000000000000000000" pitchFamily="2" charset="2"/>
              <a:buNone/>
              <a:defRPr/>
            </a:pPr>
            <a:r>
              <a:rPr lang="da-DK" sz="1100" dirty="0">
                <a:solidFill>
                  <a:srgbClr val="000000"/>
                </a:solidFill>
              </a:rPr>
              <a:t>Hos os møder du initiativ og vilje til at bane nye veje for patienterne, fagligheden og det gode arbejdsmiljø.</a:t>
            </a:r>
          </a:p>
          <a:p>
            <a:pPr marL="0" indent="0">
              <a:buFont typeface="Wingdings" panose="05000000000000000000" pitchFamily="2" charset="2"/>
              <a:buNone/>
              <a:defRPr/>
            </a:pPr>
            <a:endParaRPr lang="da-DK" sz="1100" dirty="0">
              <a:solidFill>
                <a:srgbClr val="000000"/>
              </a:solidFill>
            </a:endParaRPr>
          </a:p>
          <a:p>
            <a:pPr marL="0" indent="0">
              <a:buFont typeface="Wingdings" panose="05000000000000000000" pitchFamily="2" charset="2"/>
              <a:buNone/>
              <a:defRPr/>
            </a:pPr>
            <a:r>
              <a:rPr lang="da-DK" sz="1100" dirty="0">
                <a:solidFill>
                  <a:srgbClr val="000000"/>
                </a:solidFill>
              </a:rPr>
              <a:t>Vi er ambitiøse i vores patientbehandling og som </a:t>
            </a:r>
            <a:r>
              <a:rPr lang="da-DK" sz="1100" dirty="0" smtClean="0">
                <a:solidFill>
                  <a:srgbClr val="000000"/>
                </a:solidFill>
              </a:rPr>
              <a:t>arbejdsplads, og derfor er </a:t>
            </a:r>
            <a:r>
              <a:rPr lang="da-DK" sz="1100" dirty="0">
                <a:solidFill>
                  <a:srgbClr val="000000"/>
                </a:solidFill>
              </a:rPr>
              <a:t>vi en stærk og entreprenant stemme i det midt- og vestjyske i tæt samarbejde med lokale aktører</a:t>
            </a:r>
            <a:r>
              <a:rPr lang="da-DK" sz="1100" dirty="0" smtClean="0">
                <a:solidFill>
                  <a:srgbClr val="000000"/>
                </a:solidFill>
              </a:rPr>
              <a:t>.</a:t>
            </a:r>
          </a:p>
          <a:p>
            <a:pPr marL="0" indent="0">
              <a:buFont typeface="Wingdings" panose="05000000000000000000" pitchFamily="2" charset="2"/>
              <a:buNone/>
              <a:defRPr/>
            </a:pPr>
            <a:endParaRPr lang="da-DK" sz="1100" dirty="0"/>
          </a:p>
          <a:p>
            <a:pPr marL="0" indent="0">
              <a:buFont typeface="Wingdings" panose="05000000000000000000" pitchFamily="2" charset="2"/>
              <a:buNone/>
              <a:defRPr/>
            </a:pPr>
            <a:endParaRPr lang="da-DK" sz="1500" i="1" dirty="0"/>
          </a:p>
          <a:p>
            <a:pPr marL="0" indent="0">
              <a:buFont typeface="Wingdings" panose="05000000000000000000" pitchFamily="2" charset="2"/>
              <a:buNone/>
              <a:defRPr/>
            </a:pPr>
            <a:endParaRPr lang="da-DK" dirty="0"/>
          </a:p>
          <a:p>
            <a:pPr>
              <a:defRPr/>
            </a:pPr>
            <a:endParaRPr lang="da-DK" dirty="0"/>
          </a:p>
        </p:txBody>
      </p:sp>
      <p:pic>
        <p:nvPicPr>
          <p:cNvPr id="19462" name="Billed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775" y="2493963"/>
            <a:ext cx="44513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300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ladsholder til billede 2"/>
          <p:cNvPicPr>
            <a:picLocks noChangeAspect="1"/>
          </p:cNvPicPr>
          <p:nvPr/>
        </p:nvPicPr>
        <p:blipFill>
          <a:blip r:embed="rId2" cstate="print">
            <a:extLst>
              <a:ext uri="{28A0092B-C50C-407E-A947-70E740481C1C}">
                <a14:useLocalDpi xmlns:a14="http://schemas.microsoft.com/office/drawing/2010/main" val="0"/>
              </a:ext>
            </a:extLst>
          </a:blip>
          <a:srcRect t="47144" r="25018" b="11534"/>
          <a:stretch>
            <a:fillRect/>
          </a:stretch>
        </p:blipFill>
        <p:spPr bwMode="auto">
          <a:xfrm>
            <a:off x="1273175" y="2230438"/>
            <a:ext cx="6858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0" y="2797175"/>
            <a:ext cx="7886700" cy="993775"/>
          </a:xfrm>
        </p:spPr>
        <p:txBody>
          <a:bodyPr>
            <a:normAutofit fontScale="90000"/>
          </a:bodyPr>
          <a:lstStyle/>
          <a:p>
            <a:pPr algn="ctr">
              <a:defRPr/>
            </a:pPr>
            <a:r>
              <a:rPr lang="da-DK" dirty="0" smtClean="0">
                <a:ea typeface="Verdana" panose="020B0604030504040204" pitchFamily="34" charset="0"/>
                <a:cs typeface="Verdana" panose="020B0604030504040204" pitchFamily="34" charset="0"/>
              </a:rPr>
              <a:t/>
            </a:r>
            <a:br>
              <a:rPr lang="da-DK" dirty="0" smtClean="0">
                <a:ea typeface="Verdana" panose="020B0604030504040204" pitchFamily="34" charset="0"/>
                <a:cs typeface="Verdana" panose="020B0604030504040204" pitchFamily="34" charset="0"/>
              </a:rPr>
            </a:br>
            <a:r>
              <a:rPr lang="da-DK" dirty="0" smtClean="0">
                <a:ea typeface="Verdana" panose="020B0604030504040204" pitchFamily="34" charset="0"/>
                <a:cs typeface="Verdana" panose="020B0604030504040204" pitchFamily="34" charset="0"/>
              </a:rPr>
              <a:t>Indhold af</a:t>
            </a:r>
            <a:br>
              <a:rPr lang="da-DK" dirty="0" smtClean="0">
                <a:ea typeface="Verdana" panose="020B0604030504040204" pitchFamily="34" charset="0"/>
                <a:cs typeface="Verdana" panose="020B0604030504040204" pitchFamily="34" charset="0"/>
              </a:rPr>
            </a:br>
            <a:r>
              <a:rPr lang="da-DK" dirty="0" smtClean="0">
                <a:ea typeface="Verdana" panose="020B0604030504040204" pitchFamily="34" charset="0"/>
                <a:cs typeface="Verdana" panose="020B0604030504040204" pitchFamily="34" charset="0"/>
              </a:rPr>
              <a:t>vision 1.0</a:t>
            </a:r>
            <a:endParaRPr lang="da-DK" sz="2325" dirty="0">
              <a:ea typeface="Verdana" panose="020B0604030504040204" pitchFamily="34" charset="0"/>
              <a:cs typeface="Verdana" panose="020B0604030504040204" pitchFamily="34" charset="0"/>
            </a:endParaRPr>
          </a:p>
        </p:txBody>
      </p:sp>
      <p:pic>
        <p:nvPicPr>
          <p:cNvPr id="20484" name="Billed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900" y="1982788"/>
            <a:ext cx="26987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370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ladsholder til billede 2"/>
          <p:cNvPicPr>
            <a:picLocks noChangeAspect="1"/>
          </p:cNvPicPr>
          <p:nvPr/>
        </p:nvPicPr>
        <p:blipFill>
          <a:blip r:embed="rId3" cstate="print">
            <a:extLst>
              <a:ext uri="{28A0092B-C50C-407E-A947-70E740481C1C}">
                <a14:useLocalDpi xmlns:a14="http://schemas.microsoft.com/office/drawing/2010/main" val="0"/>
              </a:ext>
            </a:extLst>
          </a:blip>
          <a:srcRect t="47144" r="25018" b="11534"/>
          <a:stretch>
            <a:fillRect/>
          </a:stretch>
        </p:blipFill>
        <p:spPr bwMode="auto">
          <a:xfrm>
            <a:off x="1143000" y="3370263"/>
            <a:ext cx="68580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125" name="Pladsholder til indhold 2"/>
          <p:cNvSpPr txBox="1">
            <a:spLocks/>
          </p:cNvSpPr>
          <p:nvPr/>
        </p:nvSpPr>
        <p:spPr bwMode="auto">
          <a:xfrm>
            <a:off x="1816100" y="2608263"/>
            <a:ext cx="5283200" cy="30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buClr>
                <a:srgbClr val="84715E"/>
              </a:buClr>
              <a:buFont typeface="Wingdings" panose="05000000000000000000" pitchFamily="2" charset="2"/>
              <a:buNone/>
              <a:defRPr/>
            </a:pPr>
            <a:r>
              <a:rPr lang="da-DK" altLang="da-DK" sz="1800" dirty="0">
                <a:solidFill>
                  <a:srgbClr val="3F3018"/>
                </a:solidFill>
              </a:rPr>
              <a:t>Vision 1.0 er vores fælles løfte for fremtiden til patienter, pårørende, medarbejdere, samarbejdspartnere og det øvrige samfund:</a:t>
            </a: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b="1" dirty="0">
              <a:solidFill>
                <a:srgbClr val="3F3018"/>
              </a:solidFill>
            </a:endParaRPr>
          </a:p>
          <a:p>
            <a:pPr>
              <a:buClr>
                <a:srgbClr val="84715E"/>
              </a:buClr>
              <a:buFont typeface="Wingdings" panose="05000000000000000000" pitchFamily="2" charset="2"/>
              <a:buNone/>
              <a:defRPr/>
            </a:pPr>
            <a:endParaRPr lang="da-DK" altLang="da-DK" sz="1350" b="1" dirty="0">
              <a:solidFill>
                <a:srgbClr val="000000"/>
              </a:solidFill>
            </a:endParaRPr>
          </a:p>
          <a:p>
            <a:pPr>
              <a:buClr>
                <a:srgbClr val="84715E"/>
              </a:buClr>
              <a:buFont typeface="Wingdings" panose="05000000000000000000" pitchFamily="2" charset="2"/>
              <a:buNone/>
              <a:defRPr/>
            </a:pPr>
            <a:r>
              <a:rPr lang="da-DK" altLang="da-DK" sz="1800" b="1" dirty="0">
                <a:solidFill>
                  <a:srgbClr val="000000"/>
                </a:solidFill>
              </a:rPr>
              <a:t>Vi </a:t>
            </a:r>
            <a:r>
              <a:rPr lang="da-DK" altLang="da-DK" sz="1800" b="1" dirty="0" smtClean="0">
                <a:solidFill>
                  <a:srgbClr val="000000"/>
                </a:solidFill>
              </a:rPr>
              <a:t>vil sætte nye standarder for sammenhængende patientforløb </a:t>
            </a:r>
            <a:r>
              <a:rPr lang="da-DK" altLang="da-DK" sz="1800" b="1" dirty="0" smtClean="0">
                <a:solidFill>
                  <a:srgbClr val="3F3018"/>
                </a:solidFill>
              </a:rPr>
              <a:t>og være </a:t>
            </a:r>
            <a:r>
              <a:rPr lang="da-DK" altLang="da-DK" sz="1800" b="1" dirty="0">
                <a:solidFill>
                  <a:srgbClr val="3F3018"/>
                </a:solidFill>
              </a:rPr>
              <a:t>en bæredygtig arbejdsplads, </a:t>
            </a:r>
            <a:r>
              <a:rPr lang="da-DK" altLang="da-DK" sz="1800" b="1" dirty="0" smtClean="0">
                <a:solidFill>
                  <a:srgbClr val="3F3018"/>
                </a:solidFill>
              </a:rPr>
              <a:t>hvor </a:t>
            </a:r>
            <a:r>
              <a:rPr lang="da-DK" altLang="da-DK" sz="1800" b="1" dirty="0">
                <a:solidFill>
                  <a:srgbClr val="3F3018"/>
                </a:solidFill>
              </a:rPr>
              <a:t>alle har mulighed for at bidrage</a:t>
            </a:r>
            <a:r>
              <a:rPr lang="da-DK" altLang="da-DK" sz="1800" b="1" dirty="0" smtClean="0">
                <a:solidFill>
                  <a:srgbClr val="3F3018"/>
                </a:solidFill>
              </a:rPr>
              <a:t>.</a:t>
            </a: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a:p>
            <a:pPr>
              <a:buClr>
                <a:srgbClr val="84715E"/>
              </a:buClr>
              <a:buFont typeface="Wingdings" panose="05000000000000000000" pitchFamily="2" charset="2"/>
              <a:buNone/>
              <a:defRPr/>
            </a:pPr>
            <a:endParaRPr lang="da-DK" altLang="da-DK" sz="1350" dirty="0">
              <a:solidFill>
                <a:srgbClr val="3F3018"/>
              </a:solidFill>
            </a:endParaRPr>
          </a:p>
        </p:txBody>
      </p:sp>
      <p:sp>
        <p:nvSpPr>
          <p:cNvPr id="21509" name="Titel 1"/>
          <p:cNvSpPr txBox="1">
            <a:spLocks/>
          </p:cNvSpPr>
          <p:nvPr/>
        </p:nvSpPr>
        <p:spPr bwMode="auto">
          <a:xfrm>
            <a:off x="1085850" y="895350"/>
            <a:ext cx="7886700"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nSpc>
                <a:spcPct val="80000"/>
              </a:lnSpc>
              <a:spcAft>
                <a:spcPct val="0"/>
              </a:spcAft>
              <a:buClrTx/>
              <a:buFontTx/>
              <a:buNone/>
            </a:pPr>
            <a:r>
              <a:rPr lang="da-DK" altLang="da-DK" b="1">
                <a:solidFill>
                  <a:srgbClr val="3F3018"/>
                </a:solidFill>
                <a:ea typeface="Verdana" panose="020B0604030504040204" pitchFamily="34" charset="0"/>
                <a:cs typeface="Verdana" panose="020B0604030504040204" pitchFamily="34" charset="0"/>
              </a:rPr>
              <a:t>Vision 1.0 for Mulighedernes hospital</a:t>
            </a:r>
          </a:p>
        </p:txBody>
      </p:sp>
    </p:spTree>
    <p:extLst>
      <p:ext uri="{BB962C8B-B14F-4D97-AF65-F5344CB8AC3E}">
        <p14:creationId xmlns:p14="http://schemas.microsoft.com/office/powerpoint/2010/main" val="2573994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719138" y="1214438"/>
            <a:ext cx="7197725" cy="685800"/>
          </a:xfrm>
        </p:spPr>
        <p:txBody>
          <a:bodyPr/>
          <a:lstStyle/>
          <a:p>
            <a:r>
              <a:rPr lang="da-DK" altLang="da-DK" sz="2400" smtClean="0">
                <a:ea typeface="Verdana" panose="020B0604030504040204" pitchFamily="34" charset="0"/>
                <a:cs typeface="Verdana" panose="020B0604030504040204" pitchFamily="34" charset="0"/>
              </a:rPr>
              <a:t>5 pejlemærker for vision 1.0</a:t>
            </a:r>
            <a:r>
              <a:rPr lang="da-DK" altLang="da-DK" smtClean="0"/>
              <a:t/>
            </a:r>
            <a:br>
              <a:rPr lang="da-DK" altLang="da-DK" smtClean="0"/>
            </a:br>
            <a:endParaRPr lang="da-DK" altLang="da-DK" sz="1800" smtClean="0"/>
          </a:p>
        </p:txBody>
      </p:sp>
      <p:sp>
        <p:nvSpPr>
          <p:cNvPr id="10243" name="Pladsholder til sidefod 3"/>
          <p:cNvSpPr>
            <a:spLocks noGrp="1"/>
          </p:cNvSpPr>
          <p:nvPr>
            <p:ph type="ftr"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Verdana" panose="020B0604030504040204" pitchFamily="34" charset="0"/>
              </a:defRPr>
            </a:lvl1pPr>
            <a:lvl2pPr marL="557213" indent="-214313">
              <a:defRPr sz="1800">
                <a:solidFill>
                  <a:schemeClr val="tx1"/>
                </a:solidFill>
                <a:latin typeface="Verdana" panose="020B0604030504040204" pitchFamily="34" charset="0"/>
              </a:defRPr>
            </a:lvl2pPr>
            <a:lvl3pPr marL="857250" indent="-171450">
              <a:defRPr sz="1800">
                <a:solidFill>
                  <a:schemeClr val="tx1"/>
                </a:solidFill>
                <a:latin typeface="Verdana" panose="020B0604030504040204" pitchFamily="34" charset="0"/>
              </a:defRPr>
            </a:lvl3pPr>
            <a:lvl4pPr marL="1200150" indent="-171450">
              <a:defRPr sz="1800">
                <a:solidFill>
                  <a:schemeClr val="tx1"/>
                </a:solidFill>
                <a:latin typeface="Verdana" panose="020B0604030504040204" pitchFamily="34" charset="0"/>
              </a:defRPr>
            </a:lvl4pPr>
            <a:lvl5pPr marL="1543050" indent="-171450">
              <a:defRPr sz="1800">
                <a:solidFill>
                  <a:schemeClr val="tx1"/>
                </a:solidFill>
                <a:latin typeface="Verdana" panose="020B0604030504040204" pitchFamily="34" charset="0"/>
              </a:defRPr>
            </a:lvl5pPr>
            <a:lvl6pPr marL="1885950" indent="-171450" eaLnBrk="0" fontAlgn="base" hangingPunct="0">
              <a:spcBef>
                <a:spcPct val="0"/>
              </a:spcBef>
              <a:spcAft>
                <a:spcPct val="0"/>
              </a:spcAft>
              <a:defRPr sz="1800">
                <a:solidFill>
                  <a:schemeClr val="tx1"/>
                </a:solidFill>
                <a:latin typeface="Verdana" panose="020B0604030504040204" pitchFamily="34" charset="0"/>
              </a:defRPr>
            </a:lvl6pPr>
            <a:lvl7pPr marL="2228850" indent="-171450" eaLnBrk="0" fontAlgn="base" hangingPunct="0">
              <a:spcBef>
                <a:spcPct val="0"/>
              </a:spcBef>
              <a:spcAft>
                <a:spcPct val="0"/>
              </a:spcAft>
              <a:defRPr sz="1800">
                <a:solidFill>
                  <a:schemeClr val="tx1"/>
                </a:solidFill>
                <a:latin typeface="Verdana" panose="020B0604030504040204" pitchFamily="34" charset="0"/>
              </a:defRPr>
            </a:lvl7pPr>
            <a:lvl8pPr marL="2571750" indent="-171450" eaLnBrk="0" fontAlgn="base" hangingPunct="0">
              <a:spcBef>
                <a:spcPct val="0"/>
              </a:spcBef>
              <a:spcAft>
                <a:spcPct val="0"/>
              </a:spcAft>
              <a:defRPr sz="1800">
                <a:solidFill>
                  <a:schemeClr val="tx1"/>
                </a:solidFill>
                <a:latin typeface="Verdana" panose="020B0604030504040204" pitchFamily="34" charset="0"/>
              </a:defRPr>
            </a:lvl8pPr>
            <a:lvl9pPr marL="2914650" indent="-171450" eaLnBrk="0" fontAlgn="base" hangingPunct="0">
              <a:spcBef>
                <a:spcPct val="0"/>
              </a:spcBef>
              <a:spcAft>
                <a:spcPct val="0"/>
              </a:spcAft>
              <a:defRPr sz="1800">
                <a:solidFill>
                  <a:schemeClr val="tx1"/>
                </a:solidFill>
                <a:latin typeface="Verdana" panose="020B0604030504040204" pitchFamily="34" charset="0"/>
              </a:defRPr>
            </a:lvl9pPr>
          </a:lstStyle>
          <a:p>
            <a:pPr>
              <a:defRPr/>
            </a:pPr>
            <a:r>
              <a:rPr lang="da-DK" altLang="da-DK" sz="675">
                <a:solidFill>
                  <a:srgbClr val="E3DFD4"/>
                </a:solidFill>
              </a:rPr>
              <a:t>Regionshospitalet Gødstrup  ▪  www.godstrup.dk</a:t>
            </a:r>
          </a:p>
        </p:txBody>
      </p:sp>
      <p:sp>
        <p:nvSpPr>
          <p:cNvPr id="5" name="Pladsholder til indhold 2"/>
          <p:cNvSpPr txBox="1">
            <a:spLocks/>
          </p:cNvSpPr>
          <p:nvPr/>
        </p:nvSpPr>
        <p:spPr bwMode="auto">
          <a:xfrm>
            <a:off x="719138" y="2416175"/>
            <a:ext cx="5064125" cy="30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898525" indent="-2730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343025" indent="-180975">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892300" indent="-182563">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332038" indent="-176213">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7892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32464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7036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4160838" indent="-176213"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buClr>
                <a:srgbClr val="84715E"/>
              </a:buClr>
              <a:buFont typeface="Wingdings" panose="05000000000000000000" pitchFamily="2" charset="2"/>
              <a:buNone/>
              <a:defRPr/>
            </a:pPr>
            <a:endParaRPr lang="da-DK" altLang="da-DK" sz="1050" dirty="0">
              <a:solidFill>
                <a:srgbClr val="3F3018"/>
              </a:solidFill>
            </a:endParaRPr>
          </a:p>
          <a:p>
            <a:pPr marL="214313" indent="-214313">
              <a:buClr>
                <a:srgbClr val="84715E"/>
              </a:buClr>
              <a:defRPr/>
            </a:pPr>
            <a:r>
              <a:rPr lang="da-DK" altLang="da-DK" sz="1600" dirty="0">
                <a:solidFill>
                  <a:srgbClr val="000000"/>
                </a:solidFill>
              </a:rPr>
              <a:t>Vi udviser</a:t>
            </a:r>
            <a:r>
              <a:rPr lang="da-DK" altLang="da-DK" sz="1600" dirty="0"/>
              <a:t> </a:t>
            </a:r>
            <a:r>
              <a:rPr lang="da-DK" altLang="da-DK" sz="1600" b="1" dirty="0">
                <a:solidFill>
                  <a:srgbClr val="000000"/>
                </a:solidFill>
              </a:rPr>
              <a:t>omhu</a:t>
            </a:r>
            <a:r>
              <a:rPr lang="da-DK" altLang="da-DK" sz="1600" dirty="0">
                <a:solidFill>
                  <a:srgbClr val="000000"/>
                </a:solidFill>
              </a:rPr>
              <a:t> i både akutte og planlagte patientforløb med fokus på </a:t>
            </a:r>
            <a:r>
              <a:rPr lang="da-DK" altLang="da-DK" sz="1600" b="1" dirty="0">
                <a:solidFill>
                  <a:srgbClr val="000000"/>
                </a:solidFill>
              </a:rPr>
              <a:t>højeste faglighed </a:t>
            </a:r>
            <a:r>
              <a:rPr lang="da-DK" altLang="da-DK" sz="1600" dirty="0">
                <a:solidFill>
                  <a:srgbClr val="000000"/>
                </a:solidFill>
              </a:rPr>
              <a:t>og forbedringer</a:t>
            </a:r>
            <a:r>
              <a:rPr lang="da-DK" altLang="da-DK" sz="1600" dirty="0" smtClean="0">
                <a:solidFill>
                  <a:srgbClr val="000000"/>
                </a:solidFill>
              </a:rPr>
              <a:t>.</a:t>
            </a:r>
            <a:br>
              <a:rPr lang="da-DK" altLang="da-DK" sz="1600" dirty="0" smtClean="0">
                <a:solidFill>
                  <a:srgbClr val="000000"/>
                </a:solidFill>
              </a:rPr>
            </a:br>
            <a:endParaRPr lang="da-DK" altLang="da-DK" sz="1600" dirty="0" smtClean="0">
              <a:solidFill>
                <a:srgbClr val="3F3018"/>
              </a:solidFill>
            </a:endParaRPr>
          </a:p>
          <a:p>
            <a:pPr marL="214313" indent="-214313">
              <a:buClr>
                <a:srgbClr val="84715E"/>
              </a:buClr>
              <a:defRPr/>
            </a:pPr>
            <a:r>
              <a:rPr lang="da-DK" altLang="da-DK" sz="1600" dirty="0" smtClean="0">
                <a:solidFill>
                  <a:srgbClr val="3F3018"/>
                </a:solidFill>
              </a:rPr>
              <a:t>Vi </a:t>
            </a:r>
            <a:r>
              <a:rPr lang="da-DK" altLang="da-DK" sz="1600" dirty="0">
                <a:solidFill>
                  <a:srgbClr val="3F3018"/>
                </a:solidFill>
              </a:rPr>
              <a:t>støtter patientens </a:t>
            </a:r>
            <a:r>
              <a:rPr lang="da-DK" altLang="da-DK" sz="1600" b="1" dirty="0" smtClean="0">
                <a:solidFill>
                  <a:srgbClr val="3F3018"/>
                </a:solidFill>
              </a:rPr>
              <a:t>selvbestemmelse</a:t>
            </a:r>
            <a:r>
              <a:rPr lang="da-DK" altLang="da-DK" sz="1600" dirty="0" smtClean="0">
                <a:solidFill>
                  <a:srgbClr val="3F3018"/>
                </a:solidFill>
              </a:rPr>
              <a:t> </a:t>
            </a:r>
            <a:r>
              <a:rPr lang="da-DK" altLang="da-DK" sz="1600" dirty="0">
                <a:solidFill>
                  <a:srgbClr val="3F3018"/>
                </a:solidFill>
              </a:rPr>
              <a:t>og </a:t>
            </a:r>
            <a:r>
              <a:rPr lang="da-DK" altLang="da-DK" sz="1600" dirty="0" smtClean="0">
                <a:solidFill>
                  <a:srgbClr val="3F3018"/>
                </a:solidFill>
              </a:rPr>
              <a:t>mestring.</a:t>
            </a:r>
            <a:br>
              <a:rPr lang="da-DK" altLang="da-DK" sz="1600" dirty="0" smtClean="0">
                <a:solidFill>
                  <a:srgbClr val="3F3018"/>
                </a:solidFill>
              </a:rPr>
            </a:br>
            <a:endParaRPr lang="da-DK" altLang="da-DK" sz="1600" dirty="0">
              <a:solidFill>
                <a:srgbClr val="3F3018"/>
              </a:solidFill>
            </a:endParaRPr>
          </a:p>
          <a:p>
            <a:pPr marL="214313" indent="-214313">
              <a:buClr>
                <a:srgbClr val="84715E"/>
              </a:buClr>
              <a:defRPr/>
            </a:pPr>
            <a:r>
              <a:rPr lang="da-DK" altLang="da-DK" sz="1600" dirty="0">
                <a:solidFill>
                  <a:srgbClr val="3F3018"/>
                </a:solidFill>
              </a:rPr>
              <a:t>Vi indgår i </a:t>
            </a:r>
            <a:r>
              <a:rPr lang="da-DK" altLang="da-DK" sz="1600" dirty="0" smtClean="0">
                <a:solidFill>
                  <a:srgbClr val="3F3018"/>
                </a:solidFill>
              </a:rPr>
              <a:t>forpligtende </a:t>
            </a:r>
            <a:r>
              <a:rPr lang="da-DK" altLang="da-DK" sz="1600" b="1" dirty="0" smtClean="0">
                <a:solidFill>
                  <a:srgbClr val="3F3018"/>
                </a:solidFill>
              </a:rPr>
              <a:t>partnerskaber</a:t>
            </a:r>
            <a:r>
              <a:rPr lang="da-DK" altLang="da-DK" sz="1600" dirty="0" smtClean="0">
                <a:solidFill>
                  <a:srgbClr val="3F3018"/>
                </a:solidFill>
              </a:rPr>
              <a:t>.</a:t>
            </a:r>
            <a:r>
              <a:rPr lang="da-DK" altLang="da-DK" sz="1600" b="1" dirty="0" smtClean="0">
                <a:solidFill>
                  <a:srgbClr val="3F3018"/>
                </a:solidFill>
              </a:rPr>
              <a:t/>
            </a:r>
            <a:br>
              <a:rPr lang="da-DK" altLang="da-DK" sz="1600" b="1" dirty="0" smtClean="0">
                <a:solidFill>
                  <a:srgbClr val="3F3018"/>
                </a:solidFill>
              </a:rPr>
            </a:br>
            <a:endParaRPr lang="da-DK" altLang="da-DK" sz="1600" dirty="0">
              <a:solidFill>
                <a:srgbClr val="3F3018"/>
              </a:solidFill>
            </a:endParaRPr>
          </a:p>
          <a:p>
            <a:pPr marL="214313" indent="-214313">
              <a:buClr>
                <a:srgbClr val="84715E"/>
              </a:buClr>
              <a:defRPr/>
            </a:pPr>
            <a:r>
              <a:rPr lang="da-DK" altLang="da-DK" sz="1600" dirty="0">
                <a:solidFill>
                  <a:srgbClr val="3F3018"/>
                </a:solidFill>
              </a:rPr>
              <a:t>Vi </a:t>
            </a:r>
            <a:r>
              <a:rPr lang="da-DK" altLang="da-DK" sz="1600" dirty="0" smtClean="0">
                <a:solidFill>
                  <a:srgbClr val="3F3018"/>
                </a:solidFill>
              </a:rPr>
              <a:t>fremmer en attraktiv, digital og unik arbejdsplads </a:t>
            </a:r>
            <a:r>
              <a:rPr lang="da-DK" altLang="da-DK" sz="1600" dirty="0">
                <a:solidFill>
                  <a:srgbClr val="3F3018"/>
                </a:solidFill>
              </a:rPr>
              <a:t>baseret på </a:t>
            </a:r>
            <a:r>
              <a:rPr lang="da-DK" altLang="da-DK" sz="1600" b="1" dirty="0" smtClean="0">
                <a:solidFill>
                  <a:srgbClr val="3F3018"/>
                </a:solidFill>
              </a:rPr>
              <a:t>bæredygtighed </a:t>
            </a:r>
            <a:r>
              <a:rPr lang="da-DK" altLang="da-DK" sz="1600" dirty="0" smtClean="0">
                <a:solidFill>
                  <a:srgbClr val="3F3018"/>
                </a:solidFill>
              </a:rPr>
              <a:t>med plads til dig og til fællesskabet.</a:t>
            </a:r>
            <a:br>
              <a:rPr lang="da-DK" altLang="da-DK" sz="1600" dirty="0" smtClean="0">
                <a:solidFill>
                  <a:srgbClr val="3F3018"/>
                </a:solidFill>
              </a:rPr>
            </a:br>
            <a:endParaRPr lang="da-DK" altLang="da-DK" sz="1600" dirty="0">
              <a:solidFill>
                <a:srgbClr val="3F3018"/>
              </a:solidFill>
            </a:endParaRPr>
          </a:p>
          <a:p>
            <a:pPr marL="214313" indent="-214313">
              <a:buClr>
                <a:srgbClr val="84715E"/>
              </a:buClr>
              <a:defRPr/>
            </a:pPr>
            <a:r>
              <a:rPr lang="da-DK" altLang="da-DK" sz="1600" dirty="0">
                <a:solidFill>
                  <a:srgbClr val="3F3018"/>
                </a:solidFill>
              </a:rPr>
              <a:t>Vi </a:t>
            </a:r>
            <a:r>
              <a:rPr lang="da-DK" altLang="da-DK" sz="1600" dirty="0" smtClean="0">
                <a:solidFill>
                  <a:srgbClr val="3F3018"/>
                </a:solidFill>
              </a:rPr>
              <a:t>investerer i </a:t>
            </a:r>
            <a:r>
              <a:rPr lang="da-DK" altLang="da-DK" sz="1600" b="1" dirty="0" smtClean="0">
                <a:solidFill>
                  <a:srgbClr val="3F3018"/>
                </a:solidFill>
              </a:rPr>
              <a:t>forskning</a:t>
            </a:r>
            <a:r>
              <a:rPr lang="da-DK" altLang="da-DK" sz="1600" dirty="0" smtClean="0">
                <a:solidFill>
                  <a:srgbClr val="3F3018"/>
                </a:solidFill>
              </a:rPr>
              <a:t>, </a:t>
            </a:r>
            <a:r>
              <a:rPr lang="da-DK" altLang="da-DK" sz="1600" b="1" dirty="0" smtClean="0">
                <a:solidFill>
                  <a:srgbClr val="3F3018"/>
                </a:solidFill>
              </a:rPr>
              <a:t>uddannelse</a:t>
            </a:r>
            <a:r>
              <a:rPr lang="da-DK" altLang="da-DK" sz="1600" dirty="0" smtClean="0">
                <a:solidFill>
                  <a:srgbClr val="3F3018"/>
                </a:solidFill>
              </a:rPr>
              <a:t> og </a:t>
            </a:r>
            <a:r>
              <a:rPr lang="da-DK" altLang="da-DK" sz="1600" b="1" dirty="0" smtClean="0">
                <a:solidFill>
                  <a:srgbClr val="3F3018"/>
                </a:solidFill>
              </a:rPr>
              <a:t>læring</a:t>
            </a:r>
            <a:r>
              <a:rPr lang="da-DK" altLang="da-DK" sz="1600" dirty="0" smtClean="0">
                <a:solidFill>
                  <a:srgbClr val="3F3018"/>
                </a:solidFill>
              </a:rPr>
              <a:t>.</a:t>
            </a:r>
            <a:endParaRPr lang="da-DK" altLang="da-DK" sz="1600" dirty="0">
              <a:solidFill>
                <a:srgbClr val="3F3018"/>
              </a:solidFill>
            </a:endParaRPr>
          </a:p>
        </p:txBody>
      </p:sp>
      <p:pic>
        <p:nvPicPr>
          <p:cNvPr id="23557" name="Billed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725" y="2325688"/>
            <a:ext cx="26987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7738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Hospitalsenheden VEST&amp;quot;&quot;/&gt;&lt;property id=&quot;20307&quot; value=&quot;283&quot;/&gt;&lt;/object&gt;&lt;object type=&quot;3&quot; unique_id=&quot;10005&quot;&gt;&lt;property id=&quot;20148&quot; value=&quot;5&quot;/&gt;&lt;property id=&quot;20300&quot; value=&quot;Slide 2 - &amp;quot;Program &amp;quot;&quot;/&gt;&lt;property id=&quot;20307&quot; value=&quot;284&quot;/&gt;&lt;/object&gt;&lt;object type=&quot;3&quot; unique_id=&quot;12045&quot;&gt;&lt;property id=&quot;20148&quot; value=&quot;5&quot;/&gt;&lt;property id=&quot;20300&quot; value=&quot;Slide 20 - &amp;quot;Aftensmad&amp;quot;&quot;/&gt;&lt;property id=&quot;20307&quot; value=&quot;305&quot;/&gt;&lt;/object&gt;&lt;object type=&quot;3&quot; unique_id=&quot;20236&quot;&gt;&lt;property id=&quot;20148&quot; value=&quot;5&quot;/&gt;&lt;property id=&quot;20300&quot; value=&quot;Slide 24 - &amp;quot;18.55 - 19.00 &amp;quot;&quot;/&gt;&lt;property id=&quot;20307&quot; value=&quot;364&quot;/&gt;&lt;/object&gt;&lt;object type=&quot;3&quot; unique_id=&quot;24340&quot;&gt;&lt;property id=&quot;20148&quot; value=&quot;5&quot;/&gt;&lt;property id=&quot;20300&quot; value=&quot;Slide 25 - &amp;quot;Mødedatoer for Brugerrådet 2020 &amp;quot;&quot;/&gt;&lt;property id=&quot;20307&quot; value=&quot;410&quot;/&gt;&lt;/object&gt;&lt;object type=&quot;3&quot; unique_id=&quot;28192&quot;&gt;&lt;property id=&quot;20148&quot; value=&quot;5&quot;/&gt;&lt;property id=&quot;20300&quot; value=&quot;Slide 3 - &amp;quot;16.30 – 17.00 &amp;#x0D;&amp;#x0A;&amp;#x0D;&amp;#x0A;&amp;quot;&quot;/&gt;&lt;property id=&quot;20307&quot; value=&quot;466&quot;/&gt;&lt;/object&gt;&lt;object type=&quot;3&quot; unique_id=&quot;28224&quot;&gt;&lt;property id=&quot;20148&quot; value=&quot;5&quot;/&gt;&lt;property id=&quot;20300&quot; value=&quot;Slide 21 - &amp;quot;&amp;#x0D;&amp;#x0A; &amp;#x0D;&amp;#x0A;18.10 – 18.45&amp;#x0D;&amp;#x0A;&amp;quot;&quot;/&gt;&lt;property id=&quot;20307&quot; value=&quot;468&quot;/&gt;&lt;/object&gt;&lt;object type=&quot;3&quot; unique_id=&quot;28305&quot;&gt;&lt;property id=&quot;20148&quot; value=&quot;5&quot;/&gt;&lt;property id=&quot;20300&quot; value=&quot;Slide 19 - &amp;quot;17.00 – 17.45 &amp;quot;&quot;/&gt;&lt;property id=&quot;20307&quot; value=&quot;469&quot;/&gt;&lt;/object&gt;&lt;object type=&quot;3&quot; unique_id=&quot;28401&quot;&gt;&lt;property id=&quot;20148&quot; value=&quot;5&quot;/&gt;&lt;property id=&quot;20300&quot; value=&quot;Slide 23 - &amp;quot;&amp;#x0D;&amp;#x0A;18.45 – 18.55&amp;#x0D;&amp;#x0A;&amp;quot;&quot;/&gt;&lt;property id=&quot;20307&quot; value=&quot;470&quot;/&gt;&lt;/object&gt;&lt;object type=&quot;3&quot; unique_id=&quot;28493&quot;&gt;&lt;property id=&quot;20148&quot; value=&quot;5&quot;/&gt;&lt;property id=&quot;20300&quot; value=&quot;Slide 4 - &amp;quot;Flytning af patienter&amp;#x0D;&amp;#x0A;På vej mod Gødstrup&amp;#x0D;&amp;#x0A;v. Chefkonsulent Jacob Pedersen &amp;#x0D;&amp;#x0A;&amp;#x0D;&amp;#x0A;Brugerrådsmøde, august 2020&amp;quot;&quot;/&gt;&lt;property id=&quot;20307&quot; value=&quot;471&quot;/&gt;&lt;/object&gt;&lt;object type=&quot;3&quot; unique_id=&quot;28494&quot;&gt;&lt;property id=&quot;20148&quot; value=&quot;5&quot;/&gt;&lt;property id=&quot;20300&quot; value=&quot;Slide 5 - &amp;quot;&amp;#x0D;&amp;#x0A;Baggrund&amp;quot;&quot;/&gt;&lt;property id=&quot;20307&quot; value=&quot;472&quot;/&gt;&lt;/object&gt;&lt;object type=&quot;3&quot; unique_id=&quot;28495&quot;&gt;&lt;property id=&quot;20148&quot; value=&quot;5&quot;/&gt;&lt;property id=&quot;20300&quot; value=&quot;Slide 6 - &amp;quot;Tidspunkter for flytning af patienter&amp;quot;&quot;/&gt;&lt;property id=&quot;20307&quot; value=&quot;473&quot;/&gt;&lt;/object&gt;&lt;object type=&quot;3&quot; unique_id=&quot;28496&quot;&gt;&lt;property id=&quot;20148&quot; value=&quot;5&quot;/&gt;&lt;property id=&quot;20300&quot; value=&quot;Slide 7 - &amp;quot;Patientflyttedag&amp;quot;&quot;/&gt;&lt;property id=&quot;20307&quot; value=&quot;474&quot;/&gt;&lt;/object&gt;&lt;object type=&quot;3&quot; unique_id=&quot;28497&quot;&gt;&lt;property id=&quot;20148&quot; value=&quot;5&quot;/&gt;&lt;property id=&quot;20300&quot; value=&quot;Slide 8 - &amp;quot;Flow for flytning af patienter&amp;quot;&quot;/&gt;&lt;property id=&quot;20307&quot; value=&quot;475&quot;/&gt;&lt;/object&gt;&lt;object type=&quot;3&quot; unique_id=&quot;28498&quot;&gt;&lt;property id=&quot;20148&quot; value=&quot;5&quot;/&gt;&lt;property id=&quot;20300&quot; value=&quot;Slide 9 - &amp;quot;Klar rollefordeling&amp;quot;&quot;/&gt;&lt;property id=&quot;20307&quot; value=&quot;476&quot;/&gt;&lt;/object&gt;&lt;object type=&quot;3&quot; unique_id=&quot;28499&quot;&gt;&lt;property id=&quot;20148&quot; value=&quot;5&quot;/&gt;&lt;property id=&quot;20300&quot; value=&quot;Slide 10 - &amp;quot;Andre roller på dagen&amp;quot;&quot;/&gt;&lt;property id=&quot;20307&quot; value=&quot;477&quot;/&gt;&lt;/object&gt;&lt;object type=&quot;3&quot; unique_id=&quot;28500&quot;&gt;&lt;property id=&quot;20148&quot; value=&quot;5&quot;/&gt;&lt;property id=&quot;20300&quot; value=&quot;Slide 11 - &amp;quot;Patientflyttemøder og -lister&amp;quot;&quot;/&gt;&lt;property id=&quot;20307&quot; value=&quot;478&quot;/&gt;&lt;/object&gt;&lt;object type=&quot;3&quot; unique_id=&quot;28501&quot;&gt;&lt;property id=&quot;20148&quot; value=&quot;5&quot;/&gt;&lt;property id=&quot;20300&quot; value=&quot;Slide 12 - &amp;quot;Kick-off, patientflytning kl. 6.00&amp;quot;&quot;/&gt;&lt;property id=&quot;20307&quot; value=&quot;479&quot;/&gt;&lt;/object&gt;&lt;object type=&quot;3&quot; unique_id=&quot;28502&quot;&gt;&lt;property id=&quot;20148&quot; value=&quot;5&quot;/&gt;&lt;property id=&quot;20300&quot; value=&quot;Slide 13 - &amp;quot;Patientflytning i gang&amp;quot;&quot;/&gt;&lt;property id=&quot;20307&quot; value=&quot;480&quot;/&gt;&lt;/object&gt;&lt;object type=&quot;3&quot; unique_id=&quot;28503&quot;&gt;&lt;property id=&quot;20148&quot; value=&quot;5&quot;/&gt;&lt;property id=&quot;20300&quot; value=&quot;Slide 14 - &amp;quot;Modtagelse af patienterne&amp;quot;&quot;/&gt;&lt;property id=&quot;20307&quot; value=&quot;481&quot;/&gt;&lt;/object&gt;&lt;object type=&quot;3&quot; unique_id=&quot;28504&quot;&gt;&lt;property id=&quot;20148&quot; value=&quot;5&quot;/&gt;&lt;property id=&quot;20300&quot; value=&quot;Slide 15 - &amp;quot;Pårørendeplan&amp;quot;&quot;/&gt;&lt;property id=&quot;20307&quot; value=&quot;482&quot;/&gt;&lt;/object&gt;&lt;object type=&quot;3&quot; unique_id=&quot;28505&quot;&gt;&lt;property id=&quot;20148&quot; value=&quot;5&quot;/&gt;&lt;property id=&quot;20300&quot; value=&quot;Slide 16 - &amp;quot;Pårørendeplan&amp;quot;&quot;/&gt;&lt;property id=&quot;20307&quot; value=&quot;483&quot;/&gt;&lt;/object&gt;&lt;object type=&quot;3&quot; unique_id=&quot;28506&quot;&gt;&lt;property id=&quot;20148&quot; value=&quot;5&quot;/&gt;&lt;property id=&quot;20300&quot; value=&quot;Slide 17 - &amp;quot;Pårørendeplan&amp;#x0D;&amp;#x0A;&amp;quot;&quot;/&gt;&lt;property id=&quot;20307&quot; value=&quot;484&quot;/&gt;&lt;/object&gt;&lt;object type=&quot;3&quot; unique_id=&quot;28507&quot;&gt;&lt;property id=&quot;20148&quot; value=&quot;5&quot;/&gt;&lt;property id=&quot;20300&quot; value=&quot;Slide 18 - &amp;quot;Spørgsmål&amp;#x0D;&amp;#x0A;&amp;quot;&quot;/&gt;&lt;property id=&quot;20307&quot; value=&quot;485&quot;/&gt;&lt;/object&gt;&lt;object type=&quot;3&quot; unique_id=&quot;28560&quot;&gt;&lt;property id=&quot;20148&quot; value=&quot;5&quot;/&gt;&lt;property id=&quot;20300&quot; value=&quot;Slide 22&quot;/&gt;&lt;property id=&quot;20307&quot; value=&quot;487&quot;/&gt;&lt;/object&gt;&lt;/object&gt;&lt;/object&gt;&lt;/database&gt;"/>
  <p:tag name="SECTOMILLISECCONVERTED" val="1"/>
</p:tagLst>
</file>

<file path=ppt/theme/theme1.xml><?xml version="1.0" encoding="utf-8"?>
<a:theme xmlns:a="http://schemas.openxmlformats.org/drawingml/2006/main" name="01a_RMdias_BRED">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tro">
  <a:themeElements>
    <a:clrScheme name="Retr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4402</Words>
  <Application>Microsoft Office PowerPoint</Application>
  <PresentationFormat>Skærmshow (4:3)</PresentationFormat>
  <Paragraphs>569</Paragraphs>
  <Slides>59</Slides>
  <Notes>24</Notes>
  <HiddenSlides>0</HiddenSlides>
  <MMClips>0</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59</vt:i4>
      </vt:variant>
    </vt:vector>
  </HeadingPairs>
  <TitlesOfParts>
    <vt:vector size="69" baseType="lpstr">
      <vt:lpstr>Arial</vt:lpstr>
      <vt:lpstr>Calibri</vt:lpstr>
      <vt:lpstr>Calibri Light</vt:lpstr>
      <vt:lpstr>Times</vt:lpstr>
      <vt:lpstr>Times New Roman</vt:lpstr>
      <vt:lpstr>Verdana</vt:lpstr>
      <vt:lpstr>Verdana</vt:lpstr>
      <vt:lpstr>Wingdings</vt:lpstr>
      <vt:lpstr>01a_RMdias_BRED</vt:lpstr>
      <vt:lpstr>Retro</vt:lpstr>
      <vt:lpstr>Referat  fra  Brugerrådsmødet den 26. april 2023  Formøde 15.30-16.30 Brugerrådsmøde 16.30-19.00  Begge møder afholdes i møderum L120 Regionshospitalet Gødstrup </vt:lpstr>
      <vt:lpstr>Program </vt:lpstr>
      <vt:lpstr>Velkomst v. Rikke  Kl. 16.30 – 16.35</vt:lpstr>
      <vt:lpstr>PowerPoint-præsentation</vt:lpstr>
      <vt:lpstr>Film om visionen</vt:lpstr>
      <vt:lpstr>Vores fælles ståsted - grundfortællingen</vt:lpstr>
      <vt:lpstr> Indhold af vision 1.0</vt:lpstr>
      <vt:lpstr>PowerPoint-præsentation</vt:lpstr>
      <vt:lpstr>5 pejlemærker for vision 1.0 </vt:lpstr>
      <vt:lpstr>PowerPoint-præsentation</vt:lpstr>
      <vt:lpstr>PowerPoint-præsentation</vt:lpstr>
      <vt:lpstr>PowerPoint-præsentation</vt:lpstr>
      <vt:lpstr>Pejlemærke – bæredygtighed</vt:lpstr>
      <vt:lpstr>PowerPoint-præsentation</vt:lpstr>
      <vt:lpstr>Guide til vision 1.0</vt:lpstr>
      <vt:lpstr>Værktøjskasse til vision 1.0</vt:lpstr>
      <vt:lpstr>Vi står på Region Midtjyllands 3 værdier  </vt:lpstr>
      <vt:lpstr>PowerPoint-præsentation</vt:lpstr>
      <vt:lpstr> Hvordan tænker jeg at bruge brugerrådet i fht visionens 5. pejlemærker? </vt:lpstr>
      <vt:lpstr>Hvordan tænker jeg at bruge brugerrådet i fht visionens fem pejlemærker?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Hvordan anvendes LUP 2022 resultater</vt:lpstr>
      <vt:lpstr>LUP fremadrettet</vt:lpstr>
      <vt:lpstr> </vt:lpstr>
      <vt:lpstr>Det fortæller jeg om LUP i MTK - RHG</vt:lpstr>
      <vt:lpstr>Hvordan vi har organiseret arbejdet omkring LUP resultater i MTK - RHG</vt:lpstr>
      <vt:lpstr> LUP før og nu, anvendelighed </vt:lpstr>
      <vt:lpstr>Screen dump af resultater/behandlet hvordan?</vt:lpstr>
      <vt:lpstr>Konkret eks.: Akutte patienter, tarmopererede, stomi.</vt:lpstr>
      <vt:lpstr>LUP resultater lige nu (april 2023) – og hvad gør vi ved dem?</vt:lpstr>
      <vt:lpstr>Hvordan bruge LUP fremadrettet, ønsker til data  – og i kombination med hvad?</vt:lpstr>
      <vt:lpstr>(billedet bruges til invitation til ”Rum for tarmopererede”) </vt:lpstr>
      <vt:lpstr>Status projekt overnattende pårørende v. Charlotte 17.20 – 17.30  </vt:lpstr>
      <vt:lpstr>PowerPoint-præsentation</vt:lpstr>
      <vt:lpstr>PowerPoint-præsentation</vt:lpstr>
      <vt:lpstr>Deltagere i arbejdsgruppen</vt:lpstr>
      <vt:lpstr>Status projekt overnattende pårørende 17.20 – 17.30  </vt:lpstr>
      <vt:lpstr>Seneste nyt fra Gødstrup v. Rikke  Kl. 17.30 -18.00  </vt:lpstr>
      <vt:lpstr>Økonomi</vt:lpstr>
      <vt:lpstr>Hvordan reduceres budgettet med  50 mio. i 2024?</vt:lpstr>
      <vt:lpstr>Proces for identifikation af besparelser </vt:lpstr>
      <vt:lpstr>   Hvordan kan det komme til at påvirke patienter og borgere?? </vt:lpstr>
      <vt:lpstr>Kapacitet</vt:lpstr>
      <vt:lpstr>Referat</vt:lpstr>
      <vt:lpstr>Akutafdelingen</vt:lpstr>
      <vt:lpstr>Referat</vt:lpstr>
      <vt:lpstr>Fysiske rammer Gødstrup</vt:lpstr>
      <vt:lpstr>Transformationsdagsorden i RM</vt:lpstr>
      <vt:lpstr>Til orientering: Brugerråd eller lignende i afdelinger   Kl. 17.50 -18.00 </vt:lpstr>
      <vt:lpstr>Referat</vt:lpstr>
      <vt:lpstr>  Aftensmad  Kl. 18.00 – 18.40</vt:lpstr>
      <vt:lpstr> Eventuelt  Kl. 18.40 – 19.00</vt:lpstr>
    </vt:vector>
  </TitlesOfParts>
  <Company>Århus Amt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MIDTJYLLAND UNDER DANNELSE</dc:title>
  <dc:creator>Informatik</dc:creator>
  <cp:lastModifiedBy>Maiken Sand</cp:lastModifiedBy>
  <cp:revision>1049</cp:revision>
  <cp:lastPrinted>2023-04-26T08:17:54Z</cp:lastPrinted>
  <dcterms:created xsi:type="dcterms:W3CDTF">2006-12-19T08:10:04Z</dcterms:created>
  <dcterms:modified xsi:type="dcterms:W3CDTF">2023-05-09T12:18:02Z</dcterms:modified>
</cp:coreProperties>
</file>