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42"/>
  </p:notesMasterIdLst>
  <p:handoutMasterIdLst>
    <p:handoutMasterId r:id="rId43"/>
  </p:handoutMasterIdLst>
  <p:sldIdLst>
    <p:sldId id="675" r:id="rId2"/>
    <p:sldId id="600" r:id="rId3"/>
    <p:sldId id="542" r:id="rId4"/>
    <p:sldId id="676" r:id="rId5"/>
    <p:sldId id="706" r:id="rId6"/>
    <p:sldId id="707" r:id="rId7"/>
    <p:sldId id="708" r:id="rId8"/>
    <p:sldId id="709" r:id="rId9"/>
    <p:sldId id="710" r:id="rId10"/>
    <p:sldId id="682" r:id="rId11"/>
    <p:sldId id="683" r:id="rId12"/>
    <p:sldId id="684" r:id="rId13"/>
    <p:sldId id="685" r:id="rId14"/>
    <p:sldId id="686" r:id="rId15"/>
    <p:sldId id="687" r:id="rId16"/>
    <p:sldId id="688" r:id="rId17"/>
    <p:sldId id="689" r:id="rId18"/>
    <p:sldId id="690" r:id="rId19"/>
    <p:sldId id="691" r:id="rId20"/>
    <p:sldId id="692" r:id="rId21"/>
    <p:sldId id="693" r:id="rId22"/>
    <p:sldId id="694" r:id="rId23"/>
    <p:sldId id="695" r:id="rId24"/>
    <p:sldId id="696" r:id="rId25"/>
    <p:sldId id="697" r:id="rId26"/>
    <p:sldId id="698" r:id="rId27"/>
    <p:sldId id="699" r:id="rId28"/>
    <p:sldId id="700" r:id="rId29"/>
    <p:sldId id="701" r:id="rId30"/>
    <p:sldId id="717" r:id="rId31"/>
    <p:sldId id="702" r:id="rId32"/>
    <p:sldId id="703" r:id="rId33"/>
    <p:sldId id="704" r:id="rId34"/>
    <p:sldId id="705" r:id="rId35"/>
    <p:sldId id="713" r:id="rId36"/>
    <p:sldId id="679" r:id="rId37"/>
    <p:sldId id="711" r:id="rId38"/>
    <p:sldId id="714" r:id="rId39"/>
    <p:sldId id="681" r:id="rId40"/>
    <p:sldId id="720" r:id="rId41"/>
  </p:sldIdLst>
  <p:sldSz cx="9144000" cy="6858000" type="screen4x3"/>
  <p:notesSz cx="6797675" cy="9926638"/>
  <p:custDataLst>
    <p:tags r:id="rId44"/>
  </p:custDataLst>
  <p:defaultTextStyle>
    <a:defPPr>
      <a:defRPr lang="da-DK"/>
    </a:defPPr>
    <a:lvl1pPr algn="l" rtl="0" eaLnBrk="0" fontAlgn="base" hangingPunct="0">
      <a:spcBef>
        <a:spcPct val="0"/>
      </a:spcBef>
      <a:spcAft>
        <a:spcPct val="0"/>
      </a:spcAft>
      <a:defRPr sz="2400" kern="1200">
        <a:solidFill>
          <a:schemeClr val="tx1"/>
        </a:solidFill>
        <a:latin typeface="Verdana" charset="0"/>
        <a:ea typeface="+mn-ea"/>
        <a:cs typeface="+mn-cs"/>
      </a:defRPr>
    </a:lvl1pPr>
    <a:lvl2pPr marL="457200" algn="l" rtl="0" eaLnBrk="0" fontAlgn="base" hangingPunct="0">
      <a:spcBef>
        <a:spcPct val="0"/>
      </a:spcBef>
      <a:spcAft>
        <a:spcPct val="0"/>
      </a:spcAft>
      <a:defRPr sz="2400" kern="1200">
        <a:solidFill>
          <a:schemeClr val="tx1"/>
        </a:solidFill>
        <a:latin typeface="Verdana" charset="0"/>
        <a:ea typeface="+mn-ea"/>
        <a:cs typeface="+mn-cs"/>
      </a:defRPr>
    </a:lvl2pPr>
    <a:lvl3pPr marL="914400" algn="l" rtl="0" eaLnBrk="0" fontAlgn="base" hangingPunct="0">
      <a:spcBef>
        <a:spcPct val="0"/>
      </a:spcBef>
      <a:spcAft>
        <a:spcPct val="0"/>
      </a:spcAft>
      <a:defRPr sz="2400" kern="1200">
        <a:solidFill>
          <a:schemeClr val="tx1"/>
        </a:solidFill>
        <a:latin typeface="Verdana" charset="0"/>
        <a:ea typeface="+mn-ea"/>
        <a:cs typeface="+mn-cs"/>
      </a:defRPr>
    </a:lvl3pPr>
    <a:lvl4pPr marL="1371600" algn="l" rtl="0" eaLnBrk="0" fontAlgn="base" hangingPunct="0">
      <a:spcBef>
        <a:spcPct val="0"/>
      </a:spcBef>
      <a:spcAft>
        <a:spcPct val="0"/>
      </a:spcAft>
      <a:defRPr sz="2400" kern="1200">
        <a:solidFill>
          <a:schemeClr val="tx1"/>
        </a:solidFill>
        <a:latin typeface="Verdana" charset="0"/>
        <a:ea typeface="+mn-ea"/>
        <a:cs typeface="+mn-cs"/>
      </a:defRPr>
    </a:lvl4pPr>
    <a:lvl5pPr marL="1828800" algn="l" rtl="0" eaLnBrk="0" fontAlgn="base" hangingPunct="0">
      <a:spcBef>
        <a:spcPct val="0"/>
      </a:spcBef>
      <a:spcAft>
        <a:spcPct val="0"/>
      </a:spcAft>
      <a:defRPr sz="2400" kern="1200">
        <a:solidFill>
          <a:schemeClr val="tx1"/>
        </a:solidFill>
        <a:latin typeface="Verdana" charset="0"/>
        <a:ea typeface="+mn-ea"/>
        <a:cs typeface="+mn-cs"/>
      </a:defRPr>
    </a:lvl5pPr>
    <a:lvl6pPr marL="2286000" algn="l" defTabSz="914400" rtl="0" eaLnBrk="1" latinLnBrk="0" hangingPunct="1">
      <a:defRPr sz="2400" kern="1200">
        <a:solidFill>
          <a:schemeClr val="tx1"/>
        </a:solidFill>
        <a:latin typeface="Verdana" charset="0"/>
        <a:ea typeface="+mn-ea"/>
        <a:cs typeface="+mn-cs"/>
      </a:defRPr>
    </a:lvl6pPr>
    <a:lvl7pPr marL="2743200" algn="l" defTabSz="914400" rtl="0" eaLnBrk="1" latinLnBrk="0" hangingPunct="1">
      <a:defRPr sz="2400" kern="1200">
        <a:solidFill>
          <a:schemeClr val="tx1"/>
        </a:solidFill>
        <a:latin typeface="Verdana" charset="0"/>
        <a:ea typeface="+mn-ea"/>
        <a:cs typeface="+mn-cs"/>
      </a:defRPr>
    </a:lvl7pPr>
    <a:lvl8pPr marL="3200400" algn="l" defTabSz="914400" rtl="0" eaLnBrk="1" latinLnBrk="0" hangingPunct="1">
      <a:defRPr sz="2400" kern="1200">
        <a:solidFill>
          <a:schemeClr val="tx1"/>
        </a:solidFill>
        <a:latin typeface="Verdana" charset="0"/>
        <a:ea typeface="+mn-ea"/>
        <a:cs typeface="+mn-cs"/>
      </a:defRPr>
    </a:lvl8pPr>
    <a:lvl9pPr marL="3657600" algn="l" defTabSz="914400" rtl="0" eaLnBrk="1" latinLnBrk="0" hangingPunct="1">
      <a:defRPr sz="2400" kern="1200">
        <a:solidFill>
          <a:schemeClr val="tx1"/>
        </a:solidFill>
        <a:latin typeface="Verdana" charset="0"/>
        <a:ea typeface="+mn-ea"/>
        <a:cs typeface="+mn-cs"/>
      </a:defRPr>
    </a:lvl9pPr>
  </p:defaultTextStyle>
  <p:extLst>
    <p:ext uri="{521415D9-36F7-43E2-AB2F-B90AF26B5E84}">
      <p14:sectionLst xmlns:p14="http://schemas.microsoft.com/office/powerpoint/2010/main">
        <p14:section name="Standardsektion" id="{BBFE7657-35E5-417A-A17E-F8CED77A0953}">
          <p14:sldIdLst>
            <p14:sldId id="675"/>
            <p14:sldId id="600"/>
            <p14:sldId id="542"/>
            <p14:sldId id="676"/>
            <p14:sldId id="706"/>
            <p14:sldId id="707"/>
            <p14:sldId id="708"/>
            <p14:sldId id="709"/>
            <p14:sldId id="710"/>
            <p14:sldId id="682"/>
            <p14:sldId id="683"/>
            <p14:sldId id="684"/>
            <p14:sldId id="685"/>
            <p14:sldId id="686"/>
            <p14:sldId id="687"/>
            <p14:sldId id="688"/>
            <p14:sldId id="689"/>
            <p14:sldId id="690"/>
            <p14:sldId id="691"/>
            <p14:sldId id="692"/>
            <p14:sldId id="693"/>
            <p14:sldId id="694"/>
            <p14:sldId id="695"/>
            <p14:sldId id="696"/>
            <p14:sldId id="697"/>
            <p14:sldId id="698"/>
            <p14:sldId id="699"/>
            <p14:sldId id="700"/>
            <p14:sldId id="701"/>
            <p14:sldId id="717"/>
            <p14:sldId id="702"/>
            <p14:sldId id="703"/>
            <p14:sldId id="704"/>
            <p14:sldId id="705"/>
            <p14:sldId id="713"/>
            <p14:sldId id="679"/>
            <p14:sldId id="711"/>
            <p14:sldId id="714"/>
            <p14:sldId id="681"/>
            <p14:sldId id="720"/>
          </p14:sldIdLst>
        </p14:section>
        <p14:section name="Ikke-navngivet sektion" id="{37FDE4C1-31DF-4D18-9516-1BAE3496ADC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5DB"/>
    <a:srgbClr val="838DF1"/>
    <a:srgbClr val="6C94EE"/>
    <a:srgbClr val="091F4F"/>
    <a:srgbClr val="7A905A"/>
    <a:srgbClr val="893F74"/>
    <a:srgbClr val="BC0CBC"/>
    <a:srgbClr val="3F301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84" autoAdjust="0"/>
    <p:restoredTop sz="94364" autoAdjust="0"/>
  </p:normalViewPr>
  <p:slideViewPr>
    <p:cSldViewPr snapToGrid="0">
      <p:cViewPr varScale="1">
        <p:scale>
          <a:sx n="109" d="100"/>
          <a:sy n="109" d="100"/>
        </p:scale>
        <p:origin x="1422" y="96"/>
      </p:cViewPr>
      <p:guideLst>
        <p:guide orient="horz" pos="2160"/>
        <p:guide pos="2880"/>
      </p:guideLst>
    </p:cSldViewPr>
  </p:slideViewPr>
  <p:outlineViewPr>
    <p:cViewPr>
      <p:scale>
        <a:sx n="33" d="100"/>
        <a:sy n="33" d="100"/>
      </p:scale>
      <p:origin x="48" y="13584"/>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95" d="100"/>
          <a:sy n="95" d="100"/>
        </p:scale>
        <p:origin x="-2682" y="-10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regneark.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da-DK" sz="2000" b="1"/>
              <a:t>Utilsigtede Hændelser (UTH) 2014-2021</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stacked"/>
        <c:varyColors val="0"/>
        <c:ser>
          <c:idx val="0"/>
          <c:order val="0"/>
          <c:tx>
            <c:strRef>
              <c:f>'Ark1'!$A$3</c:f>
              <c:strCache>
                <c:ptCount val="1"/>
                <c:pt idx="0">
                  <c:v>Ingen skade</c:v>
                </c:pt>
              </c:strCache>
            </c:strRef>
          </c:tx>
          <c:spPr>
            <a:solidFill>
              <a:schemeClr val="accent2">
                <a:tint val="54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'Ark1'!$B$2:$I$2</c:f>
              <c:strCache>
                <c:ptCount val="8"/>
                <c:pt idx="0">
                  <c:v>2014</c:v>
                </c:pt>
                <c:pt idx="1">
                  <c:v>2015</c:v>
                </c:pt>
                <c:pt idx="2">
                  <c:v>2016</c:v>
                </c:pt>
                <c:pt idx="3">
                  <c:v>2017</c:v>
                </c:pt>
                <c:pt idx="4">
                  <c:v>2018</c:v>
                </c:pt>
                <c:pt idx="5">
                  <c:v>2019</c:v>
                </c:pt>
                <c:pt idx="6">
                  <c:v>2020</c:v>
                </c:pt>
                <c:pt idx="7">
                  <c:v>2021</c:v>
                </c:pt>
              </c:strCache>
            </c:strRef>
          </c:cat>
          <c:val>
            <c:numRef>
              <c:f>'Ark1'!$B$3:$I$3</c:f>
              <c:numCache>
                <c:formatCode>General</c:formatCode>
                <c:ptCount val="8"/>
                <c:pt idx="0">
                  <c:v>776</c:v>
                </c:pt>
                <c:pt idx="1">
                  <c:v>729</c:v>
                </c:pt>
                <c:pt idx="2">
                  <c:v>573</c:v>
                </c:pt>
                <c:pt idx="3">
                  <c:v>668</c:v>
                </c:pt>
                <c:pt idx="4">
                  <c:v>844</c:v>
                </c:pt>
                <c:pt idx="5">
                  <c:v>921</c:v>
                </c:pt>
                <c:pt idx="6">
                  <c:v>825</c:v>
                </c:pt>
                <c:pt idx="7">
                  <c:v>849</c:v>
                </c:pt>
              </c:numCache>
            </c:numRef>
          </c:val>
          <c:extLst>
            <c:ext xmlns:c16="http://schemas.microsoft.com/office/drawing/2014/chart" uri="{C3380CC4-5D6E-409C-BE32-E72D297353CC}">
              <c16:uniqueId val="{00000000-34DD-4F02-91EF-635D403A824D}"/>
            </c:ext>
          </c:extLst>
        </c:ser>
        <c:ser>
          <c:idx val="1"/>
          <c:order val="1"/>
          <c:tx>
            <c:strRef>
              <c:f>'Ark1'!$A$4</c:f>
              <c:strCache>
                <c:ptCount val="1"/>
                <c:pt idx="0">
                  <c:v>Mild</c:v>
                </c:pt>
              </c:strCache>
            </c:strRef>
          </c:tx>
          <c:spPr>
            <a:solidFill>
              <a:schemeClr val="accent2">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'Ark1'!$B$2:$I$2</c:f>
              <c:strCache>
                <c:ptCount val="8"/>
                <c:pt idx="0">
                  <c:v>2014</c:v>
                </c:pt>
                <c:pt idx="1">
                  <c:v>2015</c:v>
                </c:pt>
                <c:pt idx="2">
                  <c:v>2016</c:v>
                </c:pt>
                <c:pt idx="3">
                  <c:v>2017</c:v>
                </c:pt>
                <c:pt idx="4">
                  <c:v>2018</c:v>
                </c:pt>
                <c:pt idx="5">
                  <c:v>2019</c:v>
                </c:pt>
                <c:pt idx="6">
                  <c:v>2020</c:v>
                </c:pt>
                <c:pt idx="7">
                  <c:v>2021</c:v>
                </c:pt>
              </c:strCache>
            </c:strRef>
          </c:cat>
          <c:val>
            <c:numRef>
              <c:f>'Ark1'!$B$4:$I$4</c:f>
              <c:numCache>
                <c:formatCode>General</c:formatCode>
                <c:ptCount val="8"/>
                <c:pt idx="0">
                  <c:v>362</c:v>
                </c:pt>
                <c:pt idx="1">
                  <c:v>285</c:v>
                </c:pt>
                <c:pt idx="2">
                  <c:v>268</c:v>
                </c:pt>
                <c:pt idx="3">
                  <c:v>326</c:v>
                </c:pt>
                <c:pt idx="4">
                  <c:v>277</c:v>
                </c:pt>
                <c:pt idx="5">
                  <c:v>313</c:v>
                </c:pt>
                <c:pt idx="6">
                  <c:v>299</c:v>
                </c:pt>
                <c:pt idx="7">
                  <c:v>424</c:v>
                </c:pt>
              </c:numCache>
            </c:numRef>
          </c:val>
          <c:extLst>
            <c:ext xmlns:c16="http://schemas.microsoft.com/office/drawing/2014/chart" uri="{C3380CC4-5D6E-409C-BE32-E72D297353CC}">
              <c16:uniqueId val="{00000001-34DD-4F02-91EF-635D403A824D}"/>
            </c:ext>
          </c:extLst>
        </c:ser>
        <c:ser>
          <c:idx val="2"/>
          <c:order val="2"/>
          <c:tx>
            <c:strRef>
              <c:f>'Ark1'!$A$5</c:f>
              <c:strCache>
                <c:ptCount val="1"/>
                <c:pt idx="0">
                  <c:v>Moderat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'Ark1'!$B$2:$I$2</c:f>
              <c:strCache>
                <c:ptCount val="8"/>
                <c:pt idx="0">
                  <c:v>2014</c:v>
                </c:pt>
                <c:pt idx="1">
                  <c:v>2015</c:v>
                </c:pt>
                <c:pt idx="2">
                  <c:v>2016</c:v>
                </c:pt>
                <c:pt idx="3">
                  <c:v>2017</c:v>
                </c:pt>
                <c:pt idx="4">
                  <c:v>2018</c:v>
                </c:pt>
                <c:pt idx="5">
                  <c:v>2019</c:v>
                </c:pt>
                <c:pt idx="6">
                  <c:v>2020</c:v>
                </c:pt>
                <c:pt idx="7">
                  <c:v>2021</c:v>
                </c:pt>
              </c:strCache>
            </c:strRef>
          </c:cat>
          <c:val>
            <c:numRef>
              <c:f>'Ark1'!$B$5:$I$5</c:f>
              <c:numCache>
                <c:formatCode>General</c:formatCode>
                <c:ptCount val="8"/>
                <c:pt idx="0">
                  <c:v>254</c:v>
                </c:pt>
                <c:pt idx="1">
                  <c:v>267</c:v>
                </c:pt>
                <c:pt idx="2">
                  <c:v>253</c:v>
                </c:pt>
                <c:pt idx="3">
                  <c:v>212</c:v>
                </c:pt>
                <c:pt idx="4">
                  <c:v>196</c:v>
                </c:pt>
                <c:pt idx="5">
                  <c:v>240</c:v>
                </c:pt>
                <c:pt idx="6">
                  <c:v>212</c:v>
                </c:pt>
                <c:pt idx="7">
                  <c:v>266</c:v>
                </c:pt>
              </c:numCache>
            </c:numRef>
          </c:val>
          <c:extLst>
            <c:ext xmlns:c16="http://schemas.microsoft.com/office/drawing/2014/chart" uri="{C3380CC4-5D6E-409C-BE32-E72D297353CC}">
              <c16:uniqueId val="{00000002-34DD-4F02-91EF-635D403A824D}"/>
            </c:ext>
          </c:extLst>
        </c:ser>
        <c:ser>
          <c:idx val="3"/>
          <c:order val="3"/>
          <c:tx>
            <c:strRef>
              <c:f>'Ark1'!$A$6</c:f>
              <c:strCache>
                <c:ptCount val="1"/>
                <c:pt idx="0">
                  <c:v>Alvorlig</c:v>
                </c:pt>
              </c:strCache>
            </c:strRef>
          </c:tx>
          <c:spPr>
            <a:solidFill>
              <a:schemeClr val="accent2">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'Ark1'!$B$2:$I$2</c:f>
              <c:strCache>
                <c:ptCount val="8"/>
                <c:pt idx="0">
                  <c:v>2014</c:v>
                </c:pt>
                <c:pt idx="1">
                  <c:v>2015</c:v>
                </c:pt>
                <c:pt idx="2">
                  <c:v>2016</c:v>
                </c:pt>
                <c:pt idx="3">
                  <c:v>2017</c:v>
                </c:pt>
                <c:pt idx="4">
                  <c:v>2018</c:v>
                </c:pt>
                <c:pt idx="5">
                  <c:v>2019</c:v>
                </c:pt>
                <c:pt idx="6">
                  <c:v>2020</c:v>
                </c:pt>
                <c:pt idx="7">
                  <c:v>2021</c:v>
                </c:pt>
              </c:strCache>
            </c:strRef>
          </c:cat>
          <c:val>
            <c:numRef>
              <c:f>'Ark1'!$B$6:$I$6</c:f>
              <c:numCache>
                <c:formatCode>General</c:formatCode>
                <c:ptCount val="8"/>
                <c:pt idx="0">
                  <c:v>66</c:v>
                </c:pt>
                <c:pt idx="1">
                  <c:v>49</c:v>
                </c:pt>
                <c:pt idx="2">
                  <c:v>34</c:v>
                </c:pt>
                <c:pt idx="3">
                  <c:v>35</c:v>
                </c:pt>
                <c:pt idx="4">
                  <c:v>33</c:v>
                </c:pt>
                <c:pt idx="5">
                  <c:v>25</c:v>
                </c:pt>
                <c:pt idx="6">
                  <c:v>27</c:v>
                </c:pt>
                <c:pt idx="7">
                  <c:v>35</c:v>
                </c:pt>
              </c:numCache>
            </c:numRef>
          </c:val>
          <c:extLst>
            <c:ext xmlns:c16="http://schemas.microsoft.com/office/drawing/2014/chart" uri="{C3380CC4-5D6E-409C-BE32-E72D297353CC}">
              <c16:uniqueId val="{00000003-34DD-4F02-91EF-635D403A824D}"/>
            </c:ext>
          </c:extLst>
        </c:ser>
        <c:ser>
          <c:idx val="4"/>
          <c:order val="4"/>
          <c:tx>
            <c:strRef>
              <c:f>'Ark1'!$A$7</c:f>
              <c:strCache>
                <c:ptCount val="1"/>
                <c:pt idx="0">
                  <c:v>Dødelig</c:v>
                </c:pt>
              </c:strCache>
            </c:strRef>
          </c:tx>
          <c:spPr>
            <a:solidFill>
              <a:schemeClr val="accent2">
                <a:shade val="53000"/>
              </a:schemeClr>
            </a:solidFill>
            <a:ln>
              <a:noFill/>
            </a:ln>
            <a:effectLst/>
          </c:spPr>
          <c:invertIfNegative val="0"/>
          <c:dLbls>
            <c:dLbl>
              <c:idx val="0"/>
              <c:layout>
                <c:manualLayout>
                  <c:x val="0"/>
                  <c:y val="-1.804240220236642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4DD-4F02-91EF-635D403A824D}"/>
                </c:ext>
              </c:extLst>
            </c:dLbl>
            <c:dLbl>
              <c:idx val="1"/>
              <c:layout>
                <c:manualLayout>
                  <c:x val="-2.4737167594310904E-3"/>
                  <c:y val="-2.165088264283970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4DD-4F02-91EF-635D403A824D}"/>
                </c:ext>
              </c:extLst>
            </c:dLbl>
            <c:dLbl>
              <c:idx val="2"/>
              <c:layout>
                <c:manualLayout>
                  <c:x val="0"/>
                  <c:y val="-2.165088264283970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4DD-4F02-91EF-635D403A824D}"/>
                </c:ext>
              </c:extLst>
            </c:dLbl>
            <c:dLbl>
              <c:idx val="3"/>
              <c:layout>
                <c:manualLayout>
                  <c:x val="0"/>
                  <c:y val="-2.165088264283970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4DD-4F02-91EF-635D403A824D}"/>
                </c:ext>
              </c:extLst>
            </c:dLbl>
            <c:dLbl>
              <c:idx val="4"/>
              <c:layout>
                <c:manualLayout>
                  <c:x val="0"/>
                  <c:y val="-2.525936308331302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4DD-4F02-91EF-635D403A824D}"/>
                </c:ext>
              </c:extLst>
            </c:dLbl>
            <c:dLbl>
              <c:idx val="5"/>
              <c:layout>
                <c:manualLayout>
                  <c:x val="-9.0701900049715718E-17"/>
                  <c:y val="-1.804240220236642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4DD-4F02-91EF-635D403A824D}"/>
                </c:ext>
              </c:extLst>
            </c:dLbl>
            <c:dLbl>
              <c:idx val="6"/>
              <c:layout>
                <c:manualLayout>
                  <c:x val="0"/>
                  <c:y val="-2.165088264283974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4DD-4F02-91EF-635D403A824D}"/>
                </c:ext>
              </c:extLst>
            </c:dLbl>
            <c:dLbl>
              <c:idx val="7"/>
              <c:layout>
                <c:manualLayout>
                  <c:x val="2.4737167594310453E-3"/>
                  <c:y val="-2.165088264283974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4DD-4F02-91EF-635D403A82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'Ark1'!$B$2:$I$2</c:f>
              <c:strCache>
                <c:ptCount val="8"/>
                <c:pt idx="0">
                  <c:v>2014</c:v>
                </c:pt>
                <c:pt idx="1">
                  <c:v>2015</c:v>
                </c:pt>
                <c:pt idx="2">
                  <c:v>2016</c:v>
                </c:pt>
                <c:pt idx="3">
                  <c:v>2017</c:v>
                </c:pt>
                <c:pt idx="4">
                  <c:v>2018</c:v>
                </c:pt>
                <c:pt idx="5">
                  <c:v>2019</c:v>
                </c:pt>
                <c:pt idx="6">
                  <c:v>2020</c:v>
                </c:pt>
                <c:pt idx="7">
                  <c:v>2021</c:v>
                </c:pt>
              </c:strCache>
            </c:strRef>
          </c:cat>
          <c:val>
            <c:numRef>
              <c:f>'Ark1'!$B$7:$I$7</c:f>
              <c:numCache>
                <c:formatCode>General</c:formatCode>
                <c:ptCount val="8"/>
                <c:pt idx="0">
                  <c:v>12</c:v>
                </c:pt>
                <c:pt idx="1">
                  <c:v>10</c:v>
                </c:pt>
                <c:pt idx="2">
                  <c:v>5</c:v>
                </c:pt>
                <c:pt idx="3">
                  <c:v>4</c:v>
                </c:pt>
                <c:pt idx="4">
                  <c:v>6</c:v>
                </c:pt>
                <c:pt idx="5">
                  <c:v>4</c:v>
                </c:pt>
                <c:pt idx="6">
                  <c:v>3</c:v>
                </c:pt>
                <c:pt idx="7">
                  <c:v>5</c:v>
                </c:pt>
              </c:numCache>
            </c:numRef>
          </c:val>
          <c:extLst>
            <c:ext xmlns:c16="http://schemas.microsoft.com/office/drawing/2014/chart" uri="{C3380CC4-5D6E-409C-BE32-E72D297353CC}">
              <c16:uniqueId val="{0000000C-34DD-4F02-91EF-635D403A824D}"/>
            </c:ext>
          </c:extLst>
        </c:ser>
        <c:dLbls>
          <c:dLblPos val="ctr"/>
          <c:showLegendKey val="0"/>
          <c:showVal val="1"/>
          <c:showCatName val="0"/>
          <c:showSerName val="0"/>
          <c:showPercent val="0"/>
          <c:showBubbleSize val="0"/>
        </c:dLbls>
        <c:gapWidth val="150"/>
        <c:overlap val="100"/>
        <c:axId val="1624048895"/>
        <c:axId val="1624070527"/>
      </c:barChart>
      <c:catAx>
        <c:axId val="16240488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624070527"/>
        <c:crosses val="autoZero"/>
        <c:auto val="1"/>
        <c:lblAlgn val="ctr"/>
        <c:lblOffset val="100"/>
        <c:noMultiLvlLbl val="0"/>
      </c:catAx>
      <c:valAx>
        <c:axId val="16240705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6240488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6E4246BD-1D68-4AFE-9F7F-2FBD4BAC0E03}" type="datetimeFigureOut">
              <a:rPr lang="da-DK" smtClean="0"/>
              <a:t>12-04-2023</a:t>
            </a:fld>
            <a:endParaRPr lang="da-DK"/>
          </a:p>
        </p:txBody>
      </p:sp>
      <p:sp>
        <p:nvSpPr>
          <p:cNvPr id="4" name="Pladsholder til sidefod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da-DK"/>
          </a:p>
        </p:txBody>
      </p:sp>
      <p:sp>
        <p:nvSpPr>
          <p:cNvPr id="5" name="Pladsholder til diasnumm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9653E78C-A6E2-49A5-85A4-C0E2B6EF7A1F}" type="slidenum">
              <a:rPr lang="da-DK" smtClean="0"/>
              <a:t>‹nr.›</a:t>
            </a:fld>
            <a:endParaRPr lang="da-DK"/>
          </a:p>
        </p:txBody>
      </p:sp>
    </p:spTree>
    <p:extLst>
      <p:ext uri="{BB962C8B-B14F-4D97-AF65-F5344CB8AC3E}">
        <p14:creationId xmlns:p14="http://schemas.microsoft.com/office/powerpoint/2010/main" val="27050821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45245" cy="49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55" tIns="47778" rIns="95555" bIns="47778" numCol="1" anchor="t" anchorCtr="0" compatLnSpc="1">
            <a:prstTxWarp prst="textNoShape">
              <a:avLst/>
            </a:prstTxWarp>
          </a:bodyPr>
          <a:lstStyle>
            <a:lvl1pPr defTabSz="955622">
              <a:defRPr sz="1300">
                <a:latin typeface="Times" pitchFamily="18" charset="0"/>
              </a:defRPr>
            </a:lvl1pPr>
          </a:lstStyle>
          <a:p>
            <a:pPr>
              <a:defRPr/>
            </a:pPr>
            <a:endParaRPr lang="da-DK" altLang="da-DK"/>
          </a:p>
        </p:txBody>
      </p:sp>
      <p:sp>
        <p:nvSpPr>
          <p:cNvPr id="5123" name="Rectangle 3"/>
          <p:cNvSpPr>
            <a:spLocks noGrp="1" noChangeArrowheads="1"/>
          </p:cNvSpPr>
          <p:nvPr>
            <p:ph type="dt" idx="1"/>
          </p:nvPr>
        </p:nvSpPr>
        <p:spPr bwMode="auto">
          <a:xfrm>
            <a:off x="3852430" y="0"/>
            <a:ext cx="2945245" cy="49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55" tIns="47778" rIns="95555" bIns="47778" numCol="1" anchor="t" anchorCtr="0" compatLnSpc="1">
            <a:prstTxWarp prst="textNoShape">
              <a:avLst/>
            </a:prstTxWarp>
          </a:bodyPr>
          <a:lstStyle>
            <a:lvl1pPr algn="r" defTabSz="955622">
              <a:defRPr sz="1300">
                <a:latin typeface="Times" pitchFamily="18" charset="0"/>
              </a:defRPr>
            </a:lvl1pPr>
          </a:lstStyle>
          <a:p>
            <a:pPr>
              <a:defRPr/>
            </a:pPr>
            <a:endParaRPr lang="da-DK" altLang="da-DK"/>
          </a:p>
        </p:txBody>
      </p:sp>
      <p:sp>
        <p:nvSpPr>
          <p:cNvPr id="9220" name="Rectangle 4"/>
          <p:cNvSpPr>
            <a:spLocks noGrp="1" noRot="1" noChangeAspect="1" noChangeArrowheads="1" noTextEdit="1"/>
          </p:cNvSpPr>
          <p:nvPr>
            <p:ph type="sldImg" idx="2"/>
          </p:nvPr>
        </p:nvSpPr>
        <p:spPr bwMode="auto">
          <a:xfrm>
            <a:off x="919163" y="744538"/>
            <a:ext cx="4959350" cy="37211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 xmlns:ma14="http://schemas.microsoft.com/office/mac/drawingml/2011/main" val="1"/>
            </a:ext>
          </a:extLst>
        </p:spPr>
      </p:sp>
      <p:sp>
        <p:nvSpPr>
          <p:cNvPr id="5125" name="Rectangle 5"/>
          <p:cNvSpPr>
            <a:spLocks noGrp="1" noChangeArrowheads="1"/>
          </p:cNvSpPr>
          <p:nvPr>
            <p:ph type="body" sz="quarter" idx="3"/>
          </p:nvPr>
        </p:nvSpPr>
        <p:spPr bwMode="auto">
          <a:xfrm>
            <a:off x="905632" y="4714841"/>
            <a:ext cx="4986412" cy="4467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55" tIns="47778" rIns="95555" bIns="47778" numCol="1" anchor="t" anchorCtr="0" compatLnSpc="1">
            <a:prstTxWarp prst="textNoShape">
              <a:avLst/>
            </a:prstTxWarp>
          </a:bodyPr>
          <a:lstStyle/>
          <a:p>
            <a:pPr lvl="0"/>
            <a:r>
              <a:rPr lang="da-DK" altLang="da-DK" noProof="0" smtClean="0"/>
              <a:t>Click to edit Master text styles</a:t>
            </a:r>
          </a:p>
          <a:p>
            <a:pPr lvl="1"/>
            <a:r>
              <a:rPr lang="da-DK" altLang="da-DK" noProof="0" smtClean="0"/>
              <a:t>Second level</a:t>
            </a:r>
          </a:p>
          <a:p>
            <a:pPr lvl="2"/>
            <a:r>
              <a:rPr lang="da-DK" altLang="da-DK" noProof="0" smtClean="0"/>
              <a:t>Third level</a:t>
            </a:r>
          </a:p>
          <a:p>
            <a:pPr lvl="3"/>
            <a:r>
              <a:rPr lang="da-DK" altLang="da-DK" noProof="0" smtClean="0"/>
              <a:t>Fourth level</a:t>
            </a:r>
          </a:p>
          <a:p>
            <a:pPr lvl="4"/>
            <a:r>
              <a:rPr lang="da-DK" altLang="da-DK" noProof="0" smtClean="0"/>
              <a:t>Fifth level</a:t>
            </a:r>
          </a:p>
        </p:txBody>
      </p:sp>
      <p:sp>
        <p:nvSpPr>
          <p:cNvPr id="5126" name="Rectangle 6"/>
          <p:cNvSpPr>
            <a:spLocks noGrp="1" noChangeArrowheads="1"/>
          </p:cNvSpPr>
          <p:nvPr>
            <p:ph type="ftr" sz="quarter" idx="4"/>
          </p:nvPr>
        </p:nvSpPr>
        <p:spPr bwMode="auto">
          <a:xfrm>
            <a:off x="0" y="9429681"/>
            <a:ext cx="2945245" cy="49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55" tIns="47778" rIns="95555" bIns="47778" numCol="1" anchor="b" anchorCtr="0" compatLnSpc="1">
            <a:prstTxWarp prst="textNoShape">
              <a:avLst/>
            </a:prstTxWarp>
          </a:bodyPr>
          <a:lstStyle>
            <a:lvl1pPr defTabSz="955622">
              <a:defRPr sz="1300">
                <a:latin typeface="Times" pitchFamily="18" charset="0"/>
              </a:defRPr>
            </a:lvl1pPr>
          </a:lstStyle>
          <a:p>
            <a:pPr>
              <a:defRPr/>
            </a:pPr>
            <a:endParaRPr lang="da-DK" altLang="da-DK"/>
          </a:p>
        </p:txBody>
      </p:sp>
      <p:sp>
        <p:nvSpPr>
          <p:cNvPr id="5127" name="Rectangle 7"/>
          <p:cNvSpPr>
            <a:spLocks noGrp="1" noChangeArrowheads="1"/>
          </p:cNvSpPr>
          <p:nvPr>
            <p:ph type="sldNum" sz="quarter" idx="5"/>
          </p:nvPr>
        </p:nvSpPr>
        <p:spPr bwMode="auto">
          <a:xfrm>
            <a:off x="3852430" y="9429681"/>
            <a:ext cx="2945245" cy="49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55" tIns="47778" rIns="95555" bIns="47778" numCol="1" anchor="b" anchorCtr="0" compatLnSpc="1">
            <a:prstTxWarp prst="textNoShape">
              <a:avLst/>
            </a:prstTxWarp>
          </a:bodyPr>
          <a:lstStyle>
            <a:lvl1pPr algn="r" defTabSz="955622">
              <a:defRPr sz="1300">
                <a:latin typeface="Times" charset="0"/>
              </a:defRPr>
            </a:lvl1pPr>
          </a:lstStyle>
          <a:p>
            <a:fld id="{2E6F19D3-AC52-3A4E-8C16-86E40E58BA99}" type="slidenum">
              <a:rPr lang="da-DK" altLang="da-DK"/>
              <a:pPr/>
              <a:t>‹nr.›</a:t>
            </a:fld>
            <a:endParaRPr lang="da-DK" altLang="da-DK"/>
          </a:p>
        </p:txBody>
      </p:sp>
    </p:spTree>
    <p:extLst>
      <p:ext uri="{BB962C8B-B14F-4D97-AF65-F5344CB8AC3E}">
        <p14:creationId xmlns:p14="http://schemas.microsoft.com/office/powerpoint/2010/main" val="14993734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55622">
              <a:defRPr sz="2400">
                <a:solidFill>
                  <a:schemeClr val="tx1"/>
                </a:solidFill>
                <a:latin typeface="Verdana" charset="0"/>
              </a:defRPr>
            </a:lvl1pPr>
            <a:lvl2pPr marL="729577" indent="-280607" defTabSz="955622">
              <a:defRPr sz="2400">
                <a:solidFill>
                  <a:schemeClr val="tx1"/>
                </a:solidFill>
                <a:latin typeface="Verdana" charset="0"/>
              </a:defRPr>
            </a:lvl2pPr>
            <a:lvl3pPr marL="1122426" indent="-224485" defTabSz="955622">
              <a:defRPr sz="2400">
                <a:solidFill>
                  <a:schemeClr val="tx1"/>
                </a:solidFill>
                <a:latin typeface="Verdana" charset="0"/>
              </a:defRPr>
            </a:lvl3pPr>
            <a:lvl4pPr marL="1571396" indent="-224485" defTabSz="955622">
              <a:defRPr sz="2400">
                <a:solidFill>
                  <a:schemeClr val="tx1"/>
                </a:solidFill>
                <a:latin typeface="Verdana" charset="0"/>
              </a:defRPr>
            </a:lvl4pPr>
            <a:lvl5pPr marL="2020367" indent="-224485" defTabSz="955622">
              <a:defRPr sz="2400">
                <a:solidFill>
                  <a:schemeClr val="tx1"/>
                </a:solidFill>
                <a:latin typeface="Verdana" charset="0"/>
              </a:defRPr>
            </a:lvl5pPr>
            <a:lvl6pPr marL="2469337" indent="-224485" defTabSz="955622" eaLnBrk="0" fontAlgn="base" hangingPunct="0">
              <a:spcBef>
                <a:spcPct val="0"/>
              </a:spcBef>
              <a:spcAft>
                <a:spcPct val="0"/>
              </a:spcAft>
              <a:defRPr sz="2400">
                <a:solidFill>
                  <a:schemeClr val="tx1"/>
                </a:solidFill>
                <a:latin typeface="Verdana" charset="0"/>
              </a:defRPr>
            </a:lvl6pPr>
            <a:lvl7pPr marL="2918308" indent="-224485" defTabSz="955622" eaLnBrk="0" fontAlgn="base" hangingPunct="0">
              <a:spcBef>
                <a:spcPct val="0"/>
              </a:spcBef>
              <a:spcAft>
                <a:spcPct val="0"/>
              </a:spcAft>
              <a:defRPr sz="2400">
                <a:solidFill>
                  <a:schemeClr val="tx1"/>
                </a:solidFill>
                <a:latin typeface="Verdana" charset="0"/>
              </a:defRPr>
            </a:lvl7pPr>
            <a:lvl8pPr marL="3367278" indent="-224485" defTabSz="955622" eaLnBrk="0" fontAlgn="base" hangingPunct="0">
              <a:spcBef>
                <a:spcPct val="0"/>
              </a:spcBef>
              <a:spcAft>
                <a:spcPct val="0"/>
              </a:spcAft>
              <a:defRPr sz="2400">
                <a:solidFill>
                  <a:schemeClr val="tx1"/>
                </a:solidFill>
                <a:latin typeface="Verdana" charset="0"/>
              </a:defRPr>
            </a:lvl8pPr>
            <a:lvl9pPr marL="3816248" indent="-224485" defTabSz="955622" eaLnBrk="0" fontAlgn="base" hangingPunct="0">
              <a:spcBef>
                <a:spcPct val="0"/>
              </a:spcBef>
              <a:spcAft>
                <a:spcPct val="0"/>
              </a:spcAft>
              <a:defRPr sz="2400">
                <a:solidFill>
                  <a:schemeClr val="tx1"/>
                </a:solidFill>
                <a:latin typeface="Verdana" charset="0"/>
              </a:defRPr>
            </a:lvl9pPr>
          </a:lstStyle>
          <a:p>
            <a:fld id="{9E90C57B-6714-8B43-90CE-457E59E0191B}" type="slidenum">
              <a:rPr lang="da-DK" altLang="da-DK" sz="1300">
                <a:latin typeface="Times" charset="0"/>
              </a:rPr>
              <a:pPr/>
              <a:t>2</a:t>
            </a:fld>
            <a:endParaRPr lang="da-DK" altLang="da-DK" sz="1300">
              <a:latin typeface="Times"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endParaRPr lang="da-DK" altLang="da-DK" dirty="0">
              <a:latin typeface="Times" charset="0"/>
            </a:endParaRPr>
          </a:p>
        </p:txBody>
      </p:sp>
    </p:spTree>
    <p:extLst>
      <p:ext uri="{BB962C8B-B14F-4D97-AF65-F5344CB8AC3E}">
        <p14:creationId xmlns:p14="http://schemas.microsoft.com/office/powerpoint/2010/main" val="302140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Pladsholder til diasbillede 1"/>
          <p:cNvSpPr>
            <a:spLocks noGrp="1" noRot="1" noChangeAspect="1" noTextEdit="1"/>
          </p:cNvSpPr>
          <p:nvPr>
            <p:ph type="sldImg"/>
          </p:nvPr>
        </p:nvSpPr>
        <p:spPr>
          <a:ln/>
        </p:spPr>
      </p:sp>
      <p:sp>
        <p:nvSpPr>
          <p:cNvPr id="14339" name="Pladsholder til noter 2"/>
          <p:cNvSpPr>
            <a:spLocks noGrp="1"/>
          </p:cNvSpPr>
          <p:nvPr>
            <p:ph type="body" idx="1"/>
          </p:nvPr>
        </p:nvSpPr>
        <p:spPr>
          <a:noFill/>
        </p:spPr>
        <p:txBody>
          <a:bodyPr/>
          <a:lstStyle/>
          <a:p>
            <a:r>
              <a:rPr lang="da-DK" altLang="da-DK" smtClean="0"/>
              <a:t>Forpligtigelse til at indrapportere hændelser man er opmærksom på. Alligevel skønnes det at der kun indrapportering af 10 %. Får vi indrapporteret det rigtige? Indrapporteringskultur. Nogle indrapporterer alt, f.eks. KBA og  terapi (fald). Andre indrapportere meget få hændelser. Hvad kan det skyldes? Er man opmærksom på at det er UTH? Tralvhed? Kender man UTH systemet? Bange for følger?</a:t>
            </a:r>
          </a:p>
        </p:txBody>
      </p:sp>
      <p:sp>
        <p:nvSpPr>
          <p:cNvPr id="14340" name="Pladsholder til diasnummer 3"/>
          <p:cNvSpPr>
            <a:spLocks noGrp="1"/>
          </p:cNvSpPr>
          <p:nvPr>
            <p:ph type="sldNum" sz="quarter" idx="5"/>
          </p:nvPr>
        </p:nvSpPr>
        <p:spPr>
          <a:noFill/>
        </p:spPr>
        <p:txBody>
          <a:bodyPr/>
          <a:lstStyle>
            <a:lvl1pPr defTabSz="954088">
              <a:spcBef>
                <a:spcPct val="30000"/>
              </a:spcBef>
              <a:defRPr sz="1200">
                <a:solidFill>
                  <a:schemeClr val="tx1"/>
                </a:solidFill>
                <a:latin typeface="Times" panose="02020603050405020304" pitchFamily="18" charset="0"/>
              </a:defRPr>
            </a:lvl1pPr>
            <a:lvl2pPr marL="742950" indent="-285750" defTabSz="954088">
              <a:spcBef>
                <a:spcPct val="30000"/>
              </a:spcBef>
              <a:defRPr sz="1200">
                <a:solidFill>
                  <a:schemeClr val="tx1"/>
                </a:solidFill>
                <a:latin typeface="Times" panose="02020603050405020304" pitchFamily="18" charset="0"/>
              </a:defRPr>
            </a:lvl2pPr>
            <a:lvl3pPr marL="1143000" indent="-228600" defTabSz="954088">
              <a:spcBef>
                <a:spcPct val="30000"/>
              </a:spcBef>
              <a:defRPr sz="1200">
                <a:solidFill>
                  <a:schemeClr val="tx1"/>
                </a:solidFill>
                <a:latin typeface="Times" panose="02020603050405020304" pitchFamily="18" charset="0"/>
              </a:defRPr>
            </a:lvl3pPr>
            <a:lvl4pPr marL="1600200" indent="-228600" defTabSz="954088">
              <a:spcBef>
                <a:spcPct val="30000"/>
              </a:spcBef>
              <a:defRPr sz="1200">
                <a:solidFill>
                  <a:schemeClr val="tx1"/>
                </a:solidFill>
                <a:latin typeface="Times" panose="02020603050405020304" pitchFamily="18" charset="0"/>
              </a:defRPr>
            </a:lvl4pPr>
            <a:lvl5pPr marL="2057400" indent="-228600" defTabSz="954088">
              <a:spcBef>
                <a:spcPct val="30000"/>
              </a:spcBef>
              <a:defRPr sz="1200">
                <a:solidFill>
                  <a:schemeClr val="tx1"/>
                </a:solidFill>
                <a:latin typeface="Times"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0967B56C-6A0D-4132-9393-A8F80632D545}" type="slidenum">
              <a:rPr lang="da-DK" altLang="da-DK" sz="1300" smtClean="0"/>
              <a:pPr>
                <a:spcBef>
                  <a:spcPct val="0"/>
                </a:spcBef>
              </a:pPr>
              <a:t>12</a:t>
            </a:fld>
            <a:endParaRPr lang="da-DK" altLang="da-DK" sz="1300" smtClean="0"/>
          </a:p>
        </p:txBody>
      </p:sp>
    </p:spTree>
    <p:extLst>
      <p:ext uri="{BB962C8B-B14F-4D97-AF65-F5344CB8AC3E}">
        <p14:creationId xmlns:p14="http://schemas.microsoft.com/office/powerpoint/2010/main" val="2203300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Pladsholder til diasbillede 1"/>
          <p:cNvSpPr>
            <a:spLocks noGrp="1" noRot="1" noChangeAspect="1" noTextEdit="1"/>
          </p:cNvSpPr>
          <p:nvPr>
            <p:ph type="sldImg"/>
          </p:nvPr>
        </p:nvSpPr>
        <p:spPr>
          <a:ln/>
        </p:spPr>
      </p:sp>
      <p:sp>
        <p:nvSpPr>
          <p:cNvPr id="18435" name="Pladsholder til noter 2"/>
          <p:cNvSpPr>
            <a:spLocks noGrp="1"/>
          </p:cNvSpPr>
          <p:nvPr>
            <p:ph type="body" idx="1"/>
          </p:nvPr>
        </p:nvSpPr>
        <p:spPr>
          <a:noFill/>
        </p:spPr>
        <p:txBody>
          <a:bodyPr/>
          <a:lstStyle/>
          <a:p>
            <a:r>
              <a:rPr lang="da-DK" altLang="da-DK" smtClean="0"/>
              <a:t>Der er kommet øget fokus på indrapporteringer fra patienter og pårørende. Desværre uden så stor effekt. Kampagne. </a:t>
            </a:r>
          </a:p>
          <a:p>
            <a:r>
              <a:rPr lang="da-DK" altLang="da-DK" smtClean="0"/>
              <a:t>Kender patienter og pårørende muligheder og hvad systemet bruges til. Nok mange sundhedspersoner som indrapporterer som patient og pårørende. </a:t>
            </a:r>
          </a:p>
          <a:p>
            <a:endParaRPr lang="da-DK" altLang="da-DK" smtClean="0"/>
          </a:p>
          <a:p>
            <a:r>
              <a:rPr lang="da-DK" altLang="da-DK" smtClean="0"/>
              <a:t>Vær opmærksomme på at give svar, hvis det handler om en klage. Henvis til andre muligheder. </a:t>
            </a:r>
          </a:p>
        </p:txBody>
      </p:sp>
      <p:sp>
        <p:nvSpPr>
          <p:cNvPr id="18436" name="Pladsholder til diasnummer 3"/>
          <p:cNvSpPr>
            <a:spLocks noGrp="1"/>
          </p:cNvSpPr>
          <p:nvPr>
            <p:ph type="sldNum" sz="quarter" idx="5"/>
          </p:nvPr>
        </p:nvSpPr>
        <p:spPr>
          <a:noFill/>
        </p:spPr>
        <p:txBody>
          <a:bodyPr/>
          <a:lstStyle>
            <a:lvl1pPr defTabSz="954088">
              <a:spcBef>
                <a:spcPct val="30000"/>
              </a:spcBef>
              <a:defRPr sz="1200">
                <a:solidFill>
                  <a:schemeClr val="tx1"/>
                </a:solidFill>
                <a:latin typeface="Times" panose="02020603050405020304" pitchFamily="18" charset="0"/>
              </a:defRPr>
            </a:lvl1pPr>
            <a:lvl2pPr marL="742950" indent="-285750" defTabSz="954088">
              <a:spcBef>
                <a:spcPct val="30000"/>
              </a:spcBef>
              <a:defRPr sz="1200">
                <a:solidFill>
                  <a:schemeClr val="tx1"/>
                </a:solidFill>
                <a:latin typeface="Times" panose="02020603050405020304" pitchFamily="18" charset="0"/>
              </a:defRPr>
            </a:lvl2pPr>
            <a:lvl3pPr marL="1143000" indent="-228600" defTabSz="954088">
              <a:spcBef>
                <a:spcPct val="30000"/>
              </a:spcBef>
              <a:defRPr sz="1200">
                <a:solidFill>
                  <a:schemeClr val="tx1"/>
                </a:solidFill>
                <a:latin typeface="Times" panose="02020603050405020304" pitchFamily="18" charset="0"/>
              </a:defRPr>
            </a:lvl3pPr>
            <a:lvl4pPr marL="1600200" indent="-228600" defTabSz="954088">
              <a:spcBef>
                <a:spcPct val="30000"/>
              </a:spcBef>
              <a:defRPr sz="1200">
                <a:solidFill>
                  <a:schemeClr val="tx1"/>
                </a:solidFill>
                <a:latin typeface="Times" panose="02020603050405020304" pitchFamily="18" charset="0"/>
              </a:defRPr>
            </a:lvl4pPr>
            <a:lvl5pPr marL="2057400" indent="-228600" defTabSz="954088">
              <a:spcBef>
                <a:spcPct val="30000"/>
              </a:spcBef>
              <a:defRPr sz="1200">
                <a:solidFill>
                  <a:schemeClr val="tx1"/>
                </a:solidFill>
                <a:latin typeface="Times"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45481CFB-7317-4EFF-A1C2-C7F83E215A01}" type="slidenum">
              <a:rPr lang="da-DK" altLang="da-DK" sz="1300" smtClean="0"/>
              <a:pPr>
                <a:spcBef>
                  <a:spcPct val="0"/>
                </a:spcBef>
              </a:pPr>
              <a:t>13</a:t>
            </a:fld>
            <a:endParaRPr lang="da-DK" altLang="da-DK" sz="1300" smtClean="0"/>
          </a:p>
        </p:txBody>
      </p:sp>
    </p:spTree>
    <p:extLst>
      <p:ext uri="{BB962C8B-B14F-4D97-AF65-F5344CB8AC3E}">
        <p14:creationId xmlns:p14="http://schemas.microsoft.com/office/powerpoint/2010/main" val="2301742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ladsholder til diasbillede 1"/>
          <p:cNvSpPr>
            <a:spLocks noGrp="1" noRot="1" noChangeAspect="1" noTextEdit="1"/>
          </p:cNvSpPr>
          <p:nvPr>
            <p:ph type="sldImg"/>
          </p:nvPr>
        </p:nvSpPr>
        <p:spPr>
          <a:ln/>
        </p:spPr>
      </p:sp>
      <p:sp>
        <p:nvSpPr>
          <p:cNvPr id="20483" name="Pladsholder til noter 2"/>
          <p:cNvSpPr>
            <a:spLocks noGrp="1"/>
          </p:cNvSpPr>
          <p:nvPr>
            <p:ph type="body" idx="1"/>
          </p:nvPr>
        </p:nvSpPr>
        <p:spPr>
          <a:noFill/>
        </p:spPr>
        <p:txBody>
          <a:bodyPr/>
          <a:lstStyle/>
          <a:p>
            <a:r>
              <a:rPr lang="da-DK" altLang="da-DK" smtClean="0"/>
              <a:t>Det fleste ved det, men det er faktisk svært at arbejde uden at placere ansvar. </a:t>
            </a:r>
          </a:p>
        </p:txBody>
      </p:sp>
      <p:sp>
        <p:nvSpPr>
          <p:cNvPr id="20484" name="Pladsholder til diasnummer 3"/>
          <p:cNvSpPr>
            <a:spLocks noGrp="1"/>
          </p:cNvSpPr>
          <p:nvPr>
            <p:ph type="sldNum" sz="quarter" idx="5"/>
          </p:nvPr>
        </p:nvSpPr>
        <p:spPr>
          <a:noFill/>
        </p:spPr>
        <p:txBody>
          <a:bodyPr/>
          <a:lstStyle>
            <a:lvl1pPr defTabSz="954088">
              <a:spcBef>
                <a:spcPct val="30000"/>
              </a:spcBef>
              <a:defRPr sz="1200">
                <a:solidFill>
                  <a:schemeClr val="tx1"/>
                </a:solidFill>
                <a:latin typeface="Times" panose="02020603050405020304" pitchFamily="18" charset="0"/>
              </a:defRPr>
            </a:lvl1pPr>
            <a:lvl2pPr marL="742950" indent="-285750" defTabSz="954088">
              <a:spcBef>
                <a:spcPct val="30000"/>
              </a:spcBef>
              <a:defRPr sz="1200">
                <a:solidFill>
                  <a:schemeClr val="tx1"/>
                </a:solidFill>
                <a:latin typeface="Times" panose="02020603050405020304" pitchFamily="18" charset="0"/>
              </a:defRPr>
            </a:lvl2pPr>
            <a:lvl3pPr marL="1143000" indent="-228600" defTabSz="954088">
              <a:spcBef>
                <a:spcPct val="30000"/>
              </a:spcBef>
              <a:defRPr sz="1200">
                <a:solidFill>
                  <a:schemeClr val="tx1"/>
                </a:solidFill>
                <a:latin typeface="Times" panose="02020603050405020304" pitchFamily="18" charset="0"/>
              </a:defRPr>
            </a:lvl3pPr>
            <a:lvl4pPr marL="1600200" indent="-228600" defTabSz="954088">
              <a:spcBef>
                <a:spcPct val="30000"/>
              </a:spcBef>
              <a:defRPr sz="1200">
                <a:solidFill>
                  <a:schemeClr val="tx1"/>
                </a:solidFill>
                <a:latin typeface="Times" panose="02020603050405020304" pitchFamily="18" charset="0"/>
              </a:defRPr>
            </a:lvl4pPr>
            <a:lvl5pPr marL="2057400" indent="-228600" defTabSz="954088">
              <a:spcBef>
                <a:spcPct val="30000"/>
              </a:spcBef>
              <a:defRPr sz="1200">
                <a:solidFill>
                  <a:schemeClr val="tx1"/>
                </a:solidFill>
                <a:latin typeface="Times"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13D65888-84E5-4D10-AC01-48E3BF904D90}" type="slidenum">
              <a:rPr lang="da-DK" altLang="da-DK" sz="1300" smtClean="0"/>
              <a:pPr>
                <a:spcBef>
                  <a:spcPct val="0"/>
                </a:spcBef>
              </a:pPr>
              <a:t>14</a:t>
            </a:fld>
            <a:endParaRPr lang="da-DK" altLang="da-DK" sz="1300" smtClean="0"/>
          </a:p>
        </p:txBody>
      </p:sp>
    </p:spTree>
    <p:extLst>
      <p:ext uri="{BB962C8B-B14F-4D97-AF65-F5344CB8AC3E}">
        <p14:creationId xmlns:p14="http://schemas.microsoft.com/office/powerpoint/2010/main" val="731393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Pladsholder til slidebillede 1"/>
          <p:cNvSpPr>
            <a:spLocks noGrp="1" noRot="1" noChangeAspect="1" noTextEdit="1"/>
          </p:cNvSpPr>
          <p:nvPr>
            <p:ph type="sldImg"/>
          </p:nvPr>
        </p:nvSpPr>
        <p:spPr>
          <a:ln/>
        </p:spPr>
      </p:sp>
      <p:sp>
        <p:nvSpPr>
          <p:cNvPr id="34819" name="Pladsholder til noter 2"/>
          <p:cNvSpPr>
            <a:spLocks noGrp="1"/>
          </p:cNvSpPr>
          <p:nvPr>
            <p:ph type="body" idx="1"/>
          </p:nvPr>
        </p:nvSpPr>
        <p:spPr>
          <a:noFill/>
        </p:spPr>
        <p:txBody>
          <a:bodyPr/>
          <a:lstStyle/>
          <a:p>
            <a:endParaRPr lang="da-DK" altLang="da-DK" smtClean="0"/>
          </a:p>
        </p:txBody>
      </p:sp>
      <p:sp>
        <p:nvSpPr>
          <p:cNvPr id="34820" name="Pladsholder til slidenummer 3"/>
          <p:cNvSpPr>
            <a:spLocks noGrp="1"/>
          </p:cNvSpPr>
          <p:nvPr>
            <p:ph type="sldNum" sz="quarter" idx="5"/>
          </p:nvPr>
        </p:nvSpPr>
        <p:spPr>
          <a:noFill/>
        </p:spPr>
        <p:txBody>
          <a:bodyPr/>
          <a:lstStyle>
            <a:lvl1pPr defTabSz="954088">
              <a:defRPr sz="2400">
                <a:solidFill>
                  <a:schemeClr val="tx1"/>
                </a:solidFill>
                <a:latin typeface="Verdana" panose="020B0604030504040204" pitchFamily="34" charset="0"/>
                <a:cs typeface="Arial" panose="020B0604020202020204" pitchFamily="34" charset="0"/>
              </a:defRPr>
            </a:lvl1pPr>
            <a:lvl2pPr marL="742950" indent="-285750" defTabSz="954088">
              <a:defRPr sz="2400">
                <a:solidFill>
                  <a:schemeClr val="tx1"/>
                </a:solidFill>
                <a:latin typeface="Verdana" panose="020B0604030504040204" pitchFamily="34" charset="0"/>
                <a:cs typeface="Arial" panose="020B0604020202020204" pitchFamily="34" charset="0"/>
              </a:defRPr>
            </a:lvl2pPr>
            <a:lvl3pPr marL="1143000" indent="-228600" defTabSz="954088">
              <a:defRPr sz="2400">
                <a:solidFill>
                  <a:schemeClr val="tx1"/>
                </a:solidFill>
                <a:latin typeface="Verdana" panose="020B0604030504040204" pitchFamily="34" charset="0"/>
                <a:cs typeface="Arial" panose="020B0604020202020204" pitchFamily="34" charset="0"/>
              </a:defRPr>
            </a:lvl3pPr>
            <a:lvl4pPr marL="1600200" indent="-228600" defTabSz="954088">
              <a:defRPr sz="2400">
                <a:solidFill>
                  <a:schemeClr val="tx1"/>
                </a:solidFill>
                <a:latin typeface="Verdana" panose="020B0604030504040204" pitchFamily="34" charset="0"/>
                <a:cs typeface="Arial" panose="020B0604020202020204" pitchFamily="34" charset="0"/>
              </a:defRPr>
            </a:lvl4pPr>
            <a:lvl5pPr marL="2057400" indent="-228600" defTabSz="954088">
              <a:defRPr sz="2400">
                <a:solidFill>
                  <a:schemeClr val="tx1"/>
                </a:solidFill>
                <a:latin typeface="Verdana" panose="020B0604030504040204" pitchFamily="34" charset="0"/>
                <a:cs typeface="Arial" panose="020B0604020202020204" pitchFamily="34" charset="0"/>
              </a:defRPr>
            </a:lvl5pPr>
            <a:lvl6pPr marL="2514600" indent="-228600" defTabSz="954088"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defTabSz="954088"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defTabSz="954088"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defTabSz="954088"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fld id="{808EA0ED-2708-41F2-BFC0-EDBE86B2E578}" type="slidenum">
              <a:rPr lang="da-DK" altLang="da-DK" sz="1300" smtClean="0">
                <a:latin typeface="Times" panose="02020603050405020304" pitchFamily="18" charset="0"/>
              </a:rPr>
              <a:pPr/>
              <a:t>18</a:t>
            </a:fld>
            <a:endParaRPr lang="da-DK" altLang="da-DK" sz="1300" smtClean="0">
              <a:latin typeface="Times" panose="02020603050405020304" pitchFamily="18" charset="0"/>
            </a:endParaRPr>
          </a:p>
        </p:txBody>
      </p:sp>
    </p:spTree>
    <p:extLst>
      <p:ext uri="{BB962C8B-B14F-4D97-AF65-F5344CB8AC3E}">
        <p14:creationId xmlns:p14="http://schemas.microsoft.com/office/powerpoint/2010/main" val="2571569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Pladsholder til diasbillede 1"/>
          <p:cNvSpPr>
            <a:spLocks noGrp="1" noRot="1" noChangeAspect="1" noTextEdit="1"/>
          </p:cNvSpPr>
          <p:nvPr>
            <p:ph type="sldImg"/>
          </p:nvPr>
        </p:nvSpPr>
        <p:spPr>
          <a:ln/>
        </p:spPr>
      </p:sp>
      <p:sp>
        <p:nvSpPr>
          <p:cNvPr id="24579" name="Pladsholder til noter 2"/>
          <p:cNvSpPr>
            <a:spLocks noGrp="1"/>
          </p:cNvSpPr>
          <p:nvPr>
            <p:ph type="body" idx="1"/>
          </p:nvPr>
        </p:nvSpPr>
        <p:spPr>
          <a:noFill/>
        </p:spPr>
        <p:txBody>
          <a:bodyPr/>
          <a:lstStyle/>
          <a:p>
            <a:r>
              <a:rPr lang="da-DK" altLang="da-DK" smtClean="0"/>
              <a:t>Nogenlunde stabilt niveau. </a:t>
            </a:r>
          </a:p>
          <a:p>
            <a:endParaRPr lang="da-DK" altLang="da-DK" smtClean="0"/>
          </a:p>
          <a:p>
            <a:r>
              <a:rPr lang="da-DK" altLang="da-DK" smtClean="0"/>
              <a:t>Erfaringerne fra arbejdet med rapporteringssystemet kunne dog tyde på, bl.a. set i lyset af den store vækst i antallet af rapporter (se afsnit 3.3), at patientsikkerhedskulturen er modnet i et betydeligt omfang. I forbindelse med serviceeftersynet blev det derfor blandt aktørerne drøftet, om en fortsat opbakning til ordningen bedst sikres gennem en lovmæssig pligt til at rapportere alle hændelser, også hændelser som er rapporteret mange gange tidligere, eller om opbakningen på sigt skal sikres gennem den enkelte sundhedspersons motivation til at rapportere. Denne motivation skal, ifølge aktørerne på området, i højere grad opretholdes ved at sikre synlig lokal opfølgning og feedback til rapportørerne, primært fra det nærmeste ledelsesniveau. For at undgå at en generel rapporteringspligt, også af velkendte hændelser som er rapporteret mange gange tidligere, på sigt vil undergrave motivationen og opbakningen til rapporteringsordningen, kan det overvejes, om nogle hændelsestyper kan undtages fra rapporteringspligten. </a:t>
            </a:r>
          </a:p>
        </p:txBody>
      </p:sp>
      <p:sp>
        <p:nvSpPr>
          <p:cNvPr id="24580" name="Pladsholder til diasnummer 3"/>
          <p:cNvSpPr>
            <a:spLocks noGrp="1"/>
          </p:cNvSpPr>
          <p:nvPr>
            <p:ph type="sldNum" sz="quarter" idx="5"/>
          </p:nvPr>
        </p:nvSpPr>
        <p:spPr>
          <a:noFill/>
        </p:spPr>
        <p:txBody>
          <a:bodyPr/>
          <a:lstStyle>
            <a:lvl1pPr defTabSz="954088">
              <a:spcBef>
                <a:spcPct val="30000"/>
              </a:spcBef>
              <a:defRPr sz="1200">
                <a:solidFill>
                  <a:schemeClr val="tx1"/>
                </a:solidFill>
                <a:latin typeface="Times" panose="02020603050405020304" pitchFamily="18" charset="0"/>
              </a:defRPr>
            </a:lvl1pPr>
            <a:lvl2pPr marL="742950" indent="-285750" defTabSz="954088">
              <a:spcBef>
                <a:spcPct val="30000"/>
              </a:spcBef>
              <a:defRPr sz="1200">
                <a:solidFill>
                  <a:schemeClr val="tx1"/>
                </a:solidFill>
                <a:latin typeface="Times" panose="02020603050405020304" pitchFamily="18" charset="0"/>
              </a:defRPr>
            </a:lvl2pPr>
            <a:lvl3pPr marL="1143000" indent="-228600" defTabSz="954088">
              <a:spcBef>
                <a:spcPct val="30000"/>
              </a:spcBef>
              <a:defRPr sz="1200">
                <a:solidFill>
                  <a:schemeClr val="tx1"/>
                </a:solidFill>
                <a:latin typeface="Times" panose="02020603050405020304" pitchFamily="18" charset="0"/>
              </a:defRPr>
            </a:lvl3pPr>
            <a:lvl4pPr marL="1600200" indent="-228600" defTabSz="954088">
              <a:spcBef>
                <a:spcPct val="30000"/>
              </a:spcBef>
              <a:defRPr sz="1200">
                <a:solidFill>
                  <a:schemeClr val="tx1"/>
                </a:solidFill>
                <a:latin typeface="Times" panose="02020603050405020304" pitchFamily="18" charset="0"/>
              </a:defRPr>
            </a:lvl4pPr>
            <a:lvl5pPr marL="2057400" indent="-228600" defTabSz="954088">
              <a:spcBef>
                <a:spcPct val="30000"/>
              </a:spcBef>
              <a:defRPr sz="1200">
                <a:solidFill>
                  <a:schemeClr val="tx1"/>
                </a:solidFill>
                <a:latin typeface="Times"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D3BC5E84-3795-406A-A1BD-2F06B83828DB}" type="slidenum">
              <a:rPr lang="da-DK" altLang="da-DK" sz="1300" smtClean="0"/>
              <a:pPr>
                <a:spcBef>
                  <a:spcPct val="0"/>
                </a:spcBef>
              </a:pPr>
              <a:t>19</a:t>
            </a:fld>
            <a:endParaRPr lang="da-DK" altLang="da-DK" sz="1300" smtClean="0"/>
          </a:p>
        </p:txBody>
      </p:sp>
    </p:spTree>
    <p:extLst>
      <p:ext uri="{BB962C8B-B14F-4D97-AF65-F5344CB8AC3E}">
        <p14:creationId xmlns:p14="http://schemas.microsoft.com/office/powerpoint/2010/main" val="772327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Pladsholder til diasbillede 1"/>
          <p:cNvSpPr>
            <a:spLocks noGrp="1" noRot="1" noChangeAspect="1" noTextEdit="1"/>
          </p:cNvSpPr>
          <p:nvPr>
            <p:ph type="sldImg"/>
          </p:nvPr>
        </p:nvSpPr>
        <p:spPr>
          <a:ln/>
        </p:spPr>
      </p:sp>
      <p:sp>
        <p:nvSpPr>
          <p:cNvPr id="26627" name="Pladsholder til noter 2"/>
          <p:cNvSpPr>
            <a:spLocks noGrp="1"/>
          </p:cNvSpPr>
          <p:nvPr>
            <p:ph type="body" idx="1"/>
          </p:nvPr>
        </p:nvSpPr>
        <p:spPr>
          <a:noFill/>
        </p:spPr>
        <p:txBody>
          <a:bodyPr/>
          <a:lstStyle/>
          <a:p>
            <a:r>
              <a:rPr lang="da-DK" altLang="da-DK" smtClean="0"/>
              <a:t>Meget typisk fejl i indrapporteringen. De fleste indrapportere meget få fejl og dermed opfatter dem som meget alvorlige. </a:t>
            </a:r>
          </a:p>
          <a:p>
            <a:r>
              <a:rPr lang="da-DK" altLang="da-DK" smtClean="0"/>
              <a:t>Skaden er den vi faktuelt har påført patienten ved en handling eller mangel på handling. </a:t>
            </a:r>
          </a:p>
          <a:p>
            <a:endParaRPr lang="da-DK" altLang="da-DK" smtClean="0"/>
          </a:p>
          <a:p>
            <a:r>
              <a:rPr lang="da-DK" altLang="da-DK" smtClean="0"/>
              <a:t>Der kommet et nyt system, som har den potentielle risiko med. I test. </a:t>
            </a:r>
          </a:p>
        </p:txBody>
      </p:sp>
      <p:sp>
        <p:nvSpPr>
          <p:cNvPr id="26628" name="Pladsholder til diasnummer 3"/>
          <p:cNvSpPr>
            <a:spLocks noGrp="1"/>
          </p:cNvSpPr>
          <p:nvPr>
            <p:ph type="sldNum" sz="quarter" idx="5"/>
          </p:nvPr>
        </p:nvSpPr>
        <p:spPr>
          <a:noFill/>
        </p:spPr>
        <p:txBody>
          <a:bodyPr/>
          <a:lstStyle>
            <a:lvl1pPr defTabSz="954088">
              <a:spcBef>
                <a:spcPct val="30000"/>
              </a:spcBef>
              <a:defRPr sz="1200">
                <a:solidFill>
                  <a:schemeClr val="tx1"/>
                </a:solidFill>
                <a:latin typeface="Times" panose="02020603050405020304" pitchFamily="18" charset="0"/>
              </a:defRPr>
            </a:lvl1pPr>
            <a:lvl2pPr marL="742950" indent="-285750" defTabSz="954088">
              <a:spcBef>
                <a:spcPct val="30000"/>
              </a:spcBef>
              <a:defRPr sz="1200">
                <a:solidFill>
                  <a:schemeClr val="tx1"/>
                </a:solidFill>
                <a:latin typeface="Times" panose="02020603050405020304" pitchFamily="18" charset="0"/>
              </a:defRPr>
            </a:lvl2pPr>
            <a:lvl3pPr marL="1143000" indent="-228600" defTabSz="954088">
              <a:spcBef>
                <a:spcPct val="30000"/>
              </a:spcBef>
              <a:defRPr sz="1200">
                <a:solidFill>
                  <a:schemeClr val="tx1"/>
                </a:solidFill>
                <a:latin typeface="Times" panose="02020603050405020304" pitchFamily="18" charset="0"/>
              </a:defRPr>
            </a:lvl3pPr>
            <a:lvl4pPr marL="1600200" indent="-228600" defTabSz="954088">
              <a:spcBef>
                <a:spcPct val="30000"/>
              </a:spcBef>
              <a:defRPr sz="1200">
                <a:solidFill>
                  <a:schemeClr val="tx1"/>
                </a:solidFill>
                <a:latin typeface="Times" panose="02020603050405020304" pitchFamily="18" charset="0"/>
              </a:defRPr>
            </a:lvl4pPr>
            <a:lvl5pPr marL="2057400" indent="-228600" defTabSz="954088">
              <a:spcBef>
                <a:spcPct val="30000"/>
              </a:spcBef>
              <a:defRPr sz="1200">
                <a:solidFill>
                  <a:schemeClr val="tx1"/>
                </a:solidFill>
                <a:latin typeface="Times"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1829BFB6-31F7-4C50-8308-96D108E668E4}" type="slidenum">
              <a:rPr lang="da-DK" altLang="da-DK" sz="1300" smtClean="0"/>
              <a:pPr>
                <a:spcBef>
                  <a:spcPct val="0"/>
                </a:spcBef>
              </a:pPr>
              <a:t>20</a:t>
            </a:fld>
            <a:endParaRPr lang="da-DK" altLang="da-DK" sz="1300" smtClean="0"/>
          </a:p>
        </p:txBody>
      </p:sp>
    </p:spTree>
    <p:extLst>
      <p:ext uri="{BB962C8B-B14F-4D97-AF65-F5344CB8AC3E}">
        <p14:creationId xmlns:p14="http://schemas.microsoft.com/office/powerpoint/2010/main" val="2504400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Pladsholder til diasbillede 1"/>
          <p:cNvSpPr>
            <a:spLocks noGrp="1" noRot="1" noChangeAspect="1" noTextEdit="1"/>
          </p:cNvSpPr>
          <p:nvPr>
            <p:ph type="sldImg"/>
          </p:nvPr>
        </p:nvSpPr>
        <p:spPr>
          <a:ln/>
        </p:spPr>
      </p:sp>
      <p:sp>
        <p:nvSpPr>
          <p:cNvPr id="83971" name="Pladsholder til noter 2"/>
          <p:cNvSpPr>
            <a:spLocks noGrp="1"/>
          </p:cNvSpPr>
          <p:nvPr>
            <p:ph type="body" idx="1"/>
          </p:nvPr>
        </p:nvSpPr>
        <p:spPr>
          <a:noFill/>
        </p:spPr>
        <p:txBody>
          <a:bodyPr/>
          <a:lstStyle/>
          <a:p>
            <a:r>
              <a:rPr lang="da-DK" altLang="da-DK" smtClean="0"/>
              <a:t>Kerneårsagen: hul i taget – ny tagplade – problemet er løst... </a:t>
            </a:r>
          </a:p>
          <a:p>
            <a:endParaRPr lang="da-DK" altLang="da-DK" smtClean="0"/>
          </a:p>
          <a:p>
            <a:r>
              <a:rPr lang="da-DK" altLang="da-DK" smtClean="0"/>
              <a:t>Sikkerhed II: lang række af faktorer som delt ift. hvorfor: typen af tag, hvordan taget er monteret, alder på taget, vedligehold, vindretning og regnmængde MEN OGSÅ, hvordan håndterer vi det uventede: hvor henter man hjælp hvis det drypper, er spandene store nok, hvem tager sig af frikadellerne i køkkenet?</a:t>
            </a:r>
          </a:p>
          <a:p>
            <a:endParaRPr lang="da-DK" altLang="da-DK" smtClean="0"/>
          </a:p>
          <a:p>
            <a:r>
              <a:rPr lang="da-DK" altLang="da-DK" smtClean="0"/>
              <a:t>Det er ikke nogens skyld, at gulvet blev vådt (eller at frikadellerne i køkkenet brændte på i mellemtiden). Kvinden forsøgte at håndtere opgaven sikkert og effektivt. </a:t>
            </a:r>
          </a:p>
          <a:p>
            <a:endParaRPr lang="da-DK" altLang="da-DK" smtClean="0"/>
          </a:p>
          <a:p>
            <a:endParaRPr lang="da-DK" altLang="da-DK" smtClean="0"/>
          </a:p>
        </p:txBody>
      </p:sp>
      <p:sp>
        <p:nvSpPr>
          <p:cNvPr id="83972" name="Pladsholder til diasnummer 3"/>
          <p:cNvSpPr>
            <a:spLocks noGrp="1"/>
          </p:cNvSpPr>
          <p:nvPr>
            <p:ph type="sldNum" sz="quarter" idx="5"/>
          </p:nvPr>
        </p:nvSpPr>
        <p:spPr>
          <a:noFill/>
        </p:spPr>
        <p:txBody>
          <a:bodyPr/>
          <a:lstStyle>
            <a:lvl1pPr defTabSz="954088">
              <a:spcBef>
                <a:spcPct val="30000"/>
              </a:spcBef>
              <a:defRPr sz="1200">
                <a:solidFill>
                  <a:schemeClr val="tx1"/>
                </a:solidFill>
                <a:latin typeface="Times" panose="02020603050405020304" pitchFamily="18" charset="0"/>
              </a:defRPr>
            </a:lvl1pPr>
            <a:lvl2pPr marL="742950" indent="-285750" defTabSz="954088">
              <a:spcBef>
                <a:spcPct val="30000"/>
              </a:spcBef>
              <a:defRPr sz="1200">
                <a:solidFill>
                  <a:schemeClr val="tx1"/>
                </a:solidFill>
                <a:latin typeface="Times" panose="02020603050405020304" pitchFamily="18" charset="0"/>
              </a:defRPr>
            </a:lvl2pPr>
            <a:lvl3pPr marL="1143000" indent="-228600" defTabSz="954088">
              <a:spcBef>
                <a:spcPct val="30000"/>
              </a:spcBef>
              <a:defRPr sz="1200">
                <a:solidFill>
                  <a:schemeClr val="tx1"/>
                </a:solidFill>
                <a:latin typeface="Times" panose="02020603050405020304" pitchFamily="18" charset="0"/>
              </a:defRPr>
            </a:lvl3pPr>
            <a:lvl4pPr marL="1600200" indent="-228600" defTabSz="954088">
              <a:spcBef>
                <a:spcPct val="30000"/>
              </a:spcBef>
              <a:defRPr sz="1200">
                <a:solidFill>
                  <a:schemeClr val="tx1"/>
                </a:solidFill>
                <a:latin typeface="Times" panose="02020603050405020304" pitchFamily="18" charset="0"/>
              </a:defRPr>
            </a:lvl4pPr>
            <a:lvl5pPr marL="2057400" indent="-228600" defTabSz="954088">
              <a:spcBef>
                <a:spcPct val="30000"/>
              </a:spcBef>
              <a:defRPr sz="1200">
                <a:solidFill>
                  <a:schemeClr val="tx1"/>
                </a:solidFill>
                <a:latin typeface="Times" panose="02020603050405020304" pitchFamily="18" charset="0"/>
              </a:defRPr>
            </a:lvl5pPr>
            <a:lvl6pPr marL="2514600" indent="-228600" defTabSz="954088" eaLnBrk="0" fontAlgn="base" hangingPunct="0">
              <a:spcBef>
                <a:spcPct val="30000"/>
              </a:spcBef>
              <a:spcAft>
                <a:spcPct val="0"/>
              </a:spcAft>
              <a:defRPr sz="1200">
                <a:solidFill>
                  <a:schemeClr val="tx1"/>
                </a:solidFill>
                <a:latin typeface="Times" panose="02020603050405020304" pitchFamily="18" charset="0"/>
              </a:defRPr>
            </a:lvl6pPr>
            <a:lvl7pPr marL="2971800" indent="-228600" defTabSz="954088" eaLnBrk="0" fontAlgn="base" hangingPunct="0">
              <a:spcBef>
                <a:spcPct val="30000"/>
              </a:spcBef>
              <a:spcAft>
                <a:spcPct val="0"/>
              </a:spcAft>
              <a:defRPr sz="1200">
                <a:solidFill>
                  <a:schemeClr val="tx1"/>
                </a:solidFill>
                <a:latin typeface="Times" panose="02020603050405020304" pitchFamily="18" charset="0"/>
              </a:defRPr>
            </a:lvl7pPr>
            <a:lvl8pPr marL="3429000" indent="-228600" defTabSz="954088" eaLnBrk="0" fontAlgn="base" hangingPunct="0">
              <a:spcBef>
                <a:spcPct val="30000"/>
              </a:spcBef>
              <a:spcAft>
                <a:spcPct val="0"/>
              </a:spcAft>
              <a:defRPr sz="1200">
                <a:solidFill>
                  <a:schemeClr val="tx1"/>
                </a:solidFill>
                <a:latin typeface="Times" panose="02020603050405020304" pitchFamily="18" charset="0"/>
              </a:defRPr>
            </a:lvl8pPr>
            <a:lvl9pPr marL="3886200" indent="-228600" defTabSz="954088"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F1F27D25-0B4E-4AEC-B6C2-A34BDE47A31A}" type="slidenum">
              <a:rPr lang="da-DK" altLang="da-DK" sz="1300" smtClean="0"/>
              <a:pPr>
                <a:spcBef>
                  <a:spcPct val="0"/>
                </a:spcBef>
              </a:pPr>
              <a:t>25</a:t>
            </a:fld>
            <a:endParaRPr lang="da-DK" altLang="da-DK" sz="1300" smtClean="0"/>
          </a:p>
        </p:txBody>
      </p:sp>
    </p:spTree>
    <p:extLst>
      <p:ext uri="{BB962C8B-B14F-4D97-AF65-F5344CB8AC3E}">
        <p14:creationId xmlns:p14="http://schemas.microsoft.com/office/powerpoint/2010/main" val="2151142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grpSp>
        <p:nvGrpSpPr>
          <p:cNvPr id="4" name="Group 61"/>
          <p:cNvGrpSpPr>
            <a:grpSpLocks noChangeAspect="1"/>
          </p:cNvGrpSpPr>
          <p:nvPr/>
        </p:nvGrpSpPr>
        <p:grpSpPr bwMode="auto">
          <a:xfrm>
            <a:off x="6553200" y="800100"/>
            <a:ext cx="1739900" cy="846138"/>
            <a:chOff x="2425" y="7208"/>
            <a:chExt cx="7069" cy="3441"/>
          </a:xfrm>
        </p:grpSpPr>
        <p:sp>
          <p:nvSpPr>
            <p:cNvPr id="5" name="Freeform 62"/>
            <p:cNvSpPr>
              <a:spLocks noChangeAspect="1"/>
            </p:cNvSpPr>
            <p:nvPr/>
          </p:nvSpPr>
          <p:spPr bwMode="auto">
            <a:xfrm>
              <a:off x="2425" y="7789"/>
              <a:ext cx="2751" cy="1753"/>
            </a:xfrm>
            <a:custGeom>
              <a:avLst/>
              <a:gdLst>
                <a:gd name="T0" fmla="*/ 777 w 2751"/>
                <a:gd name="T1" fmla="*/ 0 h 1753"/>
                <a:gd name="T2" fmla="*/ 520 w 2751"/>
                <a:gd name="T3" fmla="*/ 3 h 1753"/>
                <a:gd name="T4" fmla="*/ 278 w 2751"/>
                <a:gd name="T5" fmla="*/ 9 h 1753"/>
                <a:gd name="T6" fmla="*/ 86 w 2751"/>
                <a:gd name="T7" fmla="*/ 18 h 1753"/>
                <a:gd name="T8" fmla="*/ 14 w 2751"/>
                <a:gd name="T9" fmla="*/ 38 h 1753"/>
                <a:gd name="T10" fmla="*/ 5 w 2751"/>
                <a:gd name="T11" fmla="*/ 79 h 1753"/>
                <a:gd name="T12" fmla="*/ 0 w 2751"/>
                <a:gd name="T13" fmla="*/ 153 h 1753"/>
                <a:gd name="T14" fmla="*/ 1 w 2751"/>
                <a:gd name="T15" fmla="*/ 204 h 1753"/>
                <a:gd name="T16" fmla="*/ 32 w 2751"/>
                <a:gd name="T17" fmla="*/ 231 h 1753"/>
                <a:gd name="T18" fmla="*/ 76 w 2751"/>
                <a:gd name="T19" fmla="*/ 240 h 1753"/>
                <a:gd name="T20" fmla="*/ 157 w 2751"/>
                <a:gd name="T21" fmla="*/ 268 h 1753"/>
                <a:gd name="T22" fmla="*/ 244 w 2751"/>
                <a:gd name="T23" fmla="*/ 321 h 1753"/>
                <a:gd name="T24" fmla="*/ 296 w 2751"/>
                <a:gd name="T25" fmla="*/ 402 h 1753"/>
                <a:gd name="T26" fmla="*/ 302 w 2751"/>
                <a:gd name="T27" fmla="*/ 1719 h 1753"/>
                <a:gd name="T28" fmla="*/ 323 w 2751"/>
                <a:gd name="T29" fmla="*/ 1746 h 1753"/>
                <a:gd name="T30" fmla="*/ 475 w 2751"/>
                <a:gd name="T31" fmla="*/ 1753 h 1753"/>
                <a:gd name="T32" fmla="*/ 679 w 2751"/>
                <a:gd name="T33" fmla="*/ 1752 h 1753"/>
                <a:gd name="T34" fmla="*/ 764 w 2751"/>
                <a:gd name="T35" fmla="*/ 1739 h 1753"/>
                <a:gd name="T36" fmla="*/ 777 w 2751"/>
                <a:gd name="T37" fmla="*/ 1707 h 1753"/>
                <a:gd name="T38" fmla="*/ 790 w 2751"/>
                <a:gd name="T39" fmla="*/ 375 h 1753"/>
                <a:gd name="T40" fmla="*/ 835 w 2751"/>
                <a:gd name="T41" fmla="*/ 364 h 1753"/>
                <a:gd name="T42" fmla="*/ 943 w 2751"/>
                <a:gd name="T43" fmla="*/ 362 h 1753"/>
                <a:gd name="T44" fmla="*/ 1131 w 2751"/>
                <a:gd name="T45" fmla="*/ 370 h 1753"/>
                <a:gd name="T46" fmla="*/ 1216 w 2751"/>
                <a:gd name="T47" fmla="*/ 404 h 1753"/>
                <a:gd name="T48" fmla="*/ 1260 w 2751"/>
                <a:gd name="T49" fmla="*/ 487 h 1753"/>
                <a:gd name="T50" fmla="*/ 1269 w 2751"/>
                <a:gd name="T51" fmla="*/ 1708 h 1753"/>
                <a:gd name="T52" fmla="*/ 1280 w 2751"/>
                <a:gd name="T53" fmla="*/ 1739 h 1753"/>
                <a:gd name="T54" fmla="*/ 1410 w 2751"/>
                <a:gd name="T55" fmla="*/ 1753 h 1753"/>
                <a:gd name="T56" fmla="*/ 1710 w 2751"/>
                <a:gd name="T57" fmla="*/ 1750 h 1753"/>
                <a:gd name="T58" fmla="*/ 1746 w 2751"/>
                <a:gd name="T59" fmla="*/ 1730 h 1753"/>
                <a:gd name="T60" fmla="*/ 1750 w 2751"/>
                <a:gd name="T61" fmla="*/ 404 h 1753"/>
                <a:gd name="T62" fmla="*/ 1777 w 2751"/>
                <a:gd name="T63" fmla="*/ 370 h 1753"/>
                <a:gd name="T64" fmla="*/ 1837 w 2751"/>
                <a:gd name="T65" fmla="*/ 362 h 1753"/>
                <a:gd name="T66" fmla="*/ 1963 w 2751"/>
                <a:gd name="T67" fmla="*/ 362 h 1753"/>
                <a:gd name="T68" fmla="*/ 2106 w 2751"/>
                <a:gd name="T69" fmla="*/ 373 h 1753"/>
                <a:gd name="T70" fmla="*/ 2193 w 2751"/>
                <a:gd name="T71" fmla="*/ 411 h 1753"/>
                <a:gd name="T72" fmla="*/ 2241 w 2751"/>
                <a:gd name="T73" fmla="*/ 496 h 1753"/>
                <a:gd name="T74" fmla="*/ 2251 w 2751"/>
                <a:gd name="T75" fmla="*/ 1474 h 1753"/>
                <a:gd name="T76" fmla="*/ 2258 w 2751"/>
                <a:gd name="T77" fmla="*/ 1602 h 1753"/>
                <a:gd name="T78" fmla="*/ 2292 w 2751"/>
                <a:gd name="T79" fmla="*/ 1690 h 1753"/>
                <a:gd name="T80" fmla="*/ 2375 w 2751"/>
                <a:gd name="T81" fmla="*/ 1739 h 1753"/>
                <a:gd name="T82" fmla="*/ 2536 w 2751"/>
                <a:gd name="T83" fmla="*/ 1753 h 1753"/>
                <a:gd name="T84" fmla="*/ 2672 w 2751"/>
                <a:gd name="T85" fmla="*/ 1752 h 1753"/>
                <a:gd name="T86" fmla="*/ 2728 w 2751"/>
                <a:gd name="T87" fmla="*/ 1746 h 1753"/>
                <a:gd name="T88" fmla="*/ 2750 w 2751"/>
                <a:gd name="T89" fmla="*/ 1710 h 1753"/>
                <a:gd name="T90" fmla="*/ 2751 w 2751"/>
                <a:gd name="T91" fmla="*/ 1642 h 1753"/>
                <a:gd name="T92" fmla="*/ 2751 w 2751"/>
                <a:gd name="T93" fmla="*/ 1486 h 1753"/>
                <a:gd name="T94" fmla="*/ 2751 w 2751"/>
                <a:gd name="T95" fmla="*/ 1272 h 1753"/>
                <a:gd name="T96" fmla="*/ 2751 w 2751"/>
                <a:gd name="T97" fmla="*/ 1030 h 1753"/>
                <a:gd name="T98" fmla="*/ 2750 w 2751"/>
                <a:gd name="T99" fmla="*/ 792 h 1753"/>
                <a:gd name="T100" fmla="*/ 2750 w 2751"/>
                <a:gd name="T101" fmla="*/ 534 h 1753"/>
                <a:gd name="T102" fmla="*/ 2731 w 2751"/>
                <a:gd name="T103" fmla="*/ 324 h 1753"/>
                <a:gd name="T104" fmla="*/ 2681 w 2751"/>
                <a:gd name="T105" fmla="*/ 184 h 1753"/>
                <a:gd name="T106" fmla="*/ 2578 w 2751"/>
                <a:gd name="T107" fmla="*/ 95 h 1753"/>
                <a:gd name="T108" fmla="*/ 2402 w 2751"/>
                <a:gd name="T109" fmla="*/ 47 h 1753"/>
                <a:gd name="T110" fmla="*/ 2137 w 2751"/>
                <a:gd name="T111" fmla="*/ 21 h 1753"/>
                <a:gd name="T112" fmla="*/ 1770 w 2751"/>
                <a:gd name="T113" fmla="*/ 7 h 1753"/>
                <a:gd name="T114" fmla="*/ 1347 w 2751"/>
                <a:gd name="T115" fmla="*/ 0 h 17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1" h="1753">
                  <a:moveTo>
                    <a:pt x="1057" y="0"/>
                  </a:moveTo>
                  <a:lnTo>
                    <a:pt x="914" y="0"/>
                  </a:lnTo>
                  <a:lnTo>
                    <a:pt x="777" y="0"/>
                  </a:lnTo>
                  <a:lnTo>
                    <a:pt x="692" y="0"/>
                  </a:lnTo>
                  <a:lnTo>
                    <a:pt x="605" y="1"/>
                  </a:lnTo>
                  <a:lnTo>
                    <a:pt x="520" y="3"/>
                  </a:lnTo>
                  <a:lnTo>
                    <a:pt x="435" y="3"/>
                  </a:lnTo>
                  <a:lnTo>
                    <a:pt x="354" y="5"/>
                  </a:lnTo>
                  <a:lnTo>
                    <a:pt x="278" y="9"/>
                  </a:lnTo>
                  <a:lnTo>
                    <a:pt x="206" y="10"/>
                  </a:lnTo>
                  <a:lnTo>
                    <a:pt x="142" y="14"/>
                  </a:lnTo>
                  <a:lnTo>
                    <a:pt x="86" y="18"/>
                  </a:lnTo>
                  <a:lnTo>
                    <a:pt x="39" y="23"/>
                  </a:lnTo>
                  <a:lnTo>
                    <a:pt x="25" y="28"/>
                  </a:lnTo>
                  <a:lnTo>
                    <a:pt x="14" y="38"/>
                  </a:lnTo>
                  <a:lnTo>
                    <a:pt x="9" y="50"/>
                  </a:lnTo>
                  <a:lnTo>
                    <a:pt x="5" y="65"/>
                  </a:lnTo>
                  <a:lnTo>
                    <a:pt x="5" y="79"/>
                  </a:lnTo>
                  <a:lnTo>
                    <a:pt x="3" y="101"/>
                  </a:lnTo>
                  <a:lnTo>
                    <a:pt x="1" y="126"/>
                  </a:lnTo>
                  <a:lnTo>
                    <a:pt x="0" y="153"/>
                  </a:lnTo>
                  <a:lnTo>
                    <a:pt x="0" y="175"/>
                  </a:lnTo>
                  <a:lnTo>
                    <a:pt x="0" y="189"/>
                  </a:lnTo>
                  <a:lnTo>
                    <a:pt x="1" y="204"/>
                  </a:lnTo>
                  <a:lnTo>
                    <a:pt x="9" y="216"/>
                  </a:lnTo>
                  <a:lnTo>
                    <a:pt x="18" y="225"/>
                  </a:lnTo>
                  <a:lnTo>
                    <a:pt x="32" y="231"/>
                  </a:lnTo>
                  <a:lnTo>
                    <a:pt x="41" y="231"/>
                  </a:lnTo>
                  <a:lnTo>
                    <a:pt x="56" y="234"/>
                  </a:lnTo>
                  <a:lnTo>
                    <a:pt x="76" y="240"/>
                  </a:lnTo>
                  <a:lnTo>
                    <a:pt x="101" y="247"/>
                  </a:lnTo>
                  <a:lnTo>
                    <a:pt x="128" y="256"/>
                  </a:lnTo>
                  <a:lnTo>
                    <a:pt x="157" y="268"/>
                  </a:lnTo>
                  <a:lnTo>
                    <a:pt x="188" y="283"/>
                  </a:lnTo>
                  <a:lnTo>
                    <a:pt x="217" y="301"/>
                  </a:lnTo>
                  <a:lnTo>
                    <a:pt x="244" y="321"/>
                  </a:lnTo>
                  <a:lnTo>
                    <a:pt x="265" y="344"/>
                  </a:lnTo>
                  <a:lnTo>
                    <a:pt x="283" y="371"/>
                  </a:lnTo>
                  <a:lnTo>
                    <a:pt x="296" y="402"/>
                  </a:lnTo>
                  <a:lnTo>
                    <a:pt x="300" y="436"/>
                  </a:lnTo>
                  <a:lnTo>
                    <a:pt x="300" y="1708"/>
                  </a:lnTo>
                  <a:lnTo>
                    <a:pt x="302" y="1719"/>
                  </a:lnTo>
                  <a:lnTo>
                    <a:pt x="305" y="1730"/>
                  </a:lnTo>
                  <a:lnTo>
                    <a:pt x="311" y="1739"/>
                  </a:lnTo>
                  <a:lnTo>
                    <a:pt x="323" y="1746"/>
                  </a:lnTo>
                  <a:lnTo>
                    <a:pt x="340" y="1750"/>
                  </a:lnTo>
                  <a:lnTo>
                    <a:pt x="405" y="1752"/>
                  </a:lnTo>
                  <a:lnTo>
                    <a:pt x="475" y="1753"/>
                  </a:lnTo>
                  <a:lnTo>
                    <a:pt x="549" y="1753"/>
                  </a:lnTo>
                  <a:lnTo>
                    <a:pt x="616" y="1753"/>
                  </a:lnTo>
                  <a:lnTo>
                    <a:pt x="679" y="1752"/>
                  </a:lnTo>
                  <a:lnTo>
                    <a:pt x="737" y="1750"/>
                  </a:lnTo>
                  <a:lnTo>
                    <a:pt x="754" y="1746"/>
                  </a:lnTo>
                  <a:lnTo>
                    <a:pt x="764" y="1739"/>
                  </a:lnTo>
                  <a:lnTo>
                    <a:pt x="773" y="1730"/>
                  </a:lnTo>
                  <a:lnTo>
                    <a:pt x="777" y="1719"/>
                  </a:lnTo>
                  <a:lnTo>
                    <a:pt x="777" y="1707"/>
                  </a:lnTo>
                  <a:lnTo>
                    <a:pt x="777" y="402"/>
                  </a:lnTo>
                  <a:lnTo>
                    <a:pt x="781" y="388"/>
                  </a:lnTo>
                  <a:lnTo>
                    <a:pt x="790" y="375"/>
                  </a:lnTo>
                  <a:lnTo>
                    <a:pt x="802" y="370"/>
                  </a:lnTo>
                  <a:lnTo>
                    <a:pt x="819" y="366"/>
                  </a:lnTo>
                  <a:lnTo>
                    <a:pt x="835" y="364"/>
                  </a:lnTo>
                  <a:lnTo>
                    <a:pt x="862" y="362"/>
                  </a:lnTo>
                  <a:lnTo>
                    <a:pt x="900" y="362"/>
                  </a:lnTo>
                  <a:lnTo>
                    <a:pt x="943" y="362"/>
                  </a:lnTo>
                  <a:lnTo>
                    <a:pt x="1018" y="362"/>
                  </a:lnTo>
                  <a:lnTo>
                    <a:pt x="1095" y="366"/>
                  </a:lnTo>
                  <a:lnTo>
                    <a:pt x="1131" y="370"/>
                  </a:lnTo>
                  <a:lnTo>
                    <a:pt x="1164" y="377"/>
                  </a:lnTo>
                  <a:lnTo>
                    <a:pt x="1193" y="388"/>
                  </a:lnTo>
                  <a:lnTo>
                    <a:pt x="1216" y="404"/>
                  </a:lnTo>
                  <a:lnTo>
                    <a:pt x="1234" y="425"/>
                  </a:lnTo>
                  <a:lnTo>
                    <a:pt x="1249" y="453"/>
                  </a:lnTo>
                  <a:lnTo>
                    <a:pt x="1260" y="487"/>
                  </a:lnTo>
                  <a:lnTo>
                    <a:pt x="1265" y="527"/>
                  </a:lnTo>
                  <a:lnTo>
                    <a:pt x="1269" y="573"/>
                  </a:lnTo>
                  <a:lnTo>
                    <a:pt x="1269" y="1708"/>
                  </a:lnTo>
                  <a:lnTo>
                    <a:pt x="1269" y="1719"/>
                  </a:lnTo>
                  <a:lnTo>
                    <a:pt x="1272" y="1730"/>
                  </a:lnTo>
                  <a:lnTo>
                    <a:pt x="1280" y="1739"/>
                  </a:lnTo>
                  <a:lnTo>
                    <a:pt x="1291" y="1746"/>
                  </a:lnTo>
                  <a:lnTo>
                    <a:pt x="1309" y="1750"/>
                  </a:lnTo>
                  <a:lnTo>
                    <a:pt x="1410" y="1753"/>
                  </a:lnTo>
                  <a:lnTo>
                    <a:pt x="1509" y="1753"/>
                  </a:lnTo>
                  <a:lnTo>
                    <a:pt x="1607" y="1753"/>
                  </a:lnTo>
                  <a:lnTo>
                    <a:pt x="1710" y="1750"/>
                  </a:lnTo>
                  <a:lnTo>
                    <a:pt x="1726" y="1746"/>
                  </a:lnTo>
                  <a:lnTo>
                    <a:pt x="1739" y="1739"/>
                  </a:lnTo>
                  <a:lnTo>
                    <a:pt x="1746" y="1730"/>
                  </a:lnTo>
                  <a:lnTo>
                    <a:pt x="1750" y="1719"/>
                  </a:lnTo>
                  <a:lnTo>
                    <a:pt x="1750" y="1708"/>
                  </a:lnTo>
                  <a:lnTo>
                    <a:pt x="1750" y="404"/>
                  </a:lnTo>
                  <a:lnTo>
                    <a:pt x="1753" y="388"/>
                  </a:lnTo>
                  <a:lnTo>
                    <a:pt x="1762" y="377"/>
                  </a:lnTo>
                  <a:lnTo>
                    <a:pt x="1777" y="370"/>
                  </a:lnTo>
                  <a:lnTo>
                    <a:pt x="1791" y="366"/>
                  </a:lnTo>
                  <a:lnTo>
                    <a:pt x="1811" y="364"/>
                  </a:lnTo>
                  <a:lnTo>
                    <a:pt x="1837" y="362"/>
                  </a:lnTo>
                  <a:lnTo>
                    <a:pt x="1869" y="362"/>
                  </a:lnTo>
                  <a:lnTo>
                    <a:pt x="1911" y="362"/>
                  </a:lnTo>
                  <a:lnTo>
                    <a:pt x="1963" y="362"/>
                  </a:lnTo>
                  <a:lnTo>
                    <a:pt x="2028" y="366"/>
                  </a:lnTo>
                  <a:lnTo>
                    <a:pt x="2070" y="368"/>
                  </a:lnTo>
                  <a:lnTo>
                    <a:pt x="2106" y="373"/>
                  </a:lnTo>
                  <a:lnTo>
                    <a:pt x="2140" y="382"/>
                  </a:lnTo>
                  <a:lnTo>
                    <a:pt x="2169" y="395"/>
                  </a:lnTo>
                  <a:lnTo>
                    <a:pt x="2193" y="411"/>
                  </a:lnTo>
                  <a:lnTo>
                    <a:pt x="2214" y="434"/>
                  </a:lnTo>
                  <a:lnTo>
                    <a:pt x="2229" y="462"/>
                  </a:lnTo>
                  <a:lnTo>
                    <a:pt x="2241" y="496"/>
                  </a:lnTo>
                  <a:lnTo>
                    <a:pt x="2249" y="536"/>
                  </a:lnTo>
                  <a:lnTo>
                    <a:pt x="2251" y="582"/>
                  </a:lnTo>
                  <a:lnTo>
                    <a:pt x="2251" y="1474"/>
                  </a:lnTo>
                  <a:lnTo>
                    <a:pt x="2251" y="1521"/>
                  </a:lnTo>
                  <a:lnTo>
                    <a:pt x="2252" y="1564"/>
                  </a:lnTo>
                  <a:lnTo>
                    <a:pt x="2258" y="1602"/>
                  </a:lnTo>
                  <a:lnTo>
                    <a:pt x="2265" y="1634"/>
                  </a:lnTo>
                  <a:lnTo>
                    <a:pt x="2276" y="1665"/>
                  </a:lnTo>
                  <a:lnTo>
                    <a:pt x="2292" y="1690"/>
                  </a:lnTo>
                  <a:lnTo>
                    <a:pt x="2314" y="1710"/>
                  </a:lnTo>
                  <a:lnTo>
                    <a:pt x="2341" y="1726"/>
                  </a:lnTo>
                  <a:lnTo>
                    <a:pt x="2375" y="1739"/>
                  </a:lnTo>
                  <a:lnTo>
                    <a:pt x="2419" y="1748"/>
                  </a:lnTo>
                  <a:lnTo>
                    <a:pt x="2469" y="1752"/>
                  </a:lnTo>
                  <a:lnTo>
                    <a:pt x="2536" y="1753"/>
                  </a:lnTo>
                  <a:lnTo>
                    <a:pt x="2590" y="1753"/>
                  </a:lnTo>
                  <a:lnTo>
                    <a:pt x="2637" y="1753"/>
                  </a:lnTo>
                  <a:lnTo>
                    <a:pt x="2672" y="1752"/>
                  </a:lnTo>
                  <a:lnTo>
                    <a:pt x="2697" y="1750"/>
                  </a:lnTo>
                  <a:lnTo>
                    <a:pt x="2713" y="1750"/>
                  </a:lnTo>
                  <a:lnTo>
                    <a:pt x="2728" y="1746"/>
                  </a:lnTo>
                  <a:lnTo>
                    <a:pt x="2739" y="1737"/>
                  </a:lnTo>
                  <a:lnTo>
                    <a:pt x="2746" y="1726"/>
                  </a:lnTo>
                  <a:lnTo>
                    <a:pt x="2750" y="1710"/>
                  </a:lnTo>
                  <a:lnTo>
                    <a:pt x="2751" y="1699"/>
                  </a:lnTo>
                  <a:lnTo>
                    <a:pt x="2751" y="1676"/>
                  </a:lnTo>
                  <a:lnTo>
                    <a:pt x="2751" y="1642"/>
                  </a:lnTo>
                  <a:lnTo>
                    <a:pt x="2751" y="1598"/>
                  </a:lnTo>
                  <a:lnTo>
                    <a:pt x="2751" y="1546"/>
                  </a:lnTo>
                  <a:lnTo>
                    <a:pt x="2751" y="1486"/>
                  </a:lnTo>
                  <a:lnTo>
                    <a:pt x="2751" y="1420"/>
                  </a:lnTo>
                  <a:lnTo>
                    <a:pt x="2751" y="1348"/>
                  </a:lnTo>
                  <a:lnTo>
                    <a:pt x="2751" y="1272"/>
                  </a:lnTo>
                  <a:lnTo>
                    <a:pt x="2751" y="1192"/>
                  </a:lnTo>
                  <a:lnTo>
                    <a:pt x="2751" y="1111"/>
                  </a:lnTo>
                  <a:lnTo>
                    <a:pt x="2751" y="1030"/>
                  </a:lnTo>
                  <a:lnTo>
                    <a:pt x="2751" y="949"/>
                  </a:lnTo>
                  <a:lnTo>
                    <a:pt x="2750" y="869"/>
                  </a:lnTo>
                  <a:lnTo>
                    <a:pt x="2750" y="792"/>
                  </a:lnTo>
                  <a:lnTo>
                    <a:pt x="2750" y="718"/>
                  </a:lnTo>
                  <a:lnTo>
                    <a:pt x="2750" y="620"/>
                  </a:lnTo>
                  <a:lnTo>
                    <a:pt x="2750" y="534"/>
                  </a:lnTo>
                  <a:lnTo>
                    <a:pt x="2746" y="454"/>
                  </a:lnTo>
                  <a:lnTo>
                    <a:pt x="2740" y="386"/>
                  </a:lnTo>
                  <a:lnTo>
                    <a:pt x="2731" y="324"/>
                  </a:lnTo>
                  <a:lnTo>
                    <a:pt x="2721" y="270"/>
                  </a:lnTo>
                  <a:lnTo>
                    <a:pt x="2703" y="223"/>
                  </a:lnTo>
                  <a:lnTo>
                    <a:pt x="2681" y="184"/>
                  </a:lnTo>
                  <a:lnTo>
                    <a:pt x="2654" y="149"/>
                  </a:lnTo>
                  <a:lnTo>
                    <a:pt x="2619" y="121"/>
                  </a:lnTo>
                  <a:lnTo>
                    <a:pt x="2578" y="95"/>
                  </a:lnTo>
                  <a:lnTo>
                    <a:pt x="2529" y="75"/>
                  </a:lnTo>
                  <a:lnTo>
                    <a:pt x="2471" y="59"/>
                  </a:lnTo>
                  <a:lnTo>
                    <a:pt x="2402" y="47"/>
                  </a:lnTo>
                  <a:lnTo>
                    <a:pt x="2325" y="36"/>
                  </a:lnTo>
                  <a:lnTo>
                    <a:pt x="2236" y="28"/>
                  </a:lnTo>
                  <a:lnTo>
                    <a:pt x="2137" y="21"/>
                  </a:lnTo>
                  <a:lnTo>
                    <a:pt x="2025" y="16"/>
                  </a:lnTo>
                  <a:lnTo>
                    <a:pt x="1902" y="10"/>
                  </a:lnTo>
                  <a:lnTo>
                    <a:pt x="1770" y="7"/>
                  </a:lnTo>
                  <a:lnTo>
                    <a:pt x="1632" y="3"/>
                  </a:lnTo>
                  <a:lnTo>
                    <a:pt x="1491" y="1"/>
                  </a:lnTo>
                  <a:lnTo>
                    <a:pt x="1347" y="0"/>
                  </a:lnTo>
                  <a:lnTo>
                    <a:pt x="1200" y="0"/>
                  </a:lnTo>
                  <a:lnTo>
                    <a:pt x="1057" y="0"/>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a:p>
          </p:txBody>
        </p:sp>
        <p:sp>
          <p:nvSpPr>
            <p:cNvPr id="6" name="Freeform 63"/>
            <p:cNvSpPr>
              <a:spLocks noChangeAspect="1"/>
            </p:cNvSpPr>
            <p:nvPr/>
          </p:nvSpPr>
          <p:spPr bwMode="auto">
            <a:xfrm>
              <a:off x="5325" y="7808"/>
              <a:ext cx="802" cy="1736"/>
            </a:xfrm>
            <a:custGeom>
              <a:avLst/>
              <a:gdLst>
                <a:gd name="T0" fmla="*/ 374 w 802"/>
                <a:gd name="T1" fmla="*/ 0 h 1736"/>
                <a:gd name="T2" fmla="*/ 296 w 802"/>
                <a:gd name="T3" fmla="*/ 0 h 1736"/>
                <a:gd name="T4" fmla="*/ 222 w 802"/>
                <a:gd name="T5" fmla="*/ 2 h 1736"/>
                <a:gd name="T6" fmla="*/ 153 w 802"/>
                <a:gd name="T7" fmla="*/ 6 h 1736"/>
                <a:gd name="T8" fmla="*/ 92 w 802"/>
                <a:gd name="T9" fmla="*/ 8 h 1736"/>
                <a:gd name="T10" fmla="*/ 39 w 802"/>
                <a:gd name="T11" fmla="*/ 13 h 1736"/>
                <a:gd name="T12" fmla="*/ 23 w 802"/>
                <a:gd name="T13" fmla="*/ 19 h 1736"/>
                <a:gd name="T14" fmla="*/ 12 w 802"/>
                <a:gd name="T15" fmla="*/ 28 h 1736"/>
                <a:gd name="T16" fmla="*/ 9 w 802"/>
                <a:gd name="T17" fmla="*/ 40 h 1736"/>
                <a:gd name="T18" fmla="*/ 5 w 802"/>
                <a:gd name="T19" fmla="*/ 56 h 1736"/>
                <a:gd name="T20" fmla="*/ 5 w 802"/>
                <a:gd name="T21" fmla="*/ 71 h 1736"/>
                <a:gd name="T22" fmla="*/ 3 w 802"/>
                <a:gd name="T23" fmla="*/ 92 h 1736"/>
                <a:gd name="T24" fmla="*/ 1 w 802"/>
                <a:gd name="T25" fmla="*/ 118 h 1736"/>
                <a:gd name="T26" fmla="*/ 1 w 802"/>
                <a:gd name="T27" fmla="*/ 143 h 1736"/>
                <a:gd name="T28" fmla="*/ 0 w 802"/>
                <a:gd name="T29" fmla="*/ 165 h 1736"/>
                <a:gd name="T30" fmla="*/ 0 w 802"/>
                <a:gd name="T31" fmla="*/ 179 h 1736"/>
                <a:gd name="T32" fmla="*/ 1 w 802"/>
                <a:gd name="T33" fmla="*/ 192 h 1736"/>
                <a:gd name="T34" fmla="*/ 9 w 802"/>
                <a:gd name="T35" fmla="*/ 204 h 1736"/>
                <a:gd name="T36" fmla="*/ 19 w 802"/>
                <a:gd name="T37" fmla="*/ 213 h 1736"/>
                <a:gd name="T38" fmla="*/ 32 w 802"/>
                <a:gd name="T39" fmla="*/ 219 h 1736"/>
                <a:gd name="T40" fmla="*/ 41 w 802"/>
                <a:gd name="T41" fmla="*/ 221 h 1736"/>
                <a:gd name="T42" fmla="*/ 56 w 802"/>
                <a:gd name="T43" fmla="*/ 224 h 1736"/>
                <a:gd name="T44" fmla="*/ 77 w 802"/>
                <a:gd name="T45" fmla="*/ 231 h 1736"/>
                <a:gd name="T46" fmla="*/ 101 w 802"/>
                <a:gd name="T47" fmla="*/ 239 h 1736"/>
                <a:gd name="T48" fmla="*/ 130 w 802"/>
                <a:gd name="T49" fmla="*/ 249 h 1736"/>
                <a:gd name="T50" fmla="*/ 159 w 802"/>
                <a:gd name="T51" fmla="*/ 262 h 1736"/>
                <a:gd name="T52" fmla="*/ 188 w 802"/>
                <a:gd name="T53" fmla="*/ 277 h 1736"/>
                <a:gd name="T54" fmla="*/ 217 w 802"/>
                <a:gd name="T55" fmla="*/ 295 h 1736"/>
                <a:gd name="T56" fmla="*/ 244 w 802"/>
                <a:gd name="T57" fmla="*/ 316 h 1736"/>
                <a:gd name="T58" fmla="*/ 267 w 802"/>
                <a:gd name="T59" fmla="*/ 340 h 1736"/>
                <a:gd name="T60" fmla="*/ 285 w 802"/>
                <a:gd name="T61" fmla="*/ 367 h 1736"/>
                <a:gd name="T62" fmla="*/ 296 w 802"/>
                <a:gd name="T63" fmla="*/ 397 h 1736"/>
                <a:gd name="T64" fmla="*/ 300 w 802"/>
                <a:gd name="T65" fmla="*/ 432 h 1736"/>
                <a:gd name="T66" fmla="*/ 300 w 802"/>
                <a:gd name="T67" fmla="*/ 1689 h 1736"/>
                <a:gd name="T68" fmla="*/ 303 w 802"/>
                <a:gd name="T69" fmla="*/ 1704 h 1736"/>
                <a:gd name="T70" fmla="*/ 311 w 802"/>
                <a:gd name="T71" fmla="*/ 1716 h 1736"/>
                <a:gd name="T72" fmla="*/ 323 w 802"/>
                <a:gd name="T73" fmla="*/ 1725 h 1736"/>
                <a:gd name="T74" fmla="*/ 341 w 802"/>
                <a:gd name="T75" fmla="*/ 1731 h 1736"/>
                <a:gd name="T76" fmla="*/ 444 w 802"/>
                <a:gd name="T77" fmla="*/ 1734 h 1736"/>
                <a:gd name="T78" fmla="*/ 549 w 802"/>
                <a:gd name="T79" fmla="*/ 1736 h 1736"/>
                <a:gd name="T80" fmla="*/ 658 w 802"/>
                <a:gd name="T81" fmla="*/ 1734 h 1736"/>
                <a:gd name="T82" fmla="*/ 764 w 802"/>
                <a:gd name="T83" fmla="*/ 1731 h 1736"/>
                <a:gd name="T84" fmla="*/ 782 w 802"/>
                <a:gd name="T85" fmla="*/ 1725 h 1736"/>
                <a:gd name="T86" fmla="*/ 795 w 802"/>
                <a:gd name="T87" fmla="*/ 1716 h 1736"/>
                <a:gd name="T88" fmla="*/ 801 w 802"/>
                <a:gd name="T89" fmla="*/ 1704 h 1736"/>
                <a:gd name="T90" fmla="*/ 802 w 802"/>
                <a:gd name="T91" fmla="*/ 1689 h 1736"/>
                <a:gd name="T92" fmla="*/ 802 w 802"/>
                <a:gd name="T93" fmla="*/ 56 h 1736"/>
                <a:gd name="T94" fmla="*/ 801 w 802"/>
                <a:gd name="T95" fmla="*/ 42 h 1736"/>
                <a:gd name="T96" fmla="*/ 793 w 802"/>
                <a:gd name="T97" fmla="*/ 29 h 1736"/>
                <a:gd name="T98" fmla="*/ 781 w 802"/>
                <a:gd name="T99" fmla="*/ 20 h 1736"/>
                <a:gd name="T100" fmla="*/ 759 w 802"/>
                <a:gd name="T101" fmla="*/ 15 h 1736"/>
                <a:gd name="T102" fmla="*/ 696 w 802"/>
                <a:gd name="T103" fmla="*/ 9 h 1736"/>
                <a:gd name="T104" fmla="*/ 622 w 802"/>
                <a:gd name="T105" fmla="*/ 6 h 1736"/>
                <a:gd name="T106" fmla="*/ 542 w 802"/>
                <a:gd name="T107" fmla="*/ 2 h 1736"/>
                <a:gd name="T108" fmla="*/ 459 w 802"/>
                <a:gd name="T109" fmla="*/ 0 h 1736"/>
                <a:gd name="T110" fmla="*/ 374 w 802"/>
                <a:gd name="T111" fmla="*/ 0 h 17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02" h="1736">
                  <a:moveTo>
                    <a:pt x="374" y="0"/>
                  </a:moveTo>
                  <a:lnTo>
                    <a:pt x="296" y="0"/>
                  </a:lnTo>
                  <a:lnTo>
                    <a:pt x="222" y="2"/>
                  </a:lnTo>
                  <a:lnTo>
                    <a:pt x="153" y="6"/>
                  </a:lnTo>
                  <a:lnTo>
                    <a:pt x="92" y="8"/>
                  </a:lnTo>
                  <a:lnTo>
                    <a:pt x="39" y="13"/>
                  </a:lnTo>
                  <a:lnTo>
                    <a:pt x="23" y="19"/>
                  </a:lnTo>
                  <a:lnTo>
                    <a:pt x="12" y="28"/>
                  </a:lnTo>
                  <a:lnTo>
                    <a:pt x="9" y="40"/>
                  </a:lnTo>
                  <a:lnTo>
                    <a:pt x="5" y="56"/>
                  </a:lnTo>
                  <a:lnTo>
                    <a:pt x="5" y="71"/>
                  </a:lnTo>
                  <a:lnTo>
                    <a:pt x="3" y="92"/>
                  </a:lnTo>
                  <a:lnTo>
                    <a:pt x="1" y="118"/>
                  </a:lnTo>
                  <a:lnTo>
                    <a:pt x="1" y="143"/>
                  </a:lnTo>
                  <a:lnTo>
                    <a:pt x="0" y="165"/>
                  </a:lnTo>
                  <a:lnTo>
                    <a:pt x="0" y="179"/>
                  </a:lnTo>
                  <a:lnTo>
                    <a:pt x="1" y="192"/>
                  </a:lnTo>
                  <a:lnTo>
                    <a:pt x="9" y="204"/>
                  </a:lnTo>
                  <a:lnTo>
                    <a:pt x="19" y="213"/>
                  </a:lnTo>
                  <a:lnTo>
                    <a:pt x="32" y="219"/>
                  </a:lnTo>
                  <a:lnTo>
                    <a:pt x="41" y="221"/>
                  </a:lnTo>
                  <a:lnTo>
                    <a:pt x="56" y="224"/>
                  </a:lnTo>
                  <a:lnTo>
                    <a:pt x="77" y="231"/>
                  </a:lnTo>
                  <a:lnTo>
                    <a:pt x="101" y="239"/>
                  </a:lnTo>
                  <a:lnTo>
                    <a:pt x="130" y="249"/>
                  </a:lnTo>
                  <a:lnTo>
                    <a:pt x="159" y="262"/>
                  </a:lnTo>
                  <a:lnTo>
                    <a:pt x="188" y="277"/>
                  </a:lnTo>
                  <a:lnTo>
                    <a:pt x="217" y="295"/>
                  </a:lnTo>
                  <a:lnTo>
                    <a:pt x="244" y="316"/>
                  </a:lnTo>
                  <a:lnTo>
                    <a:pt x="267" y="340"/>
                  </a:lnTo>
                  <a:lnTo>
                    <a:pt x="285" y="367"/>
                  </a:lnTo>
                  <a:lnTo>
                    <a:pt x="296" y="397"/>
                  </a:lnTo>
                  <a:lnTo>
                    <a:pt x="300" y="432"/>
                  </a:lnTo>
                  <a:lnTo>
                    <a:pt x="300" y="1689"/>
                  </a:lnTo>
                  <a:lnTo>
                    <a:pt x="303" y="1704"/>
                  </a:lnTo>
                  <a:lnTo>
                    <a:pt x="311" y="1716"/>
                  </a:lnTo>
                  <a:lnTo>
                    <a:pt x="323" y="1725"/>
                  </a:lnTo>
                  <a:lnTo>
                    <a:pt x="341" y="1731"/>
                  </a:lnTo>
                  <a:lnTo>
                    <a:pt x="444" y="1734"/>
                  </a:lnTo>
                  <a:lnTo>
                    <a:pt x="549" y="1736"/>
                  </a:lnTo>
                  <a:lnTo>
                    <a:pt x="658" y="1734"/>
                  </a:lnTo>
                  <a:lnTo>
                    <a:pt x="764" y="1731"/>
                  </a:lnTo>
                  <a:lnTo>
                    <a:pt x="782" y="1725"/>
                  </a:lnTo>
                  <a:lnTo>
                    <a:pt x="795" y="1716"/>
                  </a:lnTo>
                  <a:lnTo>
                    <a:pt x="801" y="1704"/>
                  </a:lnTo>
                  <a:lnTo>
                    <a:pt x="802" y="1689"/>
                  </a:lnTo>
                  <a:lnTo>
                    <a:pt x="802" y="56"/>
                  </a:lnTo>
                  <a:lnTo>
                    <a:pt x="801" y="42"/>
                  </a:lnTo>
                  <a:lnTo>
                    <a:pt x="793" y="29"/>
                  </a:lnTo>
                  <a:lnTo>
                    <a:pt x="781" y="20"/>
                  </a:lnTo>
                  <a:lnTo>
                    <a:pt x="759" y="15"/>
                  </a:lnTo>
                  <a:lnTo>
                    <a:pt x="696" y="9"/>
                  </a:lnTo>
                  <a:lnTo>
                    <a:pt x="622" y="6"/>
                  </a:lnTo>
                  <a:lnTo>
                    <a:pt x="542" y="2"/>
                  </a:lnTo>
                  <a:lnTo>
                    <a:pt x="459" y="0"/>
                  </a:lnTo>
                  <a:lnTo>
                    <a:pt x="374" y="0"/>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a:p>
          </p:txBody>
        </p:sp>
        <p:sp>
          <p:nvSpPr>
            <p:cNvPr id="7" name="Freeform 64"/>
            <p:cNvSpPr>
              <a:spLocks noChangeAspect="1" noEditPoints="1"/>
            </p:cNvSpPr>
            <p:nvPr/>
          </p:nvSpPr>
          <p:spPr bwMode="auto">
            <a:xfrm>
              <a:off x="6435" y="7208"/>
              <a:ext cx="3059" cy="2349"/>
            </a:xfrm>
            <a:custGeom>
              <a:avLst/>
              <a:gdLst>
                <a:gd name="T0" fmla="*/ 2887 w 3059"/>
                <a:gd name="T1" fmla="*/ 2114 h 2349"/>
                <a:gd name="T2" fmla="*/ 2627 w 3059"/>
                <a:gd name="T3" fmla="*/ 2044 h 2349"/>
                <a:gd name="T4" fmla="*/ 2562 w 3059"/>
                <a:gd name="T5" fmla="*/ 1865 h 2349"/>
                <a:gd name="T6" fmla="*/ 2553 w 3059"/>
                <a:gd name="T7" fmla="*/ 1490 h 2349"/>
                <a:gd name="T8" fmla="*/ 2554 w 3059"/>
                <a:gd name="T9" fmla="*/ 1043 h 2349"/>
                <a:gd name="T10" fmla="*/ 2679 w 3059"/>
                <a:gd name="T11" fmla="*/ 893 h 2349"/>
                <a:gd name="T12" fmla="*/ 2856 w 3059"/>
                <a:gd name="T13" fmla="*/ 842 h 2349"/>
                <a:gd name="T14" fmla="*/ 2914 w 3059"/>
                <a:gd name="T15" fmla="*/ 783 h 2349"/>
                <a:gd name="T16" fmla="*/ 2900 w 3059"/>
                <a:gd name="T17" fmla="*/ 649 h 2349"/>
                <a:gd name="T18" fmla="*/ 2704 w 3059"/>
                <a:gd name="T19" fmla="*/ 619 h 2349"/>
                <a:gd name="T20" fmla="*/ 2522 w 3059"/>
                <a:gd name="T21" fmla="*/ 582 h 2349"/>
                <a:gd name="T22" fmla="*/ 2478 w 3059"/>
                <a:gd name="T23" fmla="*/ 357 h 2349"/>
                <a:gd name="T24" fmla="*/ 2417 w 3059"/>
                <a:gd name="T25" fmla="*/ 220 h 2349"/>
                <a:gd name="T26" fmla="*/ 2166 w 3059"/>
                <a:gd name="T27" fmla="*/ 171 h 2349"/>
                <a:gd name="T28" fmla="*/ 2079 w 3059"/>
                <a:gd name="T29" fmla="*/ 205 h 2349"/>
                <a:gd name="T30" fmla="*/ 2073 w 3059"/>
                <a:gd name="T31" fmla="*/ 342 h 2349"/>
                <a:gd name="T32" fmla="*/ 2070 w 3059"/>
                <a:gd name="T33" fmla="*/ 766 h 2349"/>
                <a:gd name="T34" fmla="*/ 2066 w 3059"/>
                <a:gd name="T35" fmla="*/ 1317 h 2349"/>
                <a:gd name="T36" fmla="*/ 2063 w 3059"/>
                <a:gd name="T37" fmla="*/ 1752 h 2349"/>
                <a:gd name="T38" fmla="*/ 2082 w 3059"/>
                <a:gd name="T39" fmla="*/ 2087 h 2349"/>
                <a:gd name="T40" fmla="*/ 2243 w 3059"/>
                <a:gd name="T41" fmla="*/ 2298 h 2349"/>
                <a:gd name="T42" fmla="*/ 2609 w 3059"/>
                <a:gd name="T43" fmla="*/ 2345 h 2349"/>
                <a:gd name="T44" fmla="*/ 2956 w 3059"/>
                <a:gd name="T45" fmla="*/ 2331 h 2349"/>
                <a:gd name="T46" fmla="*/ 3053 w 3059"/>
                <a:gd name="T47" fmla="*/ 2261 h 2349"/>
                <a:gd name="T48" fmla="*/ 3015 w 3059"/>
                <a:gd name="T49" fmla="*/ 2140 h 2349"/>
                <a:gd name="T50" fmla="*/ 1094 w 3059"/>
                <a:gd name="T51" fmla="*/ 2024 h 2349"/>
                <a:gd name="T52" fmla="*/ 996 w 3059"/>
                <a:gd name="T53" fmla="*/ 2033 h 2349"/>
                <a:gd name="T54" fmla="*/ 763 w 3059"/>
                <a:gd name="T55" fmla="*/ 2024 h 2349"/>
                <a:gd name="T56" fmla="*/ 573 w 3059"/>
                <a:gd name="T57" fmla="*/ 1909 h 2349"/>
                <a:gd name="T58" fmla="*/ 486 w 3059"/>
                <a:gd name="T59" fmla="*/ 1564 h 2349"/>
                <a:gd name="T60" fmla="*/ 520 w 3059"/>
                <a:gd name="T61" fmla="*/ 1124 h 2349"/>
                <a:gd name="T62" fmla="*/ 665 w 3059"/>
                <a:gd name="T63" fmla="*/ 942 h 2349"/>
                <a:gd name="T64" fmla="*/ 886 w 3059"/>
                <a:gd name="T65" fmla="*/ 911 h 2349"/>
                <a:gd name="T66" fmla="*/ 1063 w 3059"/>
                <a:gd name="T67" fmla="*/ 920 h 2349"/>
                <a:gd name="T68" fmla="*/ 1139 w 3059"/>
                <a:gd name="T69" fmla="*/ 981 h 2349"/>
                <a:gd name="T70" fmla="*/ 1144 w 3059"/>
                <a:gd name="T71" fmla="*/ 1595 h 2349"/>
                <a:gd name="T72" fmla="*/ 1837 w 3059"/>
                <a:gd name="T73" fmla="*/ 2087 h 2349"/>
                <a:gd name="T74" fmla="*/ 1672 w 3059"/>
                <a:gd name="T75" fmla="*/ 2021 h 2349"/>
                <a:gd name="T76" fmla="*/ 1640 w 3059"/>
                <a:gd name="T77" fmla="*/ 1815 h 2349"/>
                <a:gd name="T78" fmla="*/ 1638 w 3059"/>
                <a:gd name="T79" fmla="*/ 1335 h 2349"/>
                <a:gd name="T80" fmla="*/ 1636 w 3059"/>
                <a:gd name="T81" fmla="*/ 734 h 2349"/>
                <a:gd name="T82" fmla="*/ 1632 w 3059"/>
                <a:gd name="T83" fmla="*/ 270 h 2349"/>
                <a:gd name="T84" fmla="*/ 1621 w 3059"/>
                <a:gd name="T85" fmla="*/ 104 h 2349"/>
                <a:gd name="T86" fmla="*/ 1498 w 3059"/>
                <a:gd name="T87" fmla="*/ 41 h 2349"/>
                <a:gd name="T88" fmla="*/ 1222 w 3059"/>
                <a:gd name="T89" fmla="*/ 0 h 2349"/>
                <a:gd name="T90" fmla="*/ 1153 w 3059"/>
                <a:gd name="T91" fmla="*/ 47 h 2349"/>
                <a:gd name="T92" fmla="*/ 1148 w 3059"/>
                <a:gd name="T93" fmla="*/ 229 h 2349"/>
                <a:gd name="T94" fmla="*/ 1142 w 3059"/>
                <a:gd name="T95" fmla="*/ 519 h 2349"/>
                <a:gd name="T96" fmla="*/ 1092 w 3059"/>
                <a:gd name="T97" fmla="*/ 591 h 2349"/>
                <a:gd name="T98" fmla="*/ 634 w 3059"/>
                <a:gd name="T99" fmla="*/ 584 h 2349"/>
                <a:gd name="T100" fmla="*/ 370 w 3059"/>
                <a:gd name="T101" fmla="*/ 651 h 2349"/>
                <a:gd name="T102" fmla="*/ 141 w 3059"/>
                <a:gd name="T103" fmla="*/ 862 h 2349"/>
                <a:gd name="T104" fmla="*/ 9 w 3059"/>
                <a:gd name="T105" fmla="*/ 1293 h 2349"/>
                <a:gd name="T106" fmla="*/ 38 w 3059"/>
                <a:gd name="T107" fmla="*/ 1853 h 2349"/>
                <a:gd name="T108" fmla="*/ 200 w 3059"/>
                <a:gd name="T109" fmla="*/ 2168 h 2349"/>
                <a:gd name="T110" fmla="*/ 425 w 3059"/>
                <a:gd name="T111" fmla="*/ 2304 h 2349"/>
                <a:gd name="T112" fmla="*/ 634 w 3059"/>
                <a:gd name="T113" fmla="*/ 2336 h 2349"/>
                <a:gd name="T114" fmla="*/ 889 w 3059"/>
                <a:gd name="T115" fmla="*/ 2347 h 2349"/>
                <a:gd name="T116" fmla="*/ 1419 w 3059"/>
                <a:gd name="T117" fmla="*/ 2349 h 2349"/>
                <a:gd name="T118" fmla="*/ 1911 w 3059"/>
                <a:gd name="T119" fmla="*/ 2333 h 2349"/>
                <a:gd name="T120" fmla="*/ 1941 w 3059"/>
                <a:gd name="T121" fmla="*/ 2233 h 2349"/>
                <a:gd name="T122" fmla="*/ 1941 w 3059"/>
                <a:gd name="T123" fmla="*/ 2123 h 23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59" h="2349">
                  <a:moveTo>
                    <a:pt x="3015" y="2140"/>
                  </a:moveTo>
                  <a:lnTo>
                    <a:pt x="2992" y="2134"/>
                  </a:lnTo>
                  <a:lnTo>
                    <a:pt x="2970" y="2129"/>
                  </a:lnTo>
                  <a:lnTo>
                    <a:pt x="2945" y="2125"/>
                  </a:lnTo>
                  <a:lnTo>
                    <a:pt x="2918" y="2120"/>
                  </a:lnTo>
                  <a:lnTo>
                    <a:pt x="2887" y="2114"/>
                  </a:lnTo>
                  <a:lnTo>
                    <a:pt x="2849" y="2107"/>
                  </a:lnTo>
                  <a:lnTo>
                    <a:pt x="2804" y="2098"/>
                  </a:lnTo>
                  <a:lnTo>
                    <a:pt x="2750" y="2085"/>
                  </a:lnTo>
                  <a:lnTo>
                    <a:pt x="2699" y="2073"/>
                  </a:lnTo>
                  <a:lnTo>
                    <a:pt x="2659" y="2058"/>
                  </a:lnTo>
                  <a:lnTo>
                    <a:pt x="2627" y="2044"/>
                  </a:lnTo>
                  <a:lnTo>
                    <a:pt x="2605" y="2026"/>
                  </a:lnTo>
                  <a:lnTo>
                    <a:pt x="2587" y="2004"/>
                  </a:lnTo>
                  <a:lnTo>
                    <a:pt x="2576" y="1979"/>
                  </a:lnTo>
                  <a:lnTo>
                    <a:pt x="2569" y="1948"/>
                  </a:lnTo>
                  <a:lnTo>
                    <a:pt x="2565" y="1910"/>
                  </a:lnTo>
                  <a:lnTo>
                    <a:pt x="2562" y="1865"/>
                  </a:lnTo>
                  <a:lnTo>
                    <a:pt x="2560" y="1811"/>
                  </a:lnTo>
                  <a:lnTo>
                    <a:pt x="2558" y="1764"/>
                  </a:lnTo>
                  <a:lnTo>
                    <a:pt x="2556" y="1707"/>
                  </a:lnTo>
                  <a:lnTo>
                    <a:pt x="2554" y="1642"/>
                  </a:lnTo>
                  <a:lnTo>
                    <a:pt x="2554" y="1568"/>
                  </a:lnTo>
                  <a:lnTo>
                    <a:pt x="2553" y="1490"/>
                  </a:lnTo>
                  <a:lnTo>
                    <a:pt x="2553" y="1411"/>
                  </a:lnTo>
                  <a:lnTo>
                    <a:pt x="2551" y="1329"/>
                  </a:lnTo>
                  <a:lnTo>
                    <a:pt x="2551" y="1250"/>
                  </a:lnTo>
                  <a:lnTo>
                    <a:pt x="2553" y="1174"/>
                  </a:lnTo>
                  <a:lnTo>
                    <a:pt x="2553" y="1104"/>
                  </a:lnTo>
                  <a:lnTo>
                    <a:pt x="2554" y="1043"/>
                  </a:lnTo>
                  <a:lnTo>
                    <a:pt x="2560" y="1008"/>
                  </a:lnTo>
                  <a:lnTo>
                    <a:pt x="2572" y="978"/>
                  </a:lnTo>
                  <a:lnTo>
                    <a:pt x="2592" y="952"/>
                  </a:lnTo>
                  <a:lnTo>
                    <a:pt x="2618" y="929"/>
                  </a:lnTo>
                  <a:lnTo>
                    <a:pt x="2647" y="909"/>
                  </a:lnTo>
                  <a:lnTo>
                    <a:pt x="2679" y="893"/>
                  </a:lnTo>
                  <a:lnTo>
                    <a:pt x="2712" y="878"/>
                  </a:lnTo>
                  <a:lnTo>
                    <a:pt x="2744" y="868"/>
                  </a:lnTo>
                  <a:lnTo>
                    <a:pt x="2777" y="859"/>
                  </a:lnTo>
                  <a:lnTo>
                    <a:pt x="2807" y="851"/>
                  </a:lnTo>
                  <a:lnTo>
                    <a:pt x="2833" y="846"/>
                  </a:lnTo>
                  <a:lnTo>
                    <a:pt x="2856" y="842"/>
                  </a:lnTo>
                  <a:lnTo>
                    <a:pt x="2871" y="839"/>
                  </a:lnTo>
                  <a:lnTo>
                    <a:pt x="2880" y="837"/>
                  </a:lnTo>
                  <a:lnTo>
                    <a:pt x="2898" y="830"/>
                  </a:lnTo>
                  <a:lnTo>
                    <a:pt x="2909" y="817"/>
                  </a:lnTo>
                  <a:lnTo>
                    <a:pt x="2912" y="797"/>
                  </a:lnTo>
                  <a:lnTo>
                    <a:pt x="2914" y="783"/>
                  </a:lnTo>
                  <a:lnTo>
                    <a:pt x="2912" y="759"/>
                  </a:lnTo>
                  <a:lnTo>
                    <a:pt x="2911" y="732"/>
                  </a:lnTo>
                  <a:lnTo>
                    <a:pt x="2909" y="705"/>
                  </a:lnTo>
                  <a:lnTo>
                    <a:pt x="2907" y="683"/>
                  </a:lnTo>
                  <a:lnTo>
                    <a:pt x="2905" y="667"/>
                  </a:lnTo>
                  <a:lnTo>
                    <a:pt x="2900" y="649"/>
                  </a:lnTo>
                  <a:lnTo>
                    <a:pt x="2887" y="638"/>
                  </a:lnTo>
                  <a:lnTo>
                    <a:pt x="2873" y="633"/>
                  </a:lnTo>
                  <a:lnTo>
                    <a:pt x="2840" y="629"/>
                  </a:lnTo>
                  <a:lnTo>
                    <a:pt x="2800" y="626"/>
                  </a:lnTo>
                  <a:lnTo>
                    <a:pt x="2753" y="622"/>
                  </a:lnTo>
                  <a:lnTo>
                    <a:pt x="2704" y="619"/>
                  </a:lnTo>
                  <a:lnTo>
                    <a:pt x="2654" y="615"/>
                  </a:lnTo>
                  <a:lnTo>
                    <a:pt x="2607" y="611"/>
                  </a:lnTo>
                  <a:lnTo>
                    <a:pt x="2565" y="609"/>
                  </a:lnTo>
                  <a:lnTo>
                    <a:pt x="2545" y="604"/>
                  </a:lnTo>
                  <a:lnTo>
                    <a:pt x="2531" y="595"/>
                  </a:lnTo>
                  <a:lnTo>
                    <a:pt x="2522" y="582"/>
                  </a:lnTo>
                  <a:lnTo>
                    <a:pt x="2516" y="570"/>
                  </a:lnTo>
                  <a:lnTo>
                    <a:pt x="2511" y="550"/>
                  </a:lnTo>
                  <a:lnTo>
                    <a:pt x="2506" y="517"/>
                  </a:lnTo>
                  <a:lnTo>
                    <a:pt x="2498" y="474"/>
                  </a:lnTo>
                  <a:lnTo>
                    <a:pt x="2489" y="422"/>
                  </a:lnTo>
                  <a:lnTo>
                    <a:pt x="2478" y="357"/>
                  </a:lnTo>
                  <a:lnTo>
                    <a:pt x="2473" y="324"/>
                  </a:lnTo>
                  <a:lnTo>
                    <a:pt x="2468" y="296"/>
                  </a:lnTo>
                  <a:lnTo>
                    <a:pt x="2462" y="272"/>
                  </a:lnTo>
                  <a:lnTo>
                    <a:pt x="2451" y="250"/>
                  </a:lnTo>
                  <a:lnTo>
                    <a:pt x="2437" y="234"/>
                  </a:lnTo>
                  <a:lnTo>
                    <a:pt x="2417" y="220"/>
                  </a:lnTo>
                  <a:lnTo>
                    <a:pt x="2388" y="209"/>
                  </a:lnTo>
                  <a:lnTo>
                    <a:pt x="2348" y="198"/>
                  </a:lnTo>
                  <a:lnTo>
                    <a:pt x="2290" y="187"/>
                  </a:lnTo>
                  <a:lnTo>
                    <a:pt x="2240" y="178"/>
                  </a:lnTo>
                  <a:lnTo>
                    <a:pt x="2200" y="173"/>
                  </a:lnTo>
                  <a:lnTo>
                    <a:pt x="2166" y="171"/>
                  </a:lnTo>
                  <a:lnTo>
                    <a:pt x="2139" y="169"/>
                  </a:lnTo>
                  <a:lnTo>
                    <a:pt x="2119" y="173"/>
                  </a:lnTo>
                  <a:lnTo>
                    <a:pt x="2102" y="176"/>
                  </a:lnTo>
                  <a:lnTo>
                    <a:pt x="2092" y="184"/>
                  </a:lnTo>
                  <a:lnTo>
                    <a:pt x="2084" y="193"/>
                  </a:lnTo>
                  <a:lnTo>
                    <a:pt x="2079" y="205"/>
                  </a:lnTo>
                  <a:lnTo>
                    <a:pt x="2077" y="220"/>
                  </a:lnTo>
                  <a:lnTo>
                    <a:pt x="2075" y="236"/>
                  </a:lnTo>
                  <a:lnTo>
                    <a:pt x="2075" y="254"/>
                  </a:lnTo>
                  <a:lnTo>
                    <a:pt x="2075" y="272"/>
                  </a:lnTo>
                  <a:lnTo>
                    <a:pt x="2075" y="301"/>
                  </a:lnTo>
                  <a:lnTo>
                    <a:pt x="2073" y="342"/>
                  </a:lnTo>
                  <a:lnTo>
                    <a:pt x="2073" y="395"/>
                  </a:lnTo>
                  <a:lnTo>
                    <a:pt x="2073" y="456"/>
                  </a:lnTo>
                  <a:lnTo>
                    <a:pt x="2072" y="525"/>
                  </a:lnTo>
                  <a:lnTo>
                    <a:pt x="2072" y="600"/>
                  </a:lnTo>
                  <a:lnTo>
                    <a:pt x="2072" y="682"/>
                  </a:lnTo>
                  <a:lnTo>
                    <a:pt x="2070" y="766"/>
                  </a:lnTo>
                  <a:lnTo>
                    <a:pt x="2070" y="857"/>
                  </a:lnTo>
                  <a:lnTo>
                    <a:pt x="2068" y="949"/>
                  </a:lnTo>
                  <a:lnTo>
                    <a:pt x="2068" y="1041"/>
                  </a:lnTo>
                  <a:lnTo>
                    <a:pt x="2066" y="1135"/>
                  </a:lnTo>
                  <a:lnTo>
                    <a:pt x="2066" y="1227"/>
                  </a:lnTo>
                  <a:lnTo>
                    <a:pt x="2066" y="1317"/>
                  </a:lnTo>
                  <a:lnTo>
                    <a:pt x="2064" y="1403"/>
                  </a:lnTo>
                  <a:lnTo>
                    <a:pt x="2064" y="1486"/>
                  </a:lnTo>
                  <a:lnTo>
                    <a:pt x="2064" y="1564"/>
                  </a:lnTo>
                  <a:lnTo>
                    <a:pt x="2063" y="1634"/>
                  </a:lnTo>
                  <a:lnTo>
                    <a:pt x="2063" y="1698"/>
                  </a:lnTo>
                  <a:lnTo>
                    <a:pt x="2063" y="1752"/>
                  </a:lnTo>
                  <a:lnTo>
                    <a:pt x="2063" y="1797"/>
                  </a:lnTo>
                  <a:lnTo>
                    <a:pt x="2063" y="1829"/>
                  </a:lnTo>
                  <a:lnTo>
                    <a:pt x="2064" y="1903"/>
                  </a:lnTo>
                  <a:lnTo>
                    <a:pt x="2066" y="1972"/>
                  </a:lnTo>
                  <a:lnTo>
                    <a:pt x="2073" y="2031"/>
                  </a:lnTo>
                  <a:lnTo>
                    <a:pt x="2082" y="2087"/>
                  </a:lnTo>
                  <a:lnTo>
                    <a:pt x="2097" y="2136"/>
                  </a:lnTo>
                  <a:lnTo>
                    <a:pt x="2115" y="2179"/>
                  </a:lnTo>
                  <a:lnTo>
                    <a:pt x="2139" y="2217"/>
                  </a:lnTo>
                  <a:lnTo>
                    <a:pt x="2167" y="2250"/>
                  </a:lnTo>
                  <a:lnTo>
                    <a:pt x="2202" y="2277"/>
                  </a:lnTo>
                  <a:lnTo>
                    <a:pt x="2243" y="2298"/>
                  </a:lnTo>
                  <a:lnTo>
                    <a:pt x="2290" y="2316"/>
                  </a:lnTo>
                  <a:lnTo>
                    <a:pt x="2346" y="2331"/>
                  </a:lnTo>
                  <a:lnTo>
                    <a:pt x="2410" y="2340"/>
                  </a:lnTo>
                  <a:lnTo>
                    <a:pt x="2482" y="2345"/>
                  </a:lnTo>
                  <a:lnTo>
                    <a:pt x="2563" y="2347"/>
                  </a:lnTo>
                  <a:lnTo>
                    <a:pt x="2609" y="2345"/>
                  </a:lnTo>
                  <a:lnTo>
                    <a:pt x="2663" y="2345"/>
                  </a:lnTo>
                  <a:lnTo>
                    <a:pt x="2724" y="2344"/>
                  </a:lnTo>
                  <a:lnTo>
                    <a:pt x="2788" y="2340"/>
                  </a:lnTo>
                  <a:lnTo>
                    <a:pt x="2851" y="2338"/>
                  </a:lnTo>
                  <a:lnTo>
                    <a:pt x="2907" y="2334"/>
                  </a:lnTo>
                  <a:lnTo>
                    <a:pt x="2956" y="2331"/>
                  </a:lnTo>
                  <a:lnTo>
                    <a:pt x="2990" y="2327"/>
                  </a:lnTo>
                  <a:lnTo>
                    <a:pt x="3015" y="2324"/>
                  </a:lnTo>
                  <a:lnTo>
                    <a:pt x="3032" y="2316"/>
                  </a:lnTo>
                  <a:lnTo>
                    <a:pt x="3042" y="2306"/>
                  </a:lnTo>
                  <a:lnTo>
                    <a:pt x="3050" y="2286"/>
                  </a:lnTo>
                  <a:lnTo>
                    <a:pt x="3053" y="2261"/>
                  </a:lnTo>
                  <a:lnTo>
                    <a:pt x="3057" y="2223"/>
                  </a:lnTo>
                  <a:lnTo>
                    <a:pt x="3059" y="2192"/>
                  </a:lnTo>
                  <a:lnTo>
                    <a:pt x="3059" y="2170"/>
                  </a:lnTo>
                  <a:lnTo>
                    <a:pt x="3052" y="2156"/>
                  </a:lnTo>
                  <a:lnTo>
                    <a:pt x="3039" y="2147"/>
                  </a:lnTo>
                  <a:lnTo>
                    <a:pt x="3015" y="2140"/>
                  </a:lnTo>
                  <a:close/>
                  <a:moveTo>
                    <a:pt x="1142" y="1963"/>
                  </a:moveTo>
                  <a:lnTo>
                    <a:pt x="1139" y="1984"/>
                  </a:lnTo>
                  <a:lnTo>
                    <a:pt x="1133" y="2001"/>
                  </a:lnTo>
                  <a:lnTo>
                    <a:pt x="1122" y="2013"/>
                  </a:lnTo>
                  <a:lnTo>
                    <a:pt x="1110" y="2021"/>
                  </a:lnTo>
                  <a:lnTo>
                    <a:pt x="1094" y="2024"/>
                  </a:lnTo>
                  <a:lnTo>
                    <a:pt x="1079" y="2028"/>
                  </a:lnTo>
                  <a:lnTo>
                    <a:pt x="1063" y="2030"/>
                  </a:lnTo>
                  <a:lnTo>
                    <a:pt x="1048" y="2031"/>
                  </a:lnTo>
                  <a:lnTo>
                    <a:pt x="1034" y="2031"/>
                  </a:lnTo>
                  <a:lnTo>
                    <a:pt x="1018" y="2033"/>
                  </a:lnTo>
                  <a:lnTo>
                    <a:pt x="996" y="2033"/>
                  </a:lnTo>
                  <a:lnTo>
                    <a:pt x="969" y="2033"/>
                  </a:lnTo>
                  <a:lnTo>
                    <a:pt x="933" y="2033"/>
                  </a:lnTo>
                  <a:lnTo>
                    <a:pt x="886" y="2033"/>
                  </a:lnTo>
                  <a:lnTo>
                    <a:pt x="844" y="2031"/>
                  </a:lnTo>
                  <a:lnTo>
                    <a:pt x="802" y="2030"/>
                  </a:lnTo>
                  <a:lnTo>
                    <a:pt x="763" y="2024"/>
                  </a:lnTo>
                  <a:lnTo>
                    <a:pt x="725" y="2015"/>
                  </a:lnTo>
                  <a:lnTo>
                    <a:pt x="690" y="2004"/>
                  </a:lnTo>
                  <a:lnTo>
                    <a:pt x="658" y="1988"/>
                  </a:lnTo>
                  <a:lnTo>
                    <a:pt x="627" y="1966"/>
                  </a:lnTo>
                  <a:lnTo>
                    <a:pt x="598" y="1941"/>
                  </a:lnTo>
                  <a:lnTo>
                    <a:pt x="573" y="1909"/>
                  </a:lnTo>
                  <a:lnTo>
                    <a:pt x="551" y="1871"/>
                  </a:lnTo>
                  <a:lnTo>
                    <a:pt x="531" y="1826"/>
                  </a:lnTo>
                  <a:lnTo>
                    <a:pt x="515" y="1772"/>
                  </a:lnTo>
                  <a:lnTo>
                    <a:pt x="502" y="1712"/>
                  </a:lnTo>
                  <a:lnTo>
                    <a:pt x="491" y="1642"/>
                  </a:lnTo>
                  <a:lnTo>
                    <a:pt x="486" y="1564"/>
                  </a:lnTo>
                  <a:lnTo>
                    <a:pt x="484" y="1476"/>
                  </a:lnTo>
                  <a:lnTo>
                    <a:pt x="486" y="1387"/>
                  </a:lnTo>
                  <a:lnTo>
                    <a:pt x="490" y="1308"/>
                  </a:lnTo>
                  <a:lnTo>
                    <a:pt x="497" y="1237"/>
                  </a:lnTo>
                  <a:lnTo>
                    <a:pt x="508" y="1176"/>
                  </a:lnTo>
                  <a:lnTo>
                    <a:pt x="520" y="1124"/>
                  </a:lnTo>
                  <a:lnTo>
                    <a:pt x="537" y="1079"/>
                  </a:lnTo>
                  <a:lnTo>
                    <a:pt x="555" y="1039"/>
                  </a:lnTo>
                  <a:lnTo>
                    <a:pt x="578" y="1006"/>
                  </a:lnTo>
                  <a:lnTo>
                    <a:pt x="604" y="979"/>
                  </a:lnTo>
                  <a:lnTo>
                    <a:pt x="632" y="958"/>
                  </a:lnTo>
                  <a:lnTo>
                    <a:pt x="665" y="942"/>
                  </a:lnTo>
                  <a:lnTo>
                    <a:pt x="699" y="929"/>
                  </a:lnTo>
                  <a:lnTo>
                    <a:pt x="739" y="920"/>
                  </a:lnTo>
                  <a:lnTo>
                    <a:pt x="783" y="914"/>
                  </a:lnTo>
                  <a:lnTo>
                    <a:pt x="830" y="913"/>
                  </a:lnTo>
                  <a:lnTo>
                    <a:pt x="878" y="911"/>
                  </a:lnTo>
                  <a:lnTo>
                    <a:pt x="886" y="911"/>
                  </a:lnTo>
                  <a:lnTo>
                    <a:pt x="904" y="911"/>
                  </a:lnTo>
                  <a:lnTo>
                    <a:pt x="929" y="911"/>
                  </a:lnTo>
                  <a:lnTo>
                    <a:pt x="962" y="913"/>
                  </a:lnTo>
                  <a:lnTo>
                    <a:pt x="996" y="914"/>
                  </a:lnTo>
                  <a:lnTo>
                    <a:pt x="1030" y="916"/>
                  </a:lnTo>
                  <a:lnTo>
                    <a:pt x="1063" y="920"/>
                  </a:lnTo>
                  <a:lnTo>
                    <a:pt x="1083" y="922"/>
                  </a:lnTo>
                  <a:lnTo>
                    <a:pt x="1101" y="927"/>
                  </a:lnTo>
                  <a:lnTo>
                    <a:pt x="1115" y="934"/>
                  </a:lnTo>
                  <a:lnTo>
                    <a:pt x="1128" y="945"/>
                  </a:lnTo>
                  <a:lnTo>
                    <a:pt x="1135" y="961"/>
                  </a:lnTo>
                  <a:lnTo>
                    <a:pt x="1139" y="981"/>
                  </a:lnTo>
                  <a:lnTo>
                    <a:pt x="1141" y="1061"/>
                  </a:lnTo>
                  <a:lnTo>
                    <a:pt x="1142" y="1153"/>
                  </a:lnTo>
                  <a:lnTo>
                    <a:pt x="1144" y="1252"/>
                  </a:lnTo>
                  <a:lnTo>
                    <a:pt x="1144" y="1362"/>
                  </a:lnTo>
                  <a:lnTo>
                    <a:pt x="1144" y="1476"/>
                  </a:lnTo>
                  <a:lnTo>
                    <a:pt x="1144" y="1595"/>
                  </a:lnTo>
                  <a:lnTo>
                    <a:pt x="1142" y="1717"/>
                  </a:lnTo>
                  <a:lnTo>
                    <a:pt x="1142" y="1840"/>
                  </a:lnTo>
                  <a:lnTo>
                    <a:pt x="1142" y="1963"/>
                  </a:lnTo>
                  <a:close/>
                  <a:moveTo>
                    <a:pt x="1918" y="2109"/>
                  </a:moveTo>
                  <a:lnTo>
                    <a:pt x="1876" y="2096"/>
                  </a:lnTo>
                  <a:lnTo>
                    <a:pt x="1837" y="2087"/>
                  </a:lnTo>
                  <a:lnTo>
                    <a:pt x="1799" y="2078"/>
                  </a:lnTo>
                  <a:lnTo>
                    <a:pt x="1766" y="2071"/>
                  </a:lnTo>
                  <a:lnTo>
                    <a:pt x="1737" y="2062"/>
                  </a:lnTo>
                  <a:lnTo>
                    <a:pt x="1712" y="2051"/>
                  </a:lnTo>
                  <a:lnTo>
                    <a:pt x="1690" y="2039"/>
                  </a:lnTo>
                  <a:lnTo>
                    <a:pt x="1672" y="2021"/>
                  </a:lnTo>
                  <a:lnTo>
                    <a:pt x="1658" y="1997"/>
                  </a:lnTo>
                  <a:lnTo>
                    <a:pt x="1649" y="1968"/>
                  </a:lnTo>
                  <a:lnTo>
                    <a:pt x="1643" y="1930"/>
                  </a:lnTo>
                  <a:lnTo>
                    <a:pt x="1643" y="1905"/>
                  </a:lnTo>
                  <a:lnTo>
                    <a:pt x="1641" y="1865"/>
                  </a:lnTo>
                  <a:lnTo>
                    <a:pt x="1640" y="1815"/>
                  </a:lnTo>
                  <a:lnTo>
                    <a:pt x="1640" y="1753"/>
                  </a:lnTo>
                  <a:lnTo>
                    <a:pt x="1640" y="1683"/>
                  </a:lnTo>
                  <a:lnTo>
                    <a:pt x="1638" y="1606"/>
                  </a:lnTo>
                  <a:lnTo>
                    <a:pt x="1638" y="1521"/>
                  </a:lnTo>
                  <a:lnTo>
                    <a:pt x="1638" y="1430"/>
                  </a:lnTo>
                  <a:lnTo>
                    <a:pt x="1638" y="1335"/>
                  </a:lnTo>
                  <a:lnTo>
                    <a:pt x="1638" y="1236"/>
                  </a:lnTo>
                  <a:lnTo>
                    <a:pt x="1638" y="1135"/>
                  </a:lnTo>
                  <a:lnTo>
                    <a:pt x="1636" y="1034"/>
                  </a:lnTo>
                  <a:lnTo>
                    <a:pt x="1636" y="932"/>
                  </a:lnTo>
                  <a:lnTo>
                    <a:pt x="1636" y="831"/>
                  </a:lnTo>
                  <a:lnTo>
                    <a:pt x="1636" y="734"/>
                  </a:lnTo>
                  <a:lnTo>
                    <a:pt x="1636" y="642"/>
                  </a:lnTo>
                  <a:lnTo>
                    <a:pt x="1634" y="552"/>
                  </a:lnTo>
                  <a:lnTo>
                    <a:pt x="1634" y="471"/>
                  </a:lnTo>
                  <a:lnTo>
                    <a:pt x="1634" y="395"/>
                  </a:lnTo>
                  <a:lnTo>
                    <a:pt x="1632" y="328"/>
                  </a:lnTo>
                  <a:lnTo>
                    <a:pt x="1632" y="270"/>
                  </a:lnTo>
                  <a:lnTo>
                    <a:pt x="1630" y="225"/>
                  </a:lnTo>
                  <a:lnTo>
                    <a:pt x="1630" y="191"/>
                  </a:lnTo>
                  <a:lnTo>
                    <a:pt x="1629" y="164"/>
                  </a:lnTo>
                  <a:lnTo>
                    <a:pt x="1627" y="140"/>
                  </a:lnTo>
                  <a:lnTo>
                    <a:pt x="1625" y="121"/>
                  </a:lnTo>
                  <a:lnTo>
                    <a:pt x="1621" y="104"/>
                  </a:lnTo>
                  <a:lnTo>
                    <a:pt x="1616" y="92"/>
                  </a:lnTo>
                  <a:lnTo>
                    <a:pt x="1603" y="79"/>
                  </a:lnTo>
                  <a:lnTo>
                    <a:pt x="1589" y="68"/>
                  </a:lnTo>
                  <a:lnTo>
                    <a:pt x="1565" y="59"/>
                  </a:lnTo>
                  <a:lnTo>
                    <a:pt x="1536" y="50"/>
                  </a:lnTo>
                  <a:lnTo>
                    <a:pt x="1498" y="41"/>
                  </a:lnTo>
                  <a:lnTo>
                    <a:pt x="1450" y="32"/>
                  </a:lnTo>
                  <a:lnTo>
                    <a:pt x="1392" y="21"/>
                  </a:lnTo>
                  <a:lnTo>
                    <a:pt x="1336" y="12"/>
                  </a:lnTo>
                  <a:lnTo>
                    <a:pt x="1289" y="5"/>
                  </a:lnTo>
                  <a:lnTo>
                    <a:pt x="1251" y="1"/>
                  </a:lnTo>
                  <a:lnTo>
                    <a:pt x="1222" y="0"/>
                  </a:lnTo>
                  <a:lnTo>
                    <a:pt x="1198" y="1"/>
                  </a:lnTo>
                  <a:lnTo>
                    <a:pt x="1180" y="7"/>
                  </a:lnTo>
                  <a:lnTo>
                    <a:pt x="1168" y="12"/>
                  </a:lnTo>
                  <a:lnTo>
                    <a:pt x="1160" y="21"/>
                  </a:lnTo>
                  <a:lnTo>
                    <a:pt x="1155" y="34"/>
                  </a:lnTo>
                  <a:lnTo>
                    <a:pt x="1153" y="47"/>
                  </a:lnTo>
                  <a:lnTo>
                    <a:pt x="1151" y="63"/>
                  </a:lnTo>
                  <a:lnTo>
                    <a:pt x="1151" y="81"/>
                  </a:lnTo>
                  <a:lnTo>
                    <a:pt x="1151" y="101"/>
                  </a:lnTo>
                  <a:lnTo>
                    <a:pt x="1150" y="135"/>
                  </a:lnTo>
                  <a:lnTo>
                    <a:pt x="1148" y="178"/>
                  </a:lnTo>
                  <a:lnTo>
                    <a:pt x="1148" y="229"/>
                  </a:lnTo>
                  <a:lnTo>
                    <a:pt x="1146" y="283"/>
                  </a:lnTo>
                  <a:lnTo>
                    <a:pt x="1146" y="337"/>
                  </a:lnTo>
                  <a:lnTo>
                    <a:pt x="1144" y="391"/>
                  </a:lnTo>
                  <a:lnTo>
                    <a:pt x="1144" y="442"/>
                  </a:lnTo>
                  <a:lnTo>
                    <a:pt x="1142" y="485"/>
                  </a:lnTo>
                  <a:lnTo>
                    <a:pt x="1142" y="519"/>
                  </a:lnTo>
                  <a:lnTo>
                    <a:pt x="1141" y="541"/>
                  </a:lnTo>
                  <a:lnTo>
                    <a:pt x="1139" y="561"/>
                  </a:lnTo>
                  <a:lnTo>
                    <a:pt x="1133" y="575"/>
                  </a:lnTo>
                  <a:lnTo>
                    <a:pt x="1124" y="586"/>
                  </a:lnTo>
                  <a:lnTo>
                    <a:pt x="1110" y="590"/>
                  </a:lnTo>
                  <a:lnTo>
                    <a:pt x="1092" y="591"/>
                  </a:lnTo>
                  <a:lnTo>
                    <a:pt x="996" y="588"/>
                  </a:lnTo>
                  <a:lnTo>
                    <a:pt x="898" y="584"/>
                  </a:lnTo>
                  <a:lnTo>
                    <a:pt x="804" y="582"/>
                  </a:lnTo>
                  <a:lnTo>
                    <a:pt x="719" y="582"/>
                  </a:lnTo>
                  <a:lnTo>
                    <a:pt x="678" y="582"/>
                  </a:lnTo>
                  <a:lnTo>
                    <a:pt x="634" y="584"/>
                  </a:lnTo>
                  <a:lnTo>
                    <a:pt x="591" y="590"/>
                  </a:lnTo>
                  <a:lnTo>
                    <a:pt x="548" y="595"/>
                  </a:lnTo>
                  <a:lnTo>
                    <a:pt x="502" y="604"/>
                  </a:lnTo>
                  <a:lnTo>
                    <a:pt x="459" y="617"/>
                  </a:lnTo>
                  <a:lnTo>
                    <a:pt x="414" y="633"/>
                  </a:lnTo>
                  <a:lnTo>
                    <a:pt x="370" y="651"/>
                  </a:lnTo>
                  <a:lnTo>
                    <a:pt x="329" y="674"/>
                  </a:lnTo>
                  <a:lnTo>
                    <a:pt x="287" y="702"/>
                  </a:lnTo>
                  <a:lnTo>
                    <a:pt x="247" y="734"/>
                  </a:lnTo>
                  <a:lnTo>
                    <a:pt x="209" y="772"/>
                  </a:lnTo>
                  <a:lnTo>
                    <a:pt x="173" y="813"/>
                  </a:lnTo>
                  <a:lnTo>
                    <a:pt x="141" y="862"/>
                  </a:lnTo>
                  <a:lnTo>
                    <a:pt x="110" y="916"/>
                  </a:lnTo>
                  <a:lnTo>
                    <a:pt x="83" y="978"/>
                  </a:lnTo>
                  <a:lnTo>
                    <a:pt x="58" y="1044"/>
                  </a:lnTo>
                  <a:lnTo>
                    <a:pt x="38" y="1120"/>
                  </a:lnTo>
                  <a:lnTo>
                    <a:pt x="21" y="1203"/>
                  </a:lnTo>
                  <a:lnTo>
                    <a:pt x="9" y="1293"/>
                  </a:lnTo>
                  <a:lnTo>
                    <a:pt x="1" y="1391"/>
                  </a:lnTo>
                  <a:lnTo>
                    <a:pt x="0" y="1499"/>
                  </a:lnTo>
                  <a:lnTo>
                    <a:pt x="1" y="1598"/>
                  </a:lnTo>
                  <a:lnTo>
                    <a:pt x="9" y="1692"/>
                  </a:lnTo>
                  <a:lnTo>
                    <a:pt x="21" y="1775"/>
                  </a:lnTo>
                  <a:lnTo>
                    <a:pt x="38" y="1853"/>
                  </a:lnTo>
                  <a:lnTo>
                    <a:pt x="56" y="1921"/>
                  </a:lnTo>
                  <a:lnTo>
                    <a:pt x="79" y="1983"/>
                  </a:lnTo>
                  <a:lnTo>
                    <a:pt x="106" y="2039"/>
                  </a:lnTo>
                  <a:lnTo>
                    <a:pt x="135" y="2087"/>
                  </a:lnTo>
                  <a:lnTo>
                    <a:pt x="166" y="2131"/>
                  </a:lnTo>
                  <a:lnTo>
                    <a:pt x="200" y="2168"/>
                  </a:lnTo>
                  <a:lnTo>
                    <a:pt x="235" y="2201"/>
                  </a:lnTo>
                  <a:lnTo>
                    <a:pt x="271" y="2230"/>
                  </a:lnTo>
                  <a:lnTo>
                    <a:pt x="309" y="2253"/>
                  </a:lnTo>
                  <a:lnTo>
                    <a:pt x="347" y="2273"/>
                  </a:lnTo>
                  <a:lnTo>
                    <a:pt x="385" y="2289"/>
                  </a:lnTo>
                  <a:lnTo>
                    <a:pt x="425" y="2304"/>
                  </a:lnTo>
                  <a:lnTo>
                    <a:pt x="463" y="2313"/>
                  </a:lnTo>
                  <a:lnTo>
                    <a:pt x="499" y="2322"/>
                  </a:lnTo>
                  <a:lnTo>
                    <a:pt x="535" y="2327"/>
                  </a:lnTo>
                  <a:lnTo>
                    <a:pt x="569" y="2333"/>
                  </a:lnTo>
                  <a:lnTo>
                    <a:pt x="604" y="2334"/>
                  </a:lnTo>
                  <a:lnTo>
                    <a:pt x="634" y="2336"/>
                  </a:lnTo>
                  <a:lnTo>
                    <a:pt x="661" y="2338"/>
                  </a:lnTo>
                  <a:lnTo>
                    <a:pt x="687" y="2340"/>
                  </a:lnTo>
                  <a:lnTo>
                    <a:pt x="719" y="2342"/>
                  </a:lnTo>
                  <a:lnTo>
                    <a:pt x="766" y="2344"/>
                  </a:lnTo>
                  <a:lnTo>
                    <a:pt x="822" y="2345"/>
                  </a:lnTo>
                  <a:lnTo>
                    <a:pt x="889" y="2347"/>
                  </a:lnTo>
                  <a:lnTo>
                    <a:pt x="963" y="2347"/>
                  </a:lnTo>
                  <a:lnTo>
                    <a:pt x="1045" y="2349"/>
                  </a:lnTo>
                  <a:lnTo>
                    <a:pt x="1133" y="2349"/>
                  </a:lnTo>
                  <a:lnTo>
                    <a:pt x="1225" y="2349"/>
                  </a:lnTo>
                  <a:lnTo>
                    <a:pt x="1321" y="2349"/>
                  </a:lnTo>
                  <a:lnTo>
                    <a:pt x="1419" y="2349"/>
                  </a:lnTo>
                  <a:lnTo>
                    <a:pt x="1518" y="2347"/>
                  </a:lnTo>
                  <a:lnTo>
                    <a:pt x="1616" y="2345"/>
                  </a:lnTo>
                  <a:lnTo>
                    <a:pt x="1712" y="2344"/>
                  </a:lnTo>
                  <a:lnTo>
                    <a:pt x="1804" y="2340"/>
                  </a:lnTo>
                  <a:lnTo>
                    <a:pt x="1893" y="2336"/>
                  </a:lnTo>
                  <a:lnTo>
                    <a:pt x="1911" y="2333"/>
                  </a:lnTo>
                  <a:lnTo>
                    <a:pt x="1923" y="2324"/>
                  </a:lnTo>
                  <a:lnTo>
                    <a:pt x="1931" y="2311"/>
                  </a:lnTo>
                  <a:lnTo>
                    <a:pt x="1936" y="2297"/>
                  </a:lnTo>
                  <a:lnTo>
                    <a:pt x="1938" y="2280"/>
                  </a:lnTo>
                  <a:lnTo>
                    <a:pt x="1940" y="2259"/>
                  </a:lnTo>
                  <a:lnTo>
                    <a:pt x="1941" y="2233"/>
                  </a:lnTo>
                  <a:lnTo>
                    <a:pt x="1943" y="2206"/>
                  </a:lnTo>
                  <a:lnTo>
                    <a:pt x="1945" y="2181"/>
                  </a:lnTo>
                  <a:lnTo>
                    <a:pt x="1947" y="2161"/>
                  </a:lnTo>
                  <a:lnTo>
                    <a:pt x="1947" y="2147"/>
                  </a:lnTo>
                  <a:lnTo>
                    <a:pt x="1945" y="2134"/>
                  </a:lnTo>
                  <a:lnTo>
                    <a:pt x="1941" y="2123"/>
                  </a:lnTo>
                  <a:lnTo>
                    <a:pt x="1932" y="2116"/>
                  </a:lnTo>
                  <a:lnTo>
                    <a:pt x="1918" y="2109"/>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a:p>
          </p:txBody>
        </p:sp>
        <p:sp>
          <p:nvSpPr>
            <p:cNvPr id="8" name="Freeform 65"/>
            <p:cNvSpPr>
              <a:spLocks noChangeAspect="1"/>
            </p:cNvSpPr>
            <p:nvPr/>
          </p:nvSpPr>
          <p:spPr bwMode="auto">
            <a:xfrm>
              <a:off x="2718" y="10019"/>
              <a:ext cx="258" cy="444"/>
            </a:xfrm>
            <a:custGeom>
              <a:avLst/>
              <a:gdLst>
                <a:gd name="T0" fmla="*/ 202 w 258"/>
                <a:gd name="T1" fmla="*/ 59 h 444"/>
                <a:gd name="T2" fmla="*/ 157 w 258"/>
                <a:gd name="T3" fmla="*/ 61 h 444"/>
                <a:gd name="T4" fmla="*/ 121 w 258"/>
                <a:gd name="T5" fmla="*/ 67 h 444"/>
                <a:gd name="T6" fmla="*/ 92 w 258"/>
                <a:gd name="T7" fmla="*/ 74 h 444"/>
                <a:gd name="T8" fmla="*/ 68 w 258"/>
                <a:gd name="T9" fmla="*/ 83 h 444"/>
                <a:gd name="T10" fmla="*/ 68 w 258"/>
                <a:gd name="T11" fmla="*/ 444 h 444"/>
                <a:gd name="T12" fmla="*/ 0 w 258"/>
                <a:gd name="T13" fmla="*/ 444 h 444"/>
                <a:gd name="T14" fmla="*/ 0 w 258"/>
                <a:gd name="T15" fmla="*/ 5 h 444"/>
                <a:gd name="T16" fmla="*/ 63 w 258"/>
                <a:gd name="T17" fmla="*/ 5 h 444"/>
                <a:gd name="T18" fmla="*/ 66 w 258"/>
                <a:gd name="T19" fmla="*/ 43 h 444"/>
                <a:gd name="T20" fmla="*/ 94 w 258"/>
                <a:gd name="T21" fmla="*/ 25 h 444"/>
                <a:gd name="T22" fmla="*/ 126 w 258"/>
                <a:gd name="T23" fmla="*/ 12 h 444"/>
                <a:gd name="T24" fmla="*/ 160 w 258"/>
                <a:gd name="T25" fmla="*/ 3 h 444"/>
                <a:gd name="T26" fmla="*/ 193 w 258"/>
                <a:gd name="T27" fmla="*/ 0 h 444"/>
                <a:gd name="T28" fmla="*/ 211 w 258"/>
                <a:gd name="T29" fmla="*/ 0 h 444"/>
                <a:gd name="T30" fmla="*/ 235 w 258"/>
                <a:gd name="T31" fmla="*/ 0 h 444"/>
                <a:gd name="T32" fmla="*/ 258 w 258"/>
                <a:gd name="T33" fmla="*/ 3 h 444"/>
                <a:gd name="T34" fmla="*/ 258 w 258"/>
                <a:gd name="T35" fmla="*/ 59 h 444"/>
                <a:gd name="T36" fmla="*/ 202 w 258"/>
                <a:gd name="T37" fmla="*/ 59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58" h="444">
                  <a:moveTo>
                    <a:pt x="202" y="59"/>
                  </a:moveTo>
                  <a:lnTo>
                    <a:pt x="157" y="61"/>
                  </a:lnTo>
                  <a:lnTo>
                    <a:pt x="121" y="67"/>
                  </a:lnTo>
                  <a:lnTo>
                    <a:pt x="92" y="74"/>
                  </a:lnTo>
                  <a:lnTo>
                    <a:pt x="68" y="83"/>
                  </a:lnTo>
                  <a:lnTo>
                    <a:pt x="68" y="444"/>
                  </a:lnTo>
                  <a:lnTo>
                    <a:pt x="0" y="444"/>
                  </a:lnTo>
                  <a:lnTo>
                    <a:pt x="0" y="5"/>
                  </a:lnTo>
                  <a:lnTo>
                    <a:pt x="63" y="5"/>
                  </a:lnTo>
                  <a:lnTo>
                    <a:pt x="66" y="43"/>
                  </a:lnTo>
                  <a:lnTo>
                    <a:pt x="94" y="25"/>
                  </a:lnTo>
                  <a:lnTo>
                    <a:pt x="126" y="12"/>
                  </a:lnTo>
                  <a:lnTo>
                    <a:pt x="160" y="3"/>
                  </a:lnTo>
                  <a:lnTo>
                    <a:pt x="193" y="0"/>
                  </a:lnTo>
                  <a:lnTo>
                    <a:pt x="211" y="0"/>
                  </a:lnTo>
                  <a:lnTo>
                    <a:pt x="235" y="0"/>
                  </a:lnTo>
                  <a:lnTo>
                    <a:pt x="258" y="3"/>
                  </a:lnTo>
                  <a:lnTo>
                    <a:pt x="258" y="59"/>
                  </a:lnTo>
                  <a:lnTo>
                    <a:pt x="202" y="59"/>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a:p>
          </p:txBody>
        </p:sp>
        <p:sp>
          <p:nvSpPr>
            <p:cNvPr id="9" name="Freeform 66"/>
            <p:cNvSpPr>
              <a:spLocks noChangeAspect="1" noEditPoints="1"/>
            </p:cNvSpPr>
            <p:nvPr/>
          </p:nvSpPr>
          <p:spPr bwMode="auto">
            <a:xfrm>
              <a:off x="3028" y="10015"/>
              <a:ext cx="367" cy="459"/>
            </a:xfrm>
            <a:custGeom>
              <a:avLst/>
              <a:gdLst>
                <a:gd name="T0" fmla="*/ 308 w 367"/>
                <a:gd name="T1" fmla="*/ 240 h 459"/>
                <a:gd name="T2" fmla="*/ 67 w 367"/>
                <a:gd name="T3" fmla="*/ 240 h 459"/>
                <a:gd name="T4" fmla="*/ 67 w 367"/>
                <a:gd name="T5" fmla="*/ 320 h 459"/>
                <a:gd name="T6" fmla="*/ 69 w 367"/>
                <a:gd name="T7" fmla="*/ 345 h 459"/>
                <a:gd name="T8" fmla="*/ 75 w 367"/>
                <a:gd name="T9" fmla="*/ 365 h 459"/>
                <a:gd name="T10" fmla="*/ 85 w 367"/>
                <a:gd name="T11" fmla="*/ 381 h 459"/>
                <a:gd name="T12" fmla="*/ 102 w 367"/>
                <a:gd name="T13" fmla="*/ 392 h 459"/>
                <a:gd name="T14" fmla="*/ 125 w 367"/>
                <a:gd name="T15" fmla="*/ 399 h 459"/>
                <a:gd name="T16" fmla="*/ 154 w 367"/>
                <a:gd name="T17" fmla="*/ 401 h 459"/>
                <a:gd name="T18" fmla="*/ 355 w 367"/>
                <a:gd name="T19" fmla="*/ 401 h 459"/>
                <a:gd name="T20" fmla="*/ 355 w 367"/>
                <a:gd name="T21" fmla="*/ 433 h 459"/>
                <a:gd name="T22" fmla="*/ 339 w 367"/>
                <a:gd name="T23" fmla="*/ 444 h 459"/>
                <a:gd name="T24" fmla="*/ 317 w 367"/>
                <a:gd name="T25" fmla="*/ 451 h 459"/>
                <a:gd name="T26" fmla="*/ 293 w 367"/>
                <a:gd name="T27" fmla="*/ 457 h 459"/>
                <a:gd name="T28" fmla="*/ 266 w 367"/>
                <a:gd name="T29" fmla="*/ 459 h 459"/>
                <a:gd name="T30" fmla="*/ 152 w 367"/>
                <a:gd name="T31" fmla="*/ 459 h 459"/>
                <a:gd name="T32" fmla="*/ 123 w 367"/>
                <a:gd name="T33" fmla="*/ 457 h 459"/>
                <a:gd name="T34" fmla="*/ 94 w 367"/>
                <a:gd name="T35" fmla="*/ 451 h 459"/>
                <a:gd name="T36" fmla="*/ 69 w 367"/>
                <a:gd name="T37" fmla="*/ 441 h 459"/>
                <a:gd name="T38" fmla="*/ 46 w 367"/>
                <a:gd name="T39" fmla="*/ 426 h 459"/>
                <a:gd name="T40" fmla="*/ 28 w 367"/>
                <a:gd name="T41" fmla="*/ 408 h 459"/>
                <a:gd name="T42" fmla="*/ 13 w 367"/>
                <a:gd name="T43" fmla="*/ 383 h 459"/>
                <a:gd name="T44" fmla="*/ 2 w 367"/>
                <a:gd name="T45" fmla="*/ 352 h 459"/>
                <a:gd name="T46" fmla="*/ 0 w 367"/>
                <a:gd name="T47" fmla="*/ 316 h 459"/>
                <a:gd name="T48" fmla="*/ 0 w 367"/>
                <a:gd name="T49" fmla="*/ 152 h 459"/>
                <a:gd name="T50" fmla="*/ 2 w 367"/>
                <a:gd name="T51" fmla="*/ 114 h 459"/>
                <a:gd name="T52" fmla="*/ 10 w 367"/>
                <a:gd name="T53" fmla="*/ 83 h 459"/>
                <a:gd name="T54" fmla="*/ 22 w 367"/>
                <a:gd name="T55" fmla="*/ 58 h 459"/>
                <a:gd name="T56" fmla="*/ 38 w 367"/>
                <a:gd name="T57" fmla="*/ 38 h 459"/>
                <a:gd name="T58" fmla="*/ 60 w 367"/>
                <a:gd name="T59" fmla="*/ 24 h 459"/>
                <a:gd name="T60" fmla="*/ 84 w 367"/>
                <a:gd name="T61" fmla="*/ 13 h 459"/>
                <a:gd name="T62" fmla="*/ 109 w 367"/>
                <a:gd name="T63" fmla="*/ 6 h 459"/>
                <a:gd name="T64" fmla="*/ 138 w 367"/>
                <a:gd name="T65" fmla="*/ 2 h 459"/>
                <a:gd name="T66" fmla="*/ 169 w 367"/>
                <a:gd name="T67" fmla="*/ 0 h 459"/>
                <a:gd name="T68" fmla="*/ 208 w 367"/>
                <a:gd name="T69" fmla="*/ 0 h 459"/>
                <a:gd name="T70" fmla="*/ 236 w 367"/>
                <a:gd name="T71" fmla="*/ 0 h 459"/>
                <a:gd name="T72" fmla="*/ 263 w 367"/>
                <a:gd name="T73" fmla="*/ 4 h 459"/>
                <a:gd name="T74" fmla="*/ 288 w 367"/>
                <a:gd name="T75" fmla="*/ 11 h 459"/>
                <a:gd name="T76" fmla="*/ 310 w 367"/>
                <a:gd name="T77" fmla="*/ 22 h 459"/>
                <a:gd name="T78" fmla="*/ 330 w 367"/>
                <a:gd name="T79" fmla="*/ 35 h 459"/>
                <a:gd name="T80" fmla="*/ 346 w 367"/>
                <a:gd name="T81" fmla="*/ 54 h 459"/>
                <a:gd name="T82" fmla="*/ 357 w 367"/>
                <a:gd name="T83" fmla="*/ 78 h 459"/>
                <a:gd name="T84" fmla="*/ 366 w 367"/>
                <a:gd name="T85" fmla="*/ 107 h 459"/>
                <a:gd name="T86" fmla="*/ 367 w 367"/>
                <a:gd name="T87" fmla="*/ 143 h 459"/>
                <a:gd name="T88" fmla="*/ 367 w 367"/>
                <a:gd name="T89" fmla="*/ 231 h 459"/>
                <a:gd name="T90" fmla="*/ 308 w 367"/>
                <a:gd name="T91" fmla="*/ 240 h 459"/>
                <a:gd name="T92" fmla="*/ 302 w 367"/>
                <a:gd name="T93" fmla="*/ 128 h 459"/>
                <a:gd name="T94" fmla="*/ 299 w 367"/>
                <a:gd name="T95" fmla="*/ 103 h 459"/>
                <a:gd name="T96" fmla="*/ 292 w 367"/>
                <a:gd name="T97" fmla="*/ 83 h 459"/>
                <a:gd name="T98" fmla="*/ 279 w 367"/>
                <a:gd name="T99" fmla="*/ 71 h 459"/>
                <a:gd name="T100" fmla="*/ 263 w 367"/>
                <a:gd name="T101" fmla="*/ 62 h 459"/>
                <a:gd name="T102" fmla="*/ 241 w 367"/>
                <a:gd name="T103" fmla="*/ 56 h 459"/>
                <a:gd name="T104" fmla="*/ 216 w 367"/>
                <a:gd name="T105" fmla="*/ 56 h 459"/>
                <a:gd name="T106" fmla="*/ 154 w 367"/>
                <a:gd name="T107" fmla="*/ 56 h 459"/>
                <a:gd name="T108" fmla="*/ 125 w 367"/>
                <a:gd name="T109" fmla="*/ 58 h 459"/>
                <a:gd name="T110" fmla="*/ 104 w 367"/>
                <a:gd name="T111" fmla="*/ 65 h 459"/>
                <a:gd name="T112" fmla="*/ 87 w 367"/>
                <a:gd name="T113" fmla="*/ 76 h 459"/>
                <a:gd name="T114" fmla="*/ 76 w 367"/>
                <a:gd name="T115" fmla="*/ 92 h 459"/>
                <a:gd name="T116" fmla="*/ 69 w 367"/>
                <a:gd name="T117" fmla="*/ 114 h 459"/>
                <a:gd name="T118" fmla="*/ 67 w 367"/>
                <a:gd name="T119" fmla="*/ 137 h 459"/>
                <a:gd name="T120" fmla="*/ 67 w 367"/>
                <a:gd name="T121" fmla="*/ 190 h 459"/>
                <a:gd name="T122" fmla="*/ 302 w 367"/>
                <a:gd name="T123" fmla="*/ 190 h 459"/>
                <a:gd name="T124" fmla="*/ 302 w 367"/>
                <a:gd name="T125" fmla="*/ 128 h 4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67" h="459">
                  <a:moveTo>
                    <a:pt x="308" y="240"/>
                  </a:moveTo>
                  <a:lnTo>
                    <a:pt x="67" y="240"/>
                  </a:lnTo>
                  <a:lnTo>
                    <a:pt x="67" y="320"/>
                  </a:lnTo>
                  <a:lnTo>
                    <a:pt x="69" y="345"/>
                  </a:lnTo>
                  <a:lnTo>
                    <a:pt x="75" y="365"/>
                  </a:lnTo>
                  <a:lnTo>
                    <a:pt x="85" y="381"/>
                  </a:lnTo>
                  <a:lnTo>
                    <a:pt x="102" y="392"/>
                  </a:lnTo>
                  <a:lnTo>
                    <a:pt x="125" y="399"/>
                  </a:lnTo>
                  <a:lnTo>
                    <a:pt x="154" y="401"/>
                  </a:lnTo>
                  <a:lnTo>
                    <a:pt x="355" y="401"/>
                  </a:lnTo>
                  <a:lnTo>
                    <a:pt x="355" y="433"/>
                  </a:lnTo>
                  <a:lnTo>
                    <a:pt x="339" y="444"/>
                  </a:lnTo>
                  <a:lnTo>
                    <a:pt x="317" y="451"/>
                  </a:lnTo>
                  <a:lnTo>
                    <a:pt x="293" y="457"/>
                  </a:lnTo>
                  <a:lnTo>
                    <a:pt x="266" y="459"/>
                  </a:lnTo>
                  <a:lnTo>
                    <a:pt x="152" y="459"/>
                  </a:lnTo>
                  <a:lnTo>
                    <a:pt x="123" y="457"/>
                  </a:lnTo>
                  <a:lnTo>
                    <a:pt x="94" y="451"/>
                  </a:lnTo>
                  <a:lnTo>
                    <a:pt x="69" y="441"/>
                  </a:lnTo>
                  <a:lnTo>
                    <a:pt x="46" y="426"/>
                  </a:lnTo>
                  <a:lnTo>
                    <a:pt x="28" y="408"/>
                  </a:lnTo>
                  <a:lnTo>
                    <a:pt x="13" y="383"/>
                  </a:lnTo>
                  <a:lnTo>
                    <a:pt x="2" y="352"/>
                  </a:lnTo>
                  <a:lnTo>
                    <a:pt x="0" y="316"/>
                  </a:lnTo>
                  <a:lnTo>
                    <a:pt x="0" y="152"/>
                  </a:lnTo>
                  <a:lnTo>
                    <a:pt x="2" y="114"/>
                  </a:lnTo>
                  <a:lnTo>
                    <a:pt x="10" y="83"/>
                  </a:lnTo>
                  <a:lnTo>
                    <a:pt x="22" y="58"/>
                  </a:lnTo>
                  <a:lnTo>
                    <a:pt x="38" y="38"/>
                  </a:lnTo>
                  <a:lnTo>
                    <a:pt x="60" y="24"/>
                  </a:lnTo>
                  <a:lnTo>
                    <a:pt x="84" y="13"/>
                  </a:lnTo>
                  <a:lnTo>
                    <a:pt x="109" y="6"/>
                  </a:lnTo>
                  <a:lnTo>
                    <a:pt x="138" y="2"/>
                  </a:lnTo>
                  <a:lnTo>
                    <a:pt x="169" y="0"/>
                  </a:lnTo>
                  <a:lnTo>
                    <a:pt x="208" y="0"/>
                  </a:lnTo>
                  <a:lnTo>
                    <a:pt x="236" y="0"/>
                  </a:lnTo>
                  <a:lnTo>
                    <a:pt x="263" y="4"/>
                  </a:lnTo>
                  <a:lnTo>
                    <a:pt x="288" y="11"/>
                  </a:lnTo>
                  <a:lnTo>
                    <a:pt x="310" y="22"/>
                  </a:lnTo>
                  <a:lnTo>
                    <a:pt x="330" y="35"/>
                  </a:lnTo>
                  <a:lnTo>
                    <a:pt x="346" y="54"/>
                  </a:lnTo>
                  <a:lnTo>
                    <a:pt x="357" y="78"/>
                  </a:lnTo>
                  <a:lnTo>
                    <a:pt x="366" y="107"/>
                  </a:lnTo>
                  <a:lnTo>
                    <a:pt x="367" y="143"/>
                  </a:lnTo>
                  <a:lnTo>
                    <a:pt x="367" y="231"/>
                  </a:lnTo>
                  <a:lnTo>
                    <a:pt x="308" y="240"/>
                  </a:lnTo>
                  <a:close/>
                  <a:moveTo>
                    <a:pt x="302" y="128"/>
                  </a:moveTo>
                  <a:lnTo>
                    <a:pt x="299" y="103"/>
                  </a:lnTo>
                  <a:lnTo>
                    <a:pt x="292" y="83"/>
                  </a:lnTo>
                  <a:lnTo>
                    <a:pt x="279" y="71"/>
                  </a:lnTo>
                  <a:lnTo>
                    <a:pt x="263" y="62"/>
                  </a:lnTo>
                  <a:lnTo>
                    <a:pt x="241" y="56"/>
                  </a:lnTo>
                  <a:lnTo>
                    <a:pt x="216" y="56"/>
                  </a:lnTo>
                  <a:lnTo>
                    <a:pt x="154" y="56"/>
                  </a:lnTo>
                  <a:lnTo>
                    <a:pt x="125" y="58"/>
                  </a:lnTo>
                  <a:lnTo>
                    <a:pt x="104" y="65"/>
                  </a:lnTo>
                  <a:lnTo>
                    <a:pt x="87" y="76"/>
                  </a:lnTo>
                  <a:lnTo>
                    <a:pt x="76" y="92"/>
                  </a:lnTo>
                  <a:lnTo>
                    <a:pt x="69" y="114"/>
                  </a:lnTo>
                  <a:lnTo>
                    <a:pt x="67" y="137"/>
                  </a:lnTo>
                  <a:lnTo>
                    <a:pt x="67" y="190"/>
                  </a:lnTo>
                  <a:lnTo>
                    <a:pt x="302" y="190"/>
                  </a:lnTo>
                  <a:lnTo>
                    <a:pt x="302" y="12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a:p>
          </p:txBody>
        </p:sp>
        <p:sp>
          <p:nvSpPr>
            <p:cNvPr id="10" name="Freeform 67"/>
            <p:cNvSpPr>
              <a:spLocks noChangeAspect="1" noEditPoints="1"/>
            </p:cNvSpPr>
            <p:nvPr/>
          </p:nvSpPr>
          <p:spPr bwMode="auto">
            <a:xfrm>
              <a:off x="3509" y="10015"/>
              <a:ext cx="362" cy="634"/>
            </a:xfrm>
            <a:custGeom>
              <a:avLst/>
              <a:gdLst>
                <a:gd name="T0" fmla="*/ 111 w 362"/>
                <a:gd name="T1" fmla="*/ 634 h 634"/>
                <a:gd name="T2" fmla="*/ 71 w 362"/>
                <a:gd name="T3" fmla="*/ 632 h 634"/>
                <a:gd name="T4" fmla="*/ 29 w 362"/>
                <a:gd name="T5" fmla="*/ 623 h 634"/>
                <a:gd name="T6" fmla="*/ 13 w 362"/>
                <a:gd name="T7" fmla="*/ 574 h 634"/>
                <a:gd name="T8" fmla="*/ 248 w 362"/>
                <a:gd name="T9" fmla="*/ 570 h 634"/>
                <a:gd name="T10" fmla="*/ 282 w 362"/>
                <a:gd name="T11" fmla="*/ 545 h 634"/>
                <a:gd name="T12" fmla="*/ 293 w 362"/>
                <a:gd name="T13" fmla="*/ 495 h 634"/>
                <a:gd name="T14" fmla="*/ 268 w 362"/>
                <a:gd name="T15" fmla="*/ 417 h 634"/>
                <a:gd name="T16" fmla="*/ 210 w 362"/>
                <a:gd name="T17" fmla="*/ 437 h 634"/>
                <a:gd name="T18" fmla="*/ 116 w 362"/>
                <a:gd name="T19" fmla="*/ 439 h 634"/>
                <a:gd name="T20" fmla="*/ 60 w 362"/>
                <a:gd name="T21" fmla="*/ 430 h 634"/>
                <a:gd name="T22" fmla="*/ 22 w 362"/>
                <a:gd name="T23" fmla="*/ 404 h 634"/>
                <a:gd name="T24" fmla="*/ 2 w 362"/>
                <a:gd name="T25" fmla="*/ 361 h 634"/>
                <a:gd name="T26" fmla="*/ 0 w 362"/>
                <a:gd name="T27" fmla="*/ 123 h 634"/>
                <a:gd name="T28" fmla="*/ 13 w 362"/>
                <a:gd name="T29" fmla="*/ 62 h 634"/>
                <a:gd name="T30" fmla="*/ 47 w 362"/>
                <a:gd name="T31" fmla="*/ 22 h 634"/>
                <a:gd name="T32" fmla="*/ 100 w 362"/>
                <a:gd name="T33" fmla="*/ 2 h 634"/>
                <a:gd name="T34" fmla="*/ 197 w 362"/>
                <a:gd name="T35" fmla="*/ 0 h 634"/>
                <a:gd name="T36" fmla="*/ 254 w 362"/>
                <a:gd name="T37" fmla="*/ 11 h 634"/>
                <a:gd name="T38" fmla="*/ 299 w 362"/>
                <a:gd name="T39" fmla="*/ 44 h 634"/>
                <a:gd name="T40" fmla="*/ 362 w 362"/>
                <a:gd name="T41" fmla="*/ 9 h 634"/>
                <a:gd name="T42" fmla="*/ 358 w 362"/>
                <a:gd name="T43" fmla="*/ 529 h 634"/>
                <a:gd name="T44" fmla="*/ 333 w 362"/>
                <a:gd name="T45" fmla="*/ 588 h 634"/>
                <a:gd name="T46" fmla="*/ 284 w 362"/>
                <a:gd name="T47" fmla="*/ 623 h 634"/>
                <a:gd name="T48" fmla="*/ 214 w 362"/>
                <a:gd name="T49" fmla="*/ 634 h 634"/>
                <a:gd name="T50" fmla="*/ 275 w 362"/>
                <a:gd name="T51" fmla="*/ 78 h 634"/>
                <a:gd name="T52" fmla="*/ 219 w 362"/>
                <a:gd name="T53" fmla="*/ 62 h 634"/>
                <a:gd name="T54" fmla="*/ 120 w 362"/>
                <a:gd name="T55" fmla="*/ 60 h 634"/>
                <a:gd name="T56" fmla="*/ 94 w 362"/>
                <a:gd name="T57" fmla="*/ 63 h 634"/>
                <a:gd name="T58" fmla="*/ 76 w 362"/>
                <a:gd name="T59" fmla="*/ 83 h 634"/>
                <a:gd name="T60" fmla="*/ 67 w 362"/>
                <a:gd name="T61" fmla="*/ 121 h 634"/>
                <a:gd name="T62" fmla="*/ 71 w 362"/>
                <a:gd name="T63" fmla="*/ 345 h 634"/>
                <a:gd name="T64" fmla="*/ 89 w 362"/>
                <a:gd name="T65" fmla="*/ 368 h 634"/>
                <a:gd name="T66" fmla="*/ 116 w 362"/>
                <a:gd name="T67" fmla="*/ 376 h 634"/>
                <a:gd name="T68" fmla="*/ 181 w 362"/>
                <a:gd name="T69" fmla="*/ 377 h 634"/>
                <a:gd name="T70" fmla="*/ 252 w 362"/>
                <a:gd name="T71" fmla="*/ 370 h 634"/>
                <a:gd name="T72" fmla="*/ 293 w 362"/>
                <a:gd name="T73" fmla="*/ 361 h 6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2" h="634">
                  <a:moveTo>
                    <a:pt x="214" y="634"/>
                  </a:moveTo>
                  <a:lnTo>
                    <a:pt x="111" y="634"/>
                  </a:lnTo>
                  <a:lnTo>
                    <a:pt x="91" y="634"/>
                  </a:lnTo>
                  <a:lnTo>
                    <a:pt x="71" y="632"/>
                  </a:lnTo>
                  <a:lnTo>
                    <a:pt x="49" y="628"/>
                  </a:lnTo>
                  <a:lnTo>
                    <a:pt x="29" y="623"/>
                  </a:lnTo>
                  <a:lnTo>
                    <a:pt x="13" y="614"/>
                  </a:lnTo>
                  <a:lnTo>
                    <a:pt x="13" y="574"/>
                  </a:lnTo>
                  <a:lnTo>
                    <a:pt x="221" y="574"/>
                  </a:lnTo>
                  <a:lnTo>
                    <a:pt x="248" y="570"/>
                  </a:lnTo>
                  <a:lnTo>
                    <a:pt x="270" y="561"/>
                  </a:lnTo>
                  <a:lnTo>
                    <a:pt x="282" y="545"/>
                  </a:lnTo>
                  <a:lnTo>
                    <a:pt x="291" y="524"/>
                  </a:lnTo>
                  <a:lnTo>
                    <a:pt x="293" y="495"/>
                  </a:lnTo>
                  <a:lnTo>
                    <a:pt x="293" y="397"/>
                  </a:lnTo>
                  <a:lnTo>
                    <a:pt x="268" y="417"/>
                  </a:lnTo>
                  <a:lnTo>
                    <a:pt x="241" y="430"/>
                  </a:lnTo>
                  <a:lnTo>
                    <a:pt x="210" y="437"/>
                  </a:lnTo>
                  <a:lnTo>
                    <a:pt x="176" y="439"/>
                  </a:lnTo>
                  <a:lnTo>
                    <a:pt x="116" y="439"/>
                  </a:lnTo>
                  <a:lnTo>
                    <a:pt x="85" y="437"/>
                  </a:lnTo>
                  <a:lnTo>
                    <a:pt x="60" y="430"/>
                  </a:lnTo>
                  <a:lnTo>
                    <a:pt x="38" y="421"/>
                  </a:lnTo>
                  <a:lnTo>
                    <a:pt x="22" y="404"/>
                  </a:lnTo>
                  <a:lnTo>
                    <a:pt x="9" y="385"/>
                  </a:lnTo>
                  <a:lnTo>
                    <a:pt x="2" y="361"/>
                  </a:lnTo>
                  <a:lnTo>
                    <a:pt x="0" y="330"/>
                  </a:lnTo>
                  <a:lnTo>
                    <a:pt x="0" y="123"/>
                  </a:lnTo>
                  <a:lnTo>
                    <a:pt x="4" y="90"/>
                  </a:lnTo>
                  <a:lnTo>
                    <a:pt x="13" y="62"/>
                  </a:lnTo>
                  <a:lnTo>
                    <a:pt x="28" y="40"/>
                  </a:lnTo>
                  <a:lnTo>
                    <a:pt x="47" y="22"/>
                  </a:lnTo>
                  <a:lnTo>
                    <a:pt x="71" y="9"/>
                  </a:lnTo>
                  <a:lnTo>
                    <a:pt x="100" y="2"/>
                  </a:lnTo>
                  <a:lnTo>
                    <a:pt x="132" y="0"/>
                  </a:lnTo>
                  <a:lnTo>
                    <a:pt x="197" y="0"/>
                  </a:lnTo>
                  <a:lnTo>
                    <a:pt x="225" y="2"/>
                  </a:lnTo>
                  <a:lnTo>
                    <a:pt x="254" y="11"/>
                  </a:lnTo>
                  <a:lnTo>
                    <a:pt x="279" y="24"/>
                  </a:lnTo>
                  <a:lnTo>
                    <a:pt x="299" y="44"/>
                  </a:lnTo>
                  <a:lnTo>
                    <a:pt x="308" y="9"/>
                  </a:lnTo>
                  <a:lnTo>
                    <a:pt x="362" y="9"/>
                  </a:lnTo>
                  <a:lnTo>
                    <a:pt x="362" y="491"/>
                  </a:lnTo>
                  <a:lnTo>
                    <a:pt x="358" y="529"/>
                  </a:lnTo>
                  <a:lnTo>
                    <a:pt x="349" y="563"/>
                  </a:lnTo>
                  <a:lnTo>
                    <a:pt x="333" y="588"/>
                  </a:lnTo>
                  <a:lnTo>
                    <a:pt x="313" y="608"/>
                  </a:lnTo>
                  <a:lnTo>
                    <a:pt x="284" y="623"/>
                  </a:lnTo>
                  <a:lnTo>
                    <a:pt x="252" y="630"/>
                  </a:lnTo>
                  <a:lnTo>
                    <a:pt x="214" y="634"/>
                  </a:lnTo>
                  <a:close/>
                  <a:moveTo>
                    <a:pt x="293" y="87"/>
                  </a:moveTo>
                  <a:lnTo>
                    <a:pt x="275" y="78"/>
                  </a:lnTo>
                  <a:lnTo>
                    <a:pt x="250" y="69"/>
                  </a:lnTo>
                  <a:lnTo>
                    <a:pt x="219" y="62"/>
                  </a:lnTo>
                  <a:lnTo>
                    <a:pt x="183" y="60"/>
                  </a:lnTo>
                  <a:lnTo>
                    <a:pt x="120" y="60"/>
                  </a:lnTo>
                  <a:lnTo>
                    <a:pt x="107" y="60"/>
                  </a:lnTo>
                  <a:lnTo>
                    <a:pt x="94" y="63"/>
                  </a:lnTo>
                  <a:lnTo>
                    <a:pt x="85" y="71"/>
                  </a:lnTo>
                  <a:lnTo>
                    <a:pt x="76" y="83"/>
                  </a:lnTo>
                  <a:lnTo>
                    <a:pt x="69" y="99"/>
                  </a:lnTo>
                  <a:lnTo>
                    <a:pt x="67" y="121"/>
                  </a:lnTo>
                  <a:lnTo>
                    <a:pt x="67" y="323"/>
                  </a:lnTo>
                  <a:lnTo>
                    <a:pt x="71" y="345"/>
                  </a:lnTo>
                  <a:lnTo>
                    <a:pt x="78" y="359"/>
                  </a:lnTo>
                  <a:lnTo>
                    <a:pt x="89" y="368"/>
                  </a:lnTo>
                  <a:lnTo>
                    <a:pt x="102" y="374"/>
                  </a:lnTo>
                  <a:lnTo>
                    <a:pt x="116" y="376"/>
                  </a:lnTo>
                  <a:lnTo>
                    <a:pt x="129" y="377"/>
                  </a:lnTo>
                  <a:lnTo>
                    <a:pt x="181" y="377"/>
                  </a:lnTo>
                  <a:lnTo>
                    <a:pt x="219" y="376"/>
                  </a:lnTo>
                  <a:lnTo>
                    <a:pt x="252" y="370"/>
                  </a:lnTo>
                  <a:lnTo>
                    <a:pt x="277" y="367"/>
                  </a:lnTo>
                  <a:lnTo>
                    <a:pt x="293" y="361"/>
                  </a:lnTo>
                  <a:lnTo>
                    <a:pt x="293" y="8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a:p>
          </p:txBody>
        </p:sp>
        <p:sp>
          <p:nvSpPr>
            <p:cNvPr id="11" name="Freeform 68"/>
            <p:cNvSpPr>
              <a:spLocks noChangeAspect="1" noEditPoints="1"/>
            </p:cNvSpPr>
            <p:nvPr/>
          </p:nvSpPr>
          <p:spPr bwMode="auto">
            <a:xfrm>
              <a:off x="4019" y="9846"/>
              <a:ext cx="67" cy="617"/>
            </a:xfrm>
            <a:custGeom>
              <a:avLst/>
              <a:gdLst>
                <a:gd name="T0" fmla="*/ 0 w 67"/>
                <a:gd name="T1" fmla="*/ 84 h 617"/>
                <a:gd name="T2" fmla="*/ 0 w 67"/>
                <a:gd name="T3" fmla="*/ 0 h 617"/>
                <a:gd name="T4" fmla="*/ 67 w 67"/>
                <a:gd name="T5" fmla="*/ 0 h 617"/>
                <a:gd name="T6" fmla="*/ 67 w 67"/>
                <a:gd name="T7" fmla="*/ 84 h 617"/>
                <a:gd name="T8" fmla="*/ 0 w 67"/>
                <a:gd name="T9" fmla="*/ 84 h 617"/>
                <a:gd name="T10" fmla="*/ 0 w 67"/>
                <a:gd name="T11" fmla="*/ 617 h 617"/>
                <a:gd name="T12" fmla="*/ 0 w 67"/>
                <a:gd name="T13" fmla="*/ 178 h 617"/>
                <a:gd name="T14" fmla="*/ 67 w 67"/>
                <a:gd name="T15" fmla="*/ 178 h 617"/>
                <a:gd name="T16" fmla="*/ 67 w 67"/>
                <a:gd name="T17" fmla="*/ 617 h 617"/>
                <a:gd name="T18" fmla="*/ 0 w 67"/>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17">
                  <a:moveTo>
                    <a:pt x="0" y="84"/>
                  </a:moveTo>
                  <a:lnTo>
                    <a:pt x="0" y="0"/>
                  </a:lnTo>
                  <a:lnTo>
                    <a:pt x="67" y="0"/>
                  </a:lnTo>
                  <a:lnTo>
                    <a:pt x="67" y="84"/>
                  </a:lnTo>
                  <a:lnTo>
                    <a:pt x="0" y="84"/>
                  </a:lnTo>
                  <a:close/>
                  <a:moveTo>
                    <a:pt x="0" y="617"/>
                  </a:moveTo>
                  <a:lnTo>
                    <a:pt x="0" y="178"/>
                  </a:lnTo>
                  <a:lnTo>
                    <a:pt x="67" y="178"/>
                  </a:lnTo>
                  <a:lnTo>
                    <a:pt x="67" y="617"/>
                  </a:lnTo>
                  <a:lnTo>
                    <a:pt x="0" y="61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a:p>
          </p:txBody>
        </p:sp>
        <p:sp>
          <p:nvSpPr>
            <p:cNvPr id="12" name="Freeform 69"/>
            <p:cNvSpPr>
              <a:spLocks noChangeAspect="1" noEditPoints="1"/>
            </p:cNvSpPr>
            <p:nvPr/>
          </p:nvSpPr>
          <p:spPr bwMode="auto">
            <a:xfrm>
              <a:off x="4222" y="10015"/>
              <a:ext cx="378" cy="459"/>
            </a:xfrm>
            <a:custGeom>
              <a:avLst/>
              <a:gdLst>
                <a:gd name="T0" fmla="*/ 235 w 378"/>
                <a:gd name="T1" fmla="*/ 459 h 459"/>
                <a:gd name="T2" fmla="*/ 150 w 378"/>
                <a:gd name="T3" fmla="*/ 459 h 459"/>
                <a:gd name="T4" fmla="*/ 112 w 378"/>
                <a:gd name="T5" fmla="*/ 455 h 459"/>
                <a:gd name="T6" fmla="*/ 79 w 378"/>
                <a:gd name="T7" fmla="*/ 446 h 459"/>
                <a:gd name="T8" fmla="*/ 52 w 378"/>
                <a:gd name="T9" fmla="*/ 431 h 459"/>
                <a:gd name="T10" fmla="*/ 30 w 378"/>
                <a:gd name="T11" fmla="*/ 412 h 459"/>
                <a:gd name="T12" fmla="*/ 14 w 378"/>
                <a:gd name="T13" fmla="*/ 386 h 459"/>
                <a:gd name="T14" fmla="*/ 3 w 378"/>
                <a:gd name="T15" fmla="*/ 354 h 459"/>
                <a:gd name="T16" fmla="*/ 0 w 378"/>
                <a:gd name="T17" fmla="*/ 316 h 459"/>
                <a:gd name="T18" fmla="*/ 0 w 378"/>
                <a:gd name="T19" fmla="*/ 141 h 459"/>
                <a:gd name="T20" fmla="*/ 3 w 378"/>
                <a:gd name="T21" fmla="*/ 105 h 459"/>
                <a:gd name="T22" fmla="*/ 14 w 378"/>
                <a:gd name="T23" fmla="*/ 72 h 459"/>
                <a:gd name="T24" fmla="*/ 30 w 378"/>
                <a:gd name="T25" fmla="*/ 47 h 459"/>
                <a:gd name="T26" fmla="*/ 52 w 378"/>
                <a:gd name="T27" fmla="*/ 26 h 459"/>
                <a:gd name="T28" fmla="*/ 79 w 378"/>
                <a:gd name="T29" fmla="*/ 11 h 459"/>
                <a:gd name="T30" fmla="*/ 112 w 378"/>
                <a:gd name="T31" fmla="*/ 2 h 459"/>
                <a:gd name="T32" fmla="*/ 150 w 378"/>
                <a:gd name="T33" fmla="*/ 0 h 459"/>
                <a:gd name="T34" fmla="*/ 235 w 378"/>
                <a:gd name="T35" fmla="*/ 0 h 459"/>
                <a:gd name="T36" fmla="*/ 271 w 378"/>
                <a:gd name="T37" fmla="*/ 4 h 459"/>
                <a:gd name="T38" fmla="*/ 303 w 378"/>
                <a:gd name="T39" fmla="*/ 13 h 459"/>
                <a:gd name="T40" fmla="*/ 331 w 378"/>
                <a:gd name="T41" fmla="*/ 29 h 459"/>
                <a:gd name="T42" fmla="*/ 350 w 378"/>
                <a:gd name="T43" fmla="*/ 51 h 459"/>
                <a:gd name="T44" fmla="*/ 367 w 378"/>
                <a:gd name="T45" fmla="*/ 78 h 459"/>
                <a:gd name="T46" fmla="*/ 376 w 378"/>
                <a:gd name="T47" fmla="*/ 110 h 459"/>
                <a:gd name="T48" fmla="*/ 378 w 378"/>
                <a:gd name="T49" fmla="*/ 146 h 459"/>
                <a:gd name="T50" fmla="*/ 378 w 378"/>
                <a:gd name="T51" fmla="*/ 312 h 459"/>
                <a:gd name="T52" fmla="*/ 376 w 378"/>
                <a:gd name="T53" fmla="*/ 348 h 459"/>
                <a:gd name="T54" fmla="*/ 367 w 378"/>
                <a:gd name="T55" fmla="*/ 381 h 459"/>
                <a:gd name="T56" fmla="*/ 350 w 378"/>
                <a:gd name="T57" fmla="*/ 408 h 459"/>
                <a:gd name="T58" fmla="*/ 331 w 378"/>
                <a:gd name="T59" fmla="*/ 430 h 459"/>
                <a:gd name="T60" fmla="*/ 303 w 378"/>
                <a:gd name="T61" fmla="*/ 446 h 459"/>
                <a:gd name="T62" fmla="*/ 271 w 378"/>
                <a:gd name="T63" fmla="*/ 455 h 459"/>
                <a:gd name="T64" fmla="*/ 235 w 378"/>
                <a:gd name="T65" fmla="*/ 459 h 459"/>
                <a:gd name="T66" fmla="*/ 311 w 378"/>
                <a:gd name="T67" fmla="*/ 134 h 459"/>
                <a:gd name="T68" fmla="*/ 309 w 378"/>
                <a:gd name="T69" fmla="*/ 114 h 459"/>
                <a:gd name="T70" fmla="*/ 303 w 378"/>
                <a:gd name="T71" fmla="*/ 96 h 459"/>
                <a:gd name="T72" fmla="*/ 296 w 378"/>
                <a:gd name="T73" fmla="*/ 78 h 459"/>
                <a:gd name="T74" fmla="*/ 284 w 378"/>
                <a:gd name="T75" fmla="*/ 65 h 459"/>
                <a:gd name="T76" fmla="*/ 267 w 378"/>
                <a:gd name="T77" fmla="*/ 56 h 459"/>
                <a:gd name="T78" fmla="*/ 246 w 378"/>
                <a:gd name="T79" fmla="*/ 54 h 459"/>
                <a:gd name="T80" fmla="*/ 135 w 378"/>
                <a:gd name="T81" fmla="*/ 54 h 459"/>
                <a:gd name="T82" fmla="*/ 114 w 378"/>
                <a:gd name="T83" fmla="*/ 56 h 459"/>
                <a:gd name="T84" fmla="*/ 97 w 378"/>
                <a:gd name="T85" fmla="*/ 65 h 459"/>
                <a:gd name="T86" fmla="*/ 83 w 378"/>
                <a:gd name="T87" fmla="*/ 78 h 459"/>
                <a:gd name="T88" fmla="*/ 74 w 378"/>
                <a:gd name="T89" fmla="*/ 94 h 459"/>
                <a:gd name="T90" fmla="*/ 70 w 378"/>
                <a:gd name="T91" fmla="*/ 112 h 459"/>
                <a:gd name="T92" fmla="*/ 68 w 378"/>
                <a:gd name="T93" fmla="*/ 134 h 459"/>
                <a:gd name="T94" fmla="*/ 68 w 378"/>
                <a:gd name="T95" fmla="*/ 323 h 459"/>
                <a:gd name="T96" fmla="*/ 70 w 378"/>
                <a:gd name="T97" fmla="*/ 345 h 459"/>
                <a:gd name="T98" fmla="*/ 74 w 378"/>
                <a:gd name="T99" fmla="*/ 365 h 459"/>
                <a:gd name="T100" fmla="*/ 83 w 378"/>
                <a:gd name="T101" fmla="*/ 381 h 459"/>
                <a:gd name="T102" fmla="*/ 97 w 378"/>
                <a:gd name="T103" fmla="*/ 394 h 459"/>
                <a:gd name="T104" fmla="*/ 114 w 378"/>
                <a:gd name="T105" fmla="*/ 401 h 459"/>
                <a:gd name="T106" fmla="*/ 135 w 378"/>
                <a:gd name="T107" fmla="*/ 404 h 459"/>
                <a:gd name="T108" fmla="*/ 246 w 378"/>
                <a:gd name="T109" fmla="*/ 404 h 459"/>
                <a:gd name="T110" fmla="*/ 267 w 378"/>
                <a:gd name="T111" fmla="*/ 401 h 459"/>
                <a:gd name="T112" fmla="*/ 284 w 378"/>
                <a:gd name="T113" fmla="*/ 392 h 459"/>
                <a:gd name="T114" fmla="*/ 296 w 378"/>
                <a:gd name="T115" fmla="*/ 379 h 459"/>
                <a:gd name="T116" fmla="*/ 303 w 378"/>
                <a:gd name="T117" fmla="*/ 363 h 459"/>
                <a:gd name="T118" fmla="*/ 309 w 378"/>
                <a:gd name="T119" fmla="*/ 345 h 459"/>
                <a:gd name="T120" fmla="*/ 311 w 378"/>
                <a:gd name="T121" fmla="*/ 325 h 459"/>
                <a:gd name="T122" fmla="*/ 311 w 378"/>
                <a:gd name="T123" fmla="*/ 134 h 45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78" h="459">
                  <a:moveTo>
                    <a:pt x="235" y="459"/>
                  </a:moveTo>
                  <a:lnTo>
                    <a:pt x="150" y="459"/>
                  </a:lnTo>
                  <a:lnTo>
                    <a:pt x="112" y="455"/>
                  </a:lnTo>
                  <a:lnTo>
                    <a:pt x="79" y="446"/>
                  </a:lnTo>
                  <a:lnTo>
                    <a:pt x="52" y="431"/>
                  </a:lnTo>
                  <a:lnTo>
                    <a:pt x="30" y="412"/>
                  </a:lnTo>
                  <a:lnTo>
                    <a:pt x="14" y="386"/>
                  </a:lnTo>
                  <a:lnTo>
                    <a:pt x="3" y="354"/>
                  </a:lnTo>
                  <a:lnTo>
                    <a:pt x="0" y="316"/>
                  </a:lnTo>
                  <a:lnTo>
                    <a:pt x="0" y="141"/>
                  </a:lnTo>
                  <a:lnTo>
                    <a:pt x="3" y="105"/>
                  </a:lnTo>
                  <a:lnTo>
                    <a:pt x="14" y="72"/>
                  </a:lnTo>
                  <a:lnTo>
                    <a:pt x="30" y="47"/>
                  </a:lnTo>
                  <a:lnTo>
                    <a:pt x="52" y="26"/>
                  </a:lnTo>
                  <a:lnTo>
                    <a:pt x="79" y="11"/>
                  </a:lnTo>
                  <a:lnTo>
                    <a:pt x="112" y="2"/>
                  </a:lnTo>
                  <a:lnTo>
                    <a:pt x="150" y="0"/>
                  </a:lnTo>
                  <a:lnTo>
                    <a:pt x="235" y="0"/>
                  </a:lnTo>
                  <a:lnTo>
                    <a:pt x="271" y="4"/>
                  </a:lnTo>
                  <a:lnTo>
                    <a:pt x="303" y="13"/>
                  </a:lnTo>
                  <a:lnTo>
                    <a:pt x="331" y="29"/>
                  </a:lnTo>
                  <a:lnTo>
                    <a:pt x="350" y="51"/>
                  </a:lnTo>
                  <a:lnTo>
                    <a:pt x="367" y="78"/>
                  </a:lnTo>
                  <a:lnTo>
                    <a:pt x="376" y="110"/>
                  </a:lnTo>
                  <a:lnTo>
                    <a:pt x="378" y="146"/>
                  </a:lnTo>
                  <a:lnTo>
                    <a:pt x="378" y="312"/>
                  </a:lnTo>
                  <a:lnTo>
                    <a:pt x="376" y="348"/>
                  </a:lnTo>
                  <a:lnTo>
                    <a:pt x="367" y="381"/>
                  </a:lnTo>
                  <a:lnTo>
                    <a:pt x="350" y="408"/>
                  </a:lnTo>
                  <a:lnTo>
                    <a:pt x="331" y="430"/>
                  </a:lnTo>
                  <a:lnTo>
                    <a:pt x="303" y="446"/>
                  </a:lnTo>
                  <a:lnTo>
                    <a:pt x="271" y="455"/>
                  </a:lnTo>
                  <a:lnTo>
                    <a:pt x="235" y="459"/>
                  </a:lnTo>
                  <a:close/>
                  <a:moveTo>
                    <a:pt x="311" y="134"/>
                  </a:moveTo>
                  <a:lnTo>
                    <a:pt x="309" y="114"/>
                  </a:lnTo>
                  <a:lnTo>
                    <a:pt x="303" y="96"/>
                  </a:lnTo>
                  <a:lnTo>
                    <a:pt x="296" y="78"/>
                  </a:lnTo>
                  <a:lnTo>
                    <a:pt x="284" y="65"/>
                  </a:lnTo>
                  <a:lnTo>
                    <a:pt x="267" y="56"/>
                  </a:lnTo>
                  <a:lnTo>
                    <a:pt x="246" y="54"/>
                  </a:lnTo>
                  <a:lnTo>
                    <a:pt x="135" y="54"/>
                  </a:lnTo>
                  <a:lnTo>
                    <a:pt x="114" y="56"/>
                  </a:lnTo>
                  <a:lnTo>
                    <a:pt x="97" y="65"/>
                  </a:lnTo>
                  <a:lnTo>
                    <a:pt x="83" y="78"/>
                  </a:lnTo>
                  <a:lnTo>
                    <a:pt x="74" y="94"/>
                  </a:lnTo>
                  <a:lnTo>
                    <a:pt x="70" y="112"/>
                  </a:lnTo>
                  <a:lnTo>
                    <a:pt x="68" y="134"/>
                  </a:lnTo>
                  <a:lnTo>
                    <a:pt x="68" y="323"/>
                  </a:lnTo>
                  <a:lnTo>
                    <a:pt x="70" y="345"/>
                  </a:lnTo>
                  <a:lnTo>
                    <a:pt x="74" y="365"/>
                  </a:lnTo>
                  <a:lnTo>
                    <a:pt x="83" y="381"/>
                  </a:lnTo>
                  <a:lnTo>
                    <a:pt x="97" y="394"/>
                  </a:lnTo>
                  <a:lnTo>
                    <a:pt x="114" y="401"/>
                  </a:lnTo>
                  <a:lnTo>
                    <a:pt x="135" y="404"/>
                  </a:lnTo>
                  <a:lnTo>
                    <a:pt x="246" y="404"/>
                  </a:lnTo>
                  <a:lnTo>
                    <a:pt x="267" y="401"/>
                  </a:lnTo>
                  <a:lnTo>
                    <a:pt x="284" y="392"/>
                  </a:lnTo>
                  <a:lnTo>
                    <a:pt x="296" y="379"/>
                  </a:lnTo>
                  <a:lnTo>
                    <a:pt x="303" y="363"/>
                  </a:lnTo>
                  <a:lnTo>
                    <a:pt x="309" y="345"/>
                  </a:lnTo>
                  <a:lnTo>
                    <a:pt x="311" y="325"/>
                  </a:lnTo>
                  <a:lnTo>
                    <a:pt x="311" y="134"/>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a:p>
          </p:txBody>
        </p:sp>
        <p:sp>
          <p:nvSpPr>
            <p:cNvPr id="13" name="Freeform 70"/>
            <p:cNvSpPr>
              <a:spLocks noChangeAspect="1"/>
            </p:cNvSpPr>
            <p:nvPr/>
          </p:nvSpPr>
          <p:spPr bwMode="auto">
            <a:xfrm>
              <a:off x="4721" y="10015"/>
              <a:ext cx="361" cy="448"/>
            </a:xfrm>
            <a:custGeom>
              <a:avLst/>
              <a:gdLst>
                <a:gd name="T0" fmla="*/ 293 w 361"/>
                <a:gd name="T1" fmla="*/ 448 h 448"/>
                <a:gd name="T2" fmla="*/ 293 w 361"/>
                <a:gd name="T3" fmla="*/ 107 h 448"/>
                <a:gd name="T4" fmla="*/ 289 w 361"/>
                <a:gd name="T5" fmla="*/ 87 h 448"/>
                <a:gd name="T6" fmla="*/ 280 w 361"/>
                <a:gd name="T7" fmla="*/ 74 h 448"/>
                <a:gd name="T8" fmla="*/ 267 w 361"/>
                <a:gd name="T9" fmla="*/ 67 h 448"/>
                <a:gd name="T10" fmla="*/ 253 w 361"/>
                <a:gd name="T11" fmla="*/ 62 h 448"/>
                <a:gd name="T12" fmla="*/ 237 w 361"/>
                <a:gd name="T13" fmla="*/ 60 h 448"/>
                <a:gd name="T14" fmla="*/ 168 w 361"/>
                <a:gd name="T15" fmla="*/ 60 h 448"/>
                <a:gd name="T16" fmla="*/ 135 w 361"/>
                <a:gd name="T17" fmla="*/ 62 h 448"/>
                <a:gd name="T18" fmla="*/ 106 w 361"/>
                <a:gd name="T19" fmla="*/ 65 h 448"/>
                <a:gd name="T20" fmla="*/ 83 w 361"/>
                <a:gd name="T21" fmla="*/ 69 h 448"/>
                <a:gd name="T22" fmla="*/ 67 w 361"/>
                <a:gd name="T23" fmla="*/ 72 h 448"/>
                <a:gd name="T24" fmla="*/ 67 w 361"/>
                <a:gd name="T25" fmla="*/ 448 h 448"/>
                <a:gd name="T26" fmla="*/ 0 w 361"/>
                <a:gd name="T27" fmla="*/ 448 h 448"/>
                <a:gd name="T28" fmla="*/ 0 w 361"/>
                <a:gd name="T29" fmla="*/ 9 h 448"/>
                <a:gd name="T30" fmla="*/ 63 w 361"/>
                <a:gd name="T31" fmla="*/ 9 h 448"/>
                <a:gd name="T32" fmla="*/ 67 w 361"/>
                <a:gd name="T33" fmla="*/ 40 h 448"/>
                <a:gd name="T34" fmla="*/ 92 w 361"/>
                <a:gd name="T35" fmla="*/ 22 h 448"/>
                <a:gd name="T36" fmla="*/ 121 w 361"/>
                <a:gd name="T37" fmla="*/ 9 h 448"/>
                <a:gd name="T38" fmla="*/ 152 w 361"/>
                <a:gd name="T39" fmla="*/ 2 h 448"/>
                <a:gd name="T40" fmla="*/ 182 w 361"/>
                <a:gd name="T41" fmla="*/ 0 h 448"/>
                <a:gd name="T42" fmla="*/ 249 w 361"/>
                <a:gd name="T43" fmla="*/ 0 h 448"/>
                <a:gd name="T44" fmla="*/ 275 w 361"/>
                <a:gd name="T45" fmla="*/ 2 h 448"/>
                <a:gd name="T46" fmla="*/ 296 w 361"/>
                <a:gd name="T47" fmla="*/ 6 h 448"/>
                <a:gd name="T48" fmla="*/ 318 w 361"/>
                <a:gd name="T49" fmla="*/ 15 h 448"/>
                <a:gd name="T50" fmla="*/ 334 w 361"/>
                <a:gd name="T51" fmla="*/ 29 h 448"/>
                <a:gd name="T52" fmla="*/ 349 w 361"/>
                <a:gd name="T53" fmla="*/ 47 h 448"/>
                <a:gd name="T54" fmla="*/ 358 w 361"/>
                <a:gd name="T55" fmla="*/ 71 h 448"/>
                <a:gd name="T56" fmla="*/ 361 w 361"/>
                <a:gd name="T57" fmla="*/ 98 h 448"/>
                <a:gd name="T58" fmla="*/ 361 w 361"/>
                <a:gd name="T59" fmla="*/ 448 h 448"/>
                <a:gd name="T60" fmla="*/ 293 w 361"/>
                <a:gd name="T61" fmla="*/ 448 h 4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1" h="448">
                  <a:moveTo>
                    <a:pt x="293" y="448"/>
                  </a:moveTo>
                  <a:lnTo>
                    <a:pt x="293" y="107"/>
                  </a:lnTo>
                  <a:lnTo>
                    <a:pt x="289" y="87"/>
                  </a:lnTo>
                  <a:lnTo>
                    <a:pt x="280" y="74"/>
                  </a:lnTo>
                  <a:lnTo>
                    <a:pt x="267" y="67"/>
                  </a:lnTo>
                  <a:lnTo>
                    <a:pt x="253" y="62"/>
                  </a:lnTo>
                  <a:lnTo>
                    <a:pt x="237" y="60"/>
                  </a:lnTo>
                  <a:lnTo>
                    <a:pt x="168" y="60"/>
                  </a:lnTo>
                  <a:lnTo>
                    <a:pt x="135" y="62"/>
                  </a:lnTo>
                  <a:lnTo>
                    <a:pt x="106" y="65"/>
                  </a:lnTo>
                  <a:lnTo>
                    <a:pt x="83" y="69"/>
                  </a:lnTo>
                  <a:lnTo>
                    <a:pt x="67" y="72"/>
                  </a:lnTo>
                  <a:lnTo>
                    <a:pt x="67" y="448"/>
                  </a:lnTo>
                  <a:lnTo>
                    <a:pt x="0" y="448"/>
                  </a:lnTo>
                  <a:lnTo>
                    <a:pt x="0" y="9"/>
                  </a:lnTo>
                  <a:lnTo>
                    <a:pt x="63" y="9"/>
                  </a:lnTo>
                  <a:lnTo>
                    <a:pt x="67" y="40"/>
                  </a:lnTo>
                  <a:lnTo>
                    <a:pt x="92" y="22"/>
                  </a:lnTo>
                  <a:lnTo>
                    <a:pt x="121" y="9"/>
                  </a:lnTo>
                  <a:lnTo>
                    <a:pt x="152" y="2"/>
                  </a:lnTo>
                  <a:lnTo>
                    <a:pt x="182" y="0"/>
                  </a:lnTo>
                  <a:lnTo>
                    <a:pt x="249" y="0"/>
                  </a:lnTo>
                  <a:lnTo>
                    <a:pt x="275" y="2"/>
                  </a:lnTo>
                  <a:lnTo>
                    <a:pt x="296" y="6"/>
                  </a:lnTo>
                  <a:lnTo>
                    <a:pt x="318" y="15"/>
                  </a:lnTo>
                  <a:lnTo>
                    <a:pt x="334" y="29"/>
                  </a:lnTo>
                  <a:lnTo>
                    <a:pt x="349" y="47"/>
                  </a:lnTo>
                  <a:lnTo>
                    <a:pt x="358" y="71"/>
                  </a:lnTo>
                  <a:lnTo>
                    <a:pt x="361" y="98"/>
                  </a:lnTo>
                  <a:lnTo>
                    <a:pt x="361" y="448"/>
                  </a:lnTo>
                  <a:lnTo>
                    <a:pt x="293" y="44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a:p>
          </p:txBody>
        </p:sp>
        <p:sp>
          <p:nvSpPr>
            <p:cNvPr id="14" name="Freeform 71"/>
            <p:cNvSpPr>
              <a:spLocks noChangeAspect="1"/>
            </p:cNvSpPr>
            <p:nvPr/>
          </p:nvSpPr>
          <p:spPr bwMode="auto">
            <a:xfrm>
              <a:off x="5232" y="10015"/>
              <a:ext cx="608" cy="448"/>
            </a:xfrm>
            <a:custGeom>
              <a:avLst/>
              <a:gdLst>
                <a:gd name="T0" fmla="*/ 541 w 608"/>
                <a:gd name="T1" fmla="*/ 448 h 448"/>
                <a:gd name="T2" fmla="*/ 541 w 608"/>
                <a:gd name="T3" fmla="*/ 107 h 448"/>
                <a:gd name="T4" fmla="*/ 537 w 608"/>
                <a:gd name="T5" fmla="*/ 87 h 448"/>
                <a:gd name="T6" fmla="*/ 528 w 608"/>
                <a:gd name="T7" fmla="*/ 74 h 448"/>
                <a:gd name="T8" fmla="*/ 516 w 608"/>
                <a:gd name="T9" fmla="*/ 67 h 448"/>
                <a:gd name="T10" fmla="*/ 501 w 608"/>
                <a:gd name="T11" fmla="*/ 62 h 448"/>
                <a:gd name="T12" fmla="*/ 485 w 608"/>
                <a:gd name="T13" fmla="*/ 60 h 448"/>
                <a:gd name="T14" fmla="*/ 440 w 608"/>
                <a:gd name="T15" fmla="*/ 60 h 448"/>
                <a:gd name="T16" fmla="*/ 407 w 608"/>
                <a:gd name="T17" fmla="*/ 62 h 448"/>
                <a:gd name="T18" fmla="*/ 378 w 608"/>
                <a:gd name="T19" fmla="*/ 65 h 448"/>
                <a:gd name="T20" fmla="*/ 355 w 608"/>
                <a:gd name="T21" fmla="*/ 69 h 448"/>
                <a:gd name="T22" fmla="*/ 338 w 608"/>
                <a:gd name="T23" fmla="*/ 72 h 448"/>
                <a:gd name="T24" fmla="*/ 338 w 608"/>
                <a:gd name="T25" fmla="*/ 448 h 448"/>
                <a:gd name="T26" fmla="*/ 270 w 608"/>
                <a:gd name="T27" fmla="*/ 448 h 448"/>
                <a:gd name="T28" fmla="*/ 270 w 608"/>
                <a:gd name="T29" fmla="*/ 107 h 448"/>
                <a:gd name="T30" fmla="*/ 268 w 608"/>
                <a:gd name="T31" fmla="*/ 87 h 448"/>
                <a:gd name="T32" fmla="*/ 259 w 608"/>
                <a:gd name="T33" fmla="*/ 74 h 448"/>
                <a:gd name="T34" fmla="*/ 246 w 608"/>
                <a:gd name="T35" fmla="*/ 67 h 448"/>
                <a:gd name="T36" fmla="*/ 230 w 608"/>
                <a:gd name="T37" fmla="*/ 62 h 448"/>
                <a:gd name="T38" fmla="*/ 214 w 608"/>
                <a:gd name="T39" fmla="*/ 60 h 448"/>
                <a:gd name="T40" fmla="*/ 165 w 608"/>
                <a:gd name="T41" fmla="*/ 60 h 448"/>
                <a:gd name="T42" fmla="*/ 127 w 608"/>
                <a:gd name="T43" fmla="*/ 63 h 448"/>
                <a:gd name="T44" fmla="*/ 94 w 608"/>
                <a:gd name="T45" fmla="*/ 67 h 448"/>
                <a:gd name="T46" fmla="*/ 67 w 608"/>
                <a:gd name="T47" fmla="*/ 72 h 448"/>
                <a:gd name="T48" fmla="*/ 67 w 608"/>
                <a:gd name="T49" fmla="*/ 448 h 448"/>
                <a:gd name="T50" fmla="*/ 0 w 608"/>
                <a:gd name="T51" fmla="*/ 448 h 448"/>
                <a:gd name="T52" fmla="*/ 0 w 608"/>
                <a:gd name="T53" fmla="*/ 9 h 448"/>
                <a:gd name="T54" fmla="*/ 65 w 608"/>
                <a:gd name="T55" fmla="*/ 9 h 448"/>
                <a:gd name="T56" fmla="*/ 67 w 608"/>
                <a:gd name="T57" fmla="*/ 40 h 448"/>
                <a:gd name="T58" fmla="*/ 93 w 608"/>
                <a:gd name="T59" fmla="*/ 22 h 448"/>
                <a:gd name="T60" fmla="*/ 122 w 608"/>
                <a:gd name="T61" fmla="*/ 9 h 448"/>
                <a:gd name="T62" fmla="*/ 152 w 608"/>
                <a:gd name="T63" fmla="*/ 2 h 448"/>
                <a:gd name="T64" fmla="*/ 183 w 608"/>
                <a:gd name="T65" fmla="*/ 0 h 448"/>
                <a:gd name="T66" fmla="*/ 228 w 608"/>
                <a:gd name="T67" fmla="*/ 0 h 448"/>
                <a:gd name="T68" fmla="*/ 252 w 608"/>
                <a:gd name="T69" fmla="*/ 2 h 448"/>
                <a:gd name="T70" fmla="*/ 275 w 608"/>
                <a:gd name="T71" fmla="*/ 7 h 448"/>
                <a:gd name="T72" fmla="*/ 297 w 608"/>
                <a:gd name="T73" fmla="*/ 16 h 448"/>
                <a:gd name="T74" fmla="*/ 315 w 608"/>
                <a:gd name="T75" fmla="*/ 31 h 448"/>
                <a:gd name="T76" fmla="*/ 328 w 608"/>
                <a:gd name="T77" fmla="*/ 51 h 448"/>
                <a:gd name="T78" fmla="*/ 346 w 608"/>
                <a:gd name="T79" fmla="*/ 33 h 448"/>
                <a:gd name="T80" fmla="*/ 369 w 608"/>
                <a:gd name="T81" fmla="*/ 18 h 448"/>
                <a:gd name="T82" fmla="*/ 396 w 608"/>
                <a:gd name="T83" fmla="*/ 7 h 448"/>
                <a:gd name="T84" fmla="*/ 425 w 608"/>
                <a:gd name="T85" fmla="*/ 2 h 448"/>
                <a:gd name="T86" fmla="*/ 456 w 608"/>
                <a:gd name="T87" fmla="*/ 0 h 448"/>
                <a:gd name="T88" fmla="*/ 498 w 608"/>
                <a:gd name="T89" fmla="*/ 0 h 448"/>
                <a:gd name="T90" fmla="*/ 521 w 608"/>
                <a:gd name="T91" fmla="*/ 2 h 448"/>
                <a:gd name="T92" fmla="*/ 545 w 608"/>
                <a:gd name="T93" fmla="*/ 6 h 448"/>
                <a:gd name="T94" fmla="*/ 564 w 608"/>
                <a:gd name="T95" fmla="*/ 15 h 448"/>
                <a:gd name="T96" fmla="*/ 583 w 608"/>
                <a:gd name="T97" fmla="*/ 29 h 448"/>
                <a:gd name="T98" fmla="*/ 597 w 608"/>
                <a:gd name="T99" fmla="*/ 47 h 448"/>
                <a:gd name="T100" fmla="*/ 604 w 608"/>
                <a:gd name="T101" fmla="*/ 71 h 448"/>
                <a:gd name="T102" fmla="*/ 608 w 608"/>
                <a:gd name="T103" fmla="*/ 98 h 448"/>
                <a:gd name="T104" fmla="*/ 608 w 608"/>
                <a:gd name="T105" fmla="*/ 448 h 448"/>
                <a:gd name="T106" fmla="*/ 541 w 608"/>
                <a:gd name="T107" fmla="*/ 448 h 4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08" h="448">
                  <a:moveTo>
                    <a:pt x="541" y="448"/>
                  </a:moveTo>
                  <a:lnTo>
                    <a:pt x="541" y="107"/>
                  </a:lnTo>
                  <a:lnTo>
                    <a:pt x="537" y="87"/>
                  </a:lnTo>
                  <a:lnTo>
                    <a:pt x="528" y="74"/>
                  </a:lnTo>
                  <a:lnTo>
                    <a:pt x="516" y="67"/>
                  </a:lnTo>
                  <a:lnTo>
                    <a:pt x="501" y="62"/>
                  </a:lnTo>
                  <a:lnTo>
                    <a:pt x="485" y="60"/>
                  </a:lnTo>
                  <a:lnTo>
                    <a:pt x="440" y="60"/>
                  </a:lnTo>
                  <a:lnTo>
                    <a:pt x="407" y="62"/>
                  </a:lnTo>
                  <a:lnTo>
                    <a:pt x="378" y="65"/>
                  </a:lnTo>
                  <a:lnTo>
                    <a:pt x="355" y="69"/>
                  </a:lnTo>
                  <a:lnTo>
                    <a:pt x="338" y="72"/>
                  </a:lnTo>
                  <a:lnTo>
                    <a:pt x="338" y="448"/>
                  </a:lnTo>
                  <a:lnTo>
                    <a:pt x="270" y="448"/>
                  </a:lnTo>
                  <a:lnTo>
                    <a:pt x="270" y="107"/>
                  </a:lnTo>
                  <a:lnTo>
                    <a:pt x="268" y="87"/>
                  </a:lnTo>
                  <a:lnTo>
                    <a:pt x="259" y="74"/>
                  </a:lnTo>
                  <a:lnTo>
                    <a:pt x="246" y="67"/>
                  </a:lnTo>
                  <a:lnTo>
                    <a:pt x="230" y="62"/>
                  </a:lnTo>
                  <a:lnTo>
                    <a:pt x="214" y="60"/>
                  </a:lnTo>
                  <a:lnTo>
                    <a:pt x="165" y="60"/>
                  </a:lnTo>
                  <a:lnTo>
                    <a:pt x="127" y="63"/>
                  </a:lnTo>
                  <a:lnTo>
                    <a:pt x="94" y="67"/>
                  </a:lnTo>
                  <a:lnTo>
                    <a:pt x="67" y="72"/>
                  </a:lnTo>
                  <a:lnTo>
                    <a:pt x="67" y="448"/>
                  </a:lnTo>
                  <a:lnTo>
                    <a:pt x="0" y="448"/>
                  </a:lnTo>
                  <a:lnTo>
                    <a:pt x="0" y="9"/>
                  </a:lnTo>
                  <a:lnTo>
                    <a:pt x="65" y="9"/>
                  </a:lnTo>
                  <a:lnTo>
                    <a:pt x="67" y="40"/>
                  </a:lnTo>
                  <a:lnTo>
                    <a:pt x="93" y="22"/>
                  </a:lnTo>
                  <a:lnTo>
                    <a:pt x="122" y="9"/>
                  </a:lnTo>
                  <a:lnTo>
                    <a:pt x="152" y="2"/>
                  </a:lnTo>
                  <a:lnTo>
                    <a:pt x="183" y="0"/>
                  </a:lnTo>
                  <a:lnTo>
                    <a:pt x="228" y="0"/>
                  </a:lnTo>
                  <a:lnTo>
                    <a:pt x="252" y="2"/>
                  </a:lnTo>
                  <a:lnTo>
                    <a:pt x="275" y="7"/>
                  </a:lnTo>
                  <a:lnTo>
                    <a:pt x="297" y="16"/>
                  </a:lnTo>
                  <a:lnTo>
                    <a:pt x="315" y="31"/>
                  </a:lnTo>
                  <a:lnTo>
                    <a:pt x="328" y="51"/>
                  </a:lnTo>
                  <a:lnTo>
                    <a:pt x="346" y="33"/>
                  </a:lnTo>
                  <a:lnTo>
                    <a:pt x="369" y="18"/>
                  </a:lnTo>
                  <a:lnTo>
                    <a:pt x="396" y="7"/>
                  </a:lnTo>
                  <a:lnTo>
                    <a:pt x="425" y="2"/>
                  </a:lnTo>
                  <a:lnTo>
                    <a:pt x="456" y="0"/>
                  </a:lnTo>
                  <a:lnTo>
                    <a:pt x="498" y="0"/>
                  </a:lnTo>
                  <a:lnTo>
                    <a:pt x="521" y="2"/>
                  </a:lnTo>
                  <a:lnTo>
                    <a:pt x="545" y="6"/>
                  </a:lnTo>
                  <a:lnTo>
                    <a:pt x="564" y="15"/>
                  </a:lnTo>
                  <a:lnTo>
                    <a:pt x="583" y="29"/>
                  </a:lnTo>
                  <a:lnTo>
                    <a:pt x="597" y="47"/>
                  </a:lnTo>
                  <a:lnTo>
                    <a:pt x="604" y="71"/>
                  </a:lnTo>
                  <a:lnTo>
                    <a:pt x="608" y="98"/>
                  </a:lnTo>
                  <a:lnTo>
                    <a:pt x="608" y="448"/>
                  </a:lnTo>
                  <a:lnTo>
                    <a:pt x="541" y="448"/>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a:p>
          </p:txBody>
        </p:sp>
        <p:sp>
          <p:nvSpPr>
            <p:cNvPr id="15" name="Freeform 72"/>
            <p:cNvSpPr>
              <a:spLocks noChangeAspect="1" noEditPoints="1"/>
            </p:cNvSpPr>
            <p:nvPr/>
          </p:nvSpPr>
          <p:spPr bwMode="auto">
            <a:xfrm>
              <a:off x="5986" y="9846"/>
              <a:ext cx="67" cy="617"/>
            </a:xfrm>
            <a:custGeom>
              <a:avLst/>
              <a:gdLst>
                <a:gd name="T0" fmla="*/ 0 w 67"/>
                <a:gd name="T1" fmla="*/ 84 h 617"/>
                <a:gd name="T2" fmla="*/ 0 w 67"/>
                <a:gd name="T3" fmla="*/ 0 h 617"/>
                <a:gd name="T4" fmla="*/ 67 w 67"/>
                <a:gd name="T5" fmla="*/ 0 h 617"/>
                <a:gd name="T6" fmla="*/ 67 w 67"/>
                <a:gd name="T7" fmla="*/ 84 h 617"/>
                <a:gd name="T8" fmla="*/ 0 w 67"/>
                <a:gd name="T9" fmla="*/ 84 h 617"/>
                <a:gd name="T10" fmla="*/ 0 w 67"/>
                <a:gd name="T11" fmla="*/ 617 h 617"/>
                <a:gd name="T12" fmla="*/ 0 w 67"/>
                <a:gd name="T13" fmla="*/ 178 h 617"/>
                <a:gd name="T14" fmla="*/ 67 w 67"/>
                <a:gd name="T15" fmla="*/ 178 h 617"/>
                <a:gd name="T16" fmla="*/ 67 w 67"/>
                <a:gd name="T17" fmla="*/ 617 h 617"/>
                <a:gd name="T18" fmla="*/ 0 w 67"/>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17">
                  <a:moveTo>
                    <a:pt x="0" y="84"/>
                  </a:moveTo>
                  <a:lnTo>
                    <a:pt x="0" y="0"/>
                  </a:lnTo>
                  <a:lnTo>
                    <a:pt x="67" y="0"/>
                  </a:lnTo>
                  <a:lnTo>
                    <a:pt x="67" y="84"/>
                  </a:lnTo>
                  <a:lnTo>
                    <a:pt x="0" y="84"/>
                  </a:lnTo>
                  <a:close/>
                  <a:moveTo>
                    <a:pt x="0" y="617"/>
                  </a:moveTo>
                  <a:lnTo>
                    <a:pt x="0" y="178"/>
                  </a:lnTo>
                  <a:lnTo>
                    <a:pt x="67" y="178"/>
                  </a:lnTo>
                  <a:lnTo>
                    <a:pt x="67" y="617"/>
                  </a:lnTo>
                  <a:lnTo>
                    <a:pt x="0" y="617"/>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a:p>
          </p:txBody>
        </p:sp>
        <p:sp>
          <p:nvSpPr>
            <p:cNvPr id="16" name="Freeform 73"/>
            <p:cNvSpPr>
              <a:spLocks noChangeAspect="1" noEditPoints="1"/>
            </p:cNvSpPr>
            <p:nvPr/>
          </p:nvSpPr>
          <p:spPr bwMode="auto">
            <a:xfrm>
              <a:off x="6182" y="9846"/>
              <a:ext cx="359" cy="628"/>
            </a:xfrm>
            <a:custGeom>
              <a:avLst/>
              <a:gdLst>
                <a:gd name="T0" fmla="*/ 300 w 359"/>
                <a:gd name="T1" fmla="*/ 617 h 628"/>
                <a:gd name="T2" fmla="*/ 294 w 359"/>
                <a:gd name="T3" fmla="*/ 584 h 628"/>
                <a:gd name="T4" fmla="*/ 267 w 359"/>
                <a:gd name="T5" fmla="*/ 606 h 628"/>
                <a:gd name="T6" fmla="*/ 238 w 359"/>
                <a:gd name="T7" fmla="*/ 619 h 628"/>
                <a:gd name="T8" fmla="*/ 207 w 359"/>
                <a:gd name="T9" fmla="*/ 626 h 628"/>
                <a:gd name="T10" fmla="*/ 175 w 359"/>
                <a:gd name="T11" fmla="*/ 628 h 628"/>
                <a:gd name="T12" fmla="*/ 104 w 359"/>
                <a:gd name="T13" fmla="*/ 628 h 628"/>
                <a:gd name="T14" fmla="*/ 85 w 359"/>
                <a:gd name="T15" fmla="*/ 626 h 628"/>
                <a:gd name="T16" fmla="*/ 63 w 359"/>
                <a:gd name="T17" fmla="*/ 620 h 628"/>
                <a:gd name="T18" fmla="*/ 43 w 359"/>
                <a:gd name="T19" fmla="*/ 613 h 628"/>
                <a:gd name="T20" fmla="*/ 25 w 359"/>
                <a:gd name="T21" fmla="*/ 599 h 628"/>
                <a:gd name="T22" fmla="*/ 12 w 359"/>
                <a:gd name="T23" fmla="*/ 581 h 628"/>
                <a:gd name="T24" fmla="*/ 1 w 359"/>
                <a:gd name="T25" fmla="*/ 557 h 628"/>
                <a:gd name="T26" fmla="*/ 0 w 359"/>
                <a:gd name="T27" fmla="*/ 527 h 628"/>
                <a:gd name="T28" fmla="*/ 0 w 359"/>
                <a:gd name="T29" fmla="*/ 292 h 628"/>
                <a:gd name="T30" fmla="*/ 1 w 359"/>
                <a:gd name="T31" fmla="*/ 259 h 628"/>
                <a:gd name="T32" fmla="*/ 10 w 359"/>
                <a:gd name="T33" fmla="*/ 232 h 628"/>
                <a:gd name="T34" fmla="*/ 25 w 359"/>
                <a:gd name="T35" fmla="*/ 211 h 628"/>
                <a:gd name="T36" fmla="*/ 45 w 359"/>
                <a:gd name="T37" fmla="*/ 193 h 628"/>
                <a:gd name="T38" fmla="*/ 68 w 359"/>
                <a:gd name="T39" fmla="*/ 180 h 628"/>
                <a:gd name="T40" fmla="*/ 94 w 359"/>
                <a:gd name="T41" fmla="*/ 171 h 628"/>
                <a:gd name="T42" fmla="*/ 124 w 359"/>
                <a:gd name="T43" fmla="*/ 169 h 628"/>
                <a:gd name="T44" fmla="*/ 188 w 359"/>
                <a:gd name="T45" fmla="*/ 169 h 628"/>
                <a:gd name="T46" fmla="*/ 218 w 359"/>
                <a:gd name="T47" fmla="*/ 171 h 628"/>
                <a:gd name="T48" fmla="*/ 247 w 359"/>
                <a:gd name="T49" fmla="*/ 180 h 628"/>
                <a:gd name="T50" fmla="*/ 273 w 359"/>
                <a:gd name="T51" fmla="*/ 191 h 628"/>
                <a:gd name="T52" fmla="*/ 292 w 359"/>
                <a:gd name="T53" fmla="*/ 207 h 628"/>
                <a:gd name="T54" fmla="*/ 292 w 359"/>
                <a:gd name="T55" fmla="*/ 0 h 628"/>
                <a:gd name="T56" fmla="*/ 359 w 359"/>
                <a:gd name="T57" fmla="*/ 0 h 628"/>
                <a:gd name="T58" fmla="*/ 359 w 359"/>
                <a:gd name="T59" fmla="*/ 617 h 628"/>
                <a:gd name="T60" fmla="*/ 300 w 359"/>
                <a:gd name="T61" fmla="*/ 617 h 628"/>
                <a:gd name="T62" fmla="*/ 292 w 359"/>
                <a:gd name="T63" fmla="*/ 256 h 628"/>
                <a:gd name="T64" fmla="*/ 274 w 359"/>
                <a:gd name="T65" fmla="*/ 247 h 628"/>
                <a:gd name="T66" fmla="*/ 249 w 359"/>
                <a:gd name="T67" fmla="*/ 238 h 628"/>
                <a:gd name="T68" fmla="*/ 217 w 359"/>
                <a:gd name="T69" fmla="*/ 231 h 628"/>
                <a:gd name="T70" fmla="*/ 180 w 359"/>
                <a:gd name="T71" fmla="*/ 229 h 628"/>
                <a:gd name="T72" fmla="*/ 117 w 359"/>
                <a:gd name="T73" fmla="*/ 229 h 628"/>
                <a:gd name="T74" fmla="*/ 106 w 359"/>
                <a:gd name="T75" fmla="*/ 229 h 628"/>
                <a:gd name="T76" fmla="*/ 94 w 359"/>
                <a:gd name="T77" fmla="*/ 232 h 628"/>
                <a:gd name="T78" fmla="*/ 83 w 359"/>
                <a:gd name="T79" fmla="*/ 240 h 628"/>
                <a:gd name="T80" fmla="*/ 74 w 359"/>
                <a:gd name="T81" fmla="*/ 252 h 628"/>
                <a:gd name="T82" fmla="*/ 68 w 359"/>
                <a:gd name="T83" fmla="*/ 268 h 628"/>
                <a:gd name="T84" fmla="*/ 66 w 359"/>
                <a:gd name="T85" fmla="*/ 290 h 628"/>
                <a:gd name="T86" fmla="*/ 66 w 359"/>
                <a:gd name="T87" fmla="*/ 512 h 628"/>
                <a:gd name="T88" fmla="*/ 68 w 359"/>
                <a:gd name="T89" fmla="*/ 534 h 628"/>
                <a:gd name="T90" fmla="*/ 77 w 359"/>
                <a:gd name="T91" fmla="*/ 550 h 628"/>
                <a:gd name="T92" fmla="*/ 88 w 359"/>
                <a:gd name="T93" fmla="*/ 559 h 628"/>
                <a:gd name="T94" fmla="*/ 101 w 359"/>
                <a:gd name="T95" fmla="*/ 564 h 628"/>
                <a:gd name="T96" fmla="*/ 113 w 359"/>
                <a:gd name="T97" fmla="*/ 566 h 628"/>
                <a:gd name="T98" fmla="*/ 128 w 359"/>
                <a:gd name="T99" fmla="*/ 566 h 628"/>
                <a:gd name="T100" fmla="*/ 179 w 359"/>
                <a:gd name="T101" fmla="*/ 566 h 628"/>
                <a:gd name="T102" fmla="*/ 218 w 359"/>
                <a:gd name="T103" fmla="*/ 564 h 628"/>
                <a:gd name="T104" fmla="*/ 249 w 359"/>
                <a:gd name="T105" fmla="*/ 561 h 628"/>
                <a:gd name="T106" fmla="*/ 274 w 359"/>
                <a:gd name="T107" fmla="*/ 555 h 628"/>
                <a:gd name="T108" fmla="*/ 292 w 359"/>
                <a:gd name="T109" fmla="*/ 552 h 628"/>
                <a:gd name="T110" fmla="*/ 292 w 359"/>
                <a:gd name="T111" fmla="*/ 256 h 6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9" h="628">
                  <a:moveTo>
                    <a:pt x="300" y="617"/>
                  </a:moveTo>
                  <a:lnTo>
                    <a:pt x="294" y="584"/>
                  </a:lnTo>
                  <a:lnTo>
                    <a:pt x="267" y="606"/>
                  </a:lnTo>
                  <a:lnTo>
                    <a:pt x="238" y="619"/>
                  </a:lnTo>
                  <a:lnTo>
                    <a:pt x="207" y="626"/>
                  </a:lnTo>
                  <a:lnTo>
                    <a:pt x="175" y="628"/>
                  </a:lnTo>
                  <a:lnTo>
                    <a:pt x="104" y="628"/>
                  </a:lnTo>
                  <a:lnTo>
                    <a:pt x="85" y="626"/>
                  </a:lnTo>
                  <a:lnTo>
                    <a:pt x="63" y="620"/>
                  </a:lnTo>
                  <a:lnTo>
                    <a:pt x="43" y="613"/>
                  </a:lnTo>
                  <a:lnTo>
                    <a:pt x="25" y="599"/>
                  </a:lnTo>
                  <a:lnTo>
                    <a:pt x="12" y="581"/>
                  </a:lnTo>
                  <a:lnTo>
                    <a:pt x="1" y="557"/>
                  </a:lnTo>
                  <a:lnTo>
                    <a:pt x="0" y="527"/>
                  </a:lnTo>
                  <a:lnTo>
                    <a:pt x="0" y="292"/>
                  </a:lnTo>
                  <a:lnTo>
                    <a:pt x="1" y="259"/>
                  </a:lnTo>
                  <a:lnTo>
                    <a:pt x="10" y="232"/>
                  </a:lnTo>
                  <a:lnTo>
                    <a:pt x="25" y="211"/>
                  </a:lnTo>
                  <a:lnTo>
                    <a:pt x="45" y="193"/>
                  </a:lnTo>
                  <a:lnTo>
                    <a:pt x="68" y="180"/>
                  </a:lnTo>
                  <a:lnTo>
                    <a:pt x="94" y="171"/>
                  </a:lnTo>
                  <a:lnTo>
                    <a:pt x="124" y="169"/>
                  </a:lnTo>
                  <a:lnTo>
                    <a:pt x="188" y="169"/>
                  </a:lnTo>
                  <a:lnTo>
                    <a:pt x="218" y="171"/>
                  </a:lnTo>
                  <a:lnTo>
                    <a:pt x="247" y="180"/>
                  </a:lnTo>
                  <a:lnTo>
                    <a:pt x="273" y="191"/>
                  </a:lnTo>
                  <a:lnTo>
                    <a:pt x="292" y="207"/>
                  </a:lnTo>
                  <a:lnTo>
                    <a:pt x="292" y="0"/>
                  </a:lnTo>
                  <a:lnTo>
                    <a:pt x="359" y="0"/>
                  </a:lnTo>
                  <a:lnTo>
                    <a:pt x="359" y="617"/>
                  </a:lnTo>
                  <a:lnTo>
                    <a:pt x="300" y="617"/>
                  </a:lnTo>
                  <a:close/>
                  <a:moveTo>
                    <a:pt x="292" y="256"/>
                  </a:moveTo>
                  <a:lnTo>
                    <a:pt x="274" y="247"/>
                  </a:lnTo>
                  <a:lnTo>
                    <a:pt x="249" y="238"/>
                  </a:lnTo>
                  <a:lnTo>
                    <a:pt x="217" y="231"/>
                  </a:lnTo>
                  <a:lnTo>
                    <a:pt x="180" y="229"/>
                  </a:lnTo>
                  <a:lnTo>
                    <a:pt x="117" y="229"/>
                  </a:lnTo>
                  <a:lnTo>
                    <a:pt x="106" y="229"/>
                  </a:lnTo>
                  <a:lnTo>
                    <a:pt x="94" y="232"/>
                  </a:lnTo>
                  <a:lnTo>
                    <a:pt x="83" y="240"/>
                  </a:lnTo>
                  <a:lnTo>
                    <a:pt x="74" y="252"/>
                  </a:lnTo>
                  <a:lnTo>
                    <a:pt x="68" y="268"/>
                  </a:lnTo>
                  <a:lnTo>
                    <a:pt x="66" y="290"/>
                  </a:lnTo>
                  <a:lnTo>
                    <a:pt x="66" y="512"/>
                  </a:lnTo>
                  <a:lnTo>
                    <a:pt x="68" y="534"/>
                  </a:lnTo>
                  <a:lnTo>
                    <a:pt x="77" y="550"/>
                  </a:lnTo>
                  <a:lnTo>
                    <a:pt x="88" y="559"/>
                  </a:lnTo>
                  <a:lnTo>
                    <a:pt x="101" y="564"/>
                  </a:lnTo>
                  <a:lnTo>
                    <a:pt x="113" y="566"/>
                  </a:lnTo>
                  <a:lnTo>
                    <a:pt x="128" y="566"/>
                  </a:lnTo>
                  <a:lnTo>
                    <a:pt x="179" y="566"/>
                  </a:lnTo>
                  <a:lnTo>
                    <a:pt x="218" y="564"/>
                  </a:lnTo>
                  <a:lnTo>
                    <a:pt x="249" y="561"/>
                  </a:lnTo>
                  <a:lnTo>
                    <a:pt x="274" y="555"/>
                  </a:lnTo>
                  <a:lnTo>
                    <a:pt x="292" y="552"/>
                  </a:lnTo>
                  <a:lnTo>
                    <a:pt x="292" y="256"/>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a:p>
          </p:txBody>
        </p:sp>
        <p:sp>
          <p:nvSpPr>
            <p:cNvPr id="17" name="Freeform 74"/>
            <p:cNvSpPr>
              <a:spLocks noChangeAspect="1"/>
            </p:cNvSpPr>
            <p:nvPr/>
          </p:nvSpPr>
          <p:spPr bwMode="auto">
            <a:xfrm>
              <a:off x="6630" y="9905"/>
              <a:ext cx="296" cy="569"/>
            </a:xfrm>
            <a:custGeom>
              <a:avLst/>
              <a:gdLst>
                <a:gd name="T0" fmla="*/ 199 w 296"/>
                <a:gd name="T1" fmla="*/ 569 h 569"/>
                <a:gd name="T2" fmla="*/ 168 w 296"/>
                <a:gd name="T3" fmla="*/ 567 h 569"/>
                <a:gd name="T4" fmla="*/ 141 w 296"/>
                <a:gd name="T5" fmla="*/ 563 h 569"/>
                <a:gd name="T6" fmla="*/ 119 w 296"/>
                <a:gd name="T7" fmla="*/ 554 h 569"/>
                <a:gd name="T8" fmla="*/ 101 w 296"/>
                <a:gd name="T9" fmla="*/ 543 h 569"/>
                <a:gd name="T10" fmla="*/ 89 w 296"/>
                <a:gd name="T11" fmla="*/ 525 h 569"/>
                <a:gd name="T12" fmla="*/ 79 w 296"/>
                <a:gd name="T13" fmla="*/ 504 h 569"/>
                <a:gd name="T14" fmla="*/ 78 w 296"/>
                <a:gd name="T15" fmla="*/ 475 h 569"/>
                <a:gd name="T16" fmla="*/ 78 w 296"/>
                <a:gd name="T17" fmla="*/ 182 h 569"/>
                <a:gd name="T18" fmla="*/ 0 w 296"/>
                <a:gd name="T19" fmla="*/ 182 h 569"/>
                <a:gd name="T20" fmla="*/ 0 w 296"/>
                <a:gd name="T21" fmla="*/ 132 h 569"/>
                <a:gd name="T22" fmla="*/ 78 w 296"/>
                <a:gd name="T23" fmla="*/ 132 h 569"/>
                <a:gd name="T24" fmla="*/ 78 w 296"/>
                <a:gd name="T25" fmla="*/ 9 h 569"/>
                <a:gd name="T26" fmla="*/ 145 w 296"/>
                <a:gd name="T27" fmla="*/ 0 h 569"/>
                <a:gd name="T28" fmla="*/ 145 w 296"/>
                <a:gd name="T29" fmla="*/ 132 h 569"/>
                <a:gd name="T30" fmla="*/ 296 w 296"/>
                <a:gd name="T31" fmla="*/ 132 h 569"/>
                <a:gd name="T32" fmla="*/ 296 w 296"/>
                <a:gd name="T33" fmla="*/ 182 h 569"/>
                <a:gd name="T34" fmla="*/ 145 w 296"/>
                <a:gd name="T35" fmla="*/ 182 h 569"/>
                <a:gd name="T36" fmla="*/ 145 w 296"/>
                <a:gd name="T37" fmla="*/ 464 h 569"/>
                <a:gd name="T38" fmla="*/ 145 w 296"/>
                <a:gd name="T39" fmla="*/ 475 h 569"/>
                <a:gd name="T40" fmla="*/ 146 w 296"/>
                <a:gd name="T41" fmla="*/ 487 h 569"/>
                <a:gd name="T42" fmla="*/ 150 w 296"/>
                <a:gd name="T43" fmla="*/ 496 h 569"/>
                <a:gd name="T44" fmla="*/ 157 w 296"/>
                <a:gd name="T45" fmla="*/ 505 h 569"/>
                <a:gd name="T46" fmla="*/ 170 w 296"/>
                <a:gd name="T47" fmla="*/ 511 h 569"/>
                <a:gd name="T48" fmla="*/ 186 w 296"/>
                <a:gd name="T49" fmla="*/ 513 h 569"/>
                <a:gd name="T50" fmla="*/ 296 w 296"/>
                <a:gd name="T51" fmla="*/ 513 h 569"/>
                <a:gd name="T52" fmla="*/ 296 w 296"/>
                <a:gd name="T53" fmla="*/ 551 h 569"/>
                <a:gd name="T54" fmla="*/ 277 w 296"/>
                <a:gd name="T55" fmla="*/ 558 h 569"/>
                <a:gd name="T56" fmla="*/ 251 w 296"/>
                <a:gd name="T57" fmla="*/ 563 h 569"/>
                <a:gd name="T58" fmla="*/ 224 w 296"/>
                <a:gd name="T59" fmla="*/ 567 h 569"/>
                <a:gd name="T60" fmla="*/ 199 w 296"/>
                <a:gd name="T61" fmla="*/ 569 h 5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96" h="569">
                  <a:moveTo>
                    <a:pt x="199" y="569"/>
                  </a:moveTo>
                  <a:lnTo>
                    <a:pt x="168" y="567"/>
                  </a:lnTo>
                  <a:lnTo>
                    <a:pt x="141" y="563"/>
                  </a:lnTo>
                  <a:lnTo>
                    <a:pt x="119" y="554"/>
                  </a:lnTo>
                  <a:lnTo>
                    <a:pt x="101" y="543"/>
                  </a:lnTo>
                  <a:lnTo>
                    <a:pt x="89" y="525"/>
                  </a:lnTo>
                  <a:lnTo>
                    <a:pt x="79" y="504"/>
                  </a:lnTo>
                  <a:lnTo>
                    <a:pt x="78" y="475"/>
                  </a:lnTo>
                  <a:lnTo>
                    <a:pt x="78" y="182"/>
                  </a:lnTo>
                  <a:lnTo>
                    <a:pt x="0" y="182"/>
                  </a:lnTo>
                  <a:lnTo>
                    <a:pt x="0" y="132"/>
                  </a:lnTo>
                  <a:lnTo>
                    <a:pt x="78" y="132"/>
                  </a:lnTo>
                  <a:lnTo>
                    <a:pt x="78" y="9"/>
                  </a:lnTo>
                  <a:lnTo>
                    <a:pt x="145" y="0"/>
                  </a:lnTo>
                  <a:lnTo>
                    <a:pt x="145" y="132"/>
                  </a:lnTo>
                  <a:lnTo>
                    <a:pt x="296" y="132"/>
                  </a:lnTo>
                  <a:lnTo>
                    <a:pt x="296" y="182"/>
                  </a:lnTo>
                  <a:lnTo>
                    <a:pt x="145" y="182"/>
                  </a:lnTo>
                  <a:lnTo>
                    <a:pt x="145" y="464"/>
                  </a:lnTo>
                  <a:lnTo>
                    <a:pt x="145" y="475"/>
                  </a:lnTo>
                  <a:lnTo>
                    <a:pt x="146" y="487"/>
                  </a:lnTo>
                  <a:lnTo>
                    <a:pt x="150" y="496"/>
                  </a:lnTo>
                  <a:lnTo>
                    <a:pt x="157" y="505"/>
                  </a:lnTo>
                  <a:lnTo>
                    <a:pt x="170" y="511"/>
                  </a:lnTo>
                  <a:lnTo>
                    <a:pt x="186" y="513"/>
                  </a:lnTo>
                  <a:lnTo>
                    <a:pt x="296" y="513"/>
                  </a:lnTo>
                  <a:lnTo>
                    <a:pt x="296" y="551"/>
                  </a:lnTo>
                  <a:lnTo>
                    <a:pt x="277" y="558"/>
                  </a:lnTo>
                  <a:lnTo>
                    <a:pt x="251" y="563"/>
                  </a:lnTo>
                  <a:lnTo>
                    <a:pt x="224" y="567"/>
                  </a:lnTo>
                  <a:lnTo>
                    <a:pt x="199" y="569"/>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a:p>
          </p:txBody>
        </p:sp>
        <p:sp>
          <p:nvSpPr>
            <p:cNvPr id="18" name="Freeform 75"/>
            <p:cNvSpPr>
              <a:spLocks noChangeAspect="1" noEditPoints="1"/>
            </p:cNvSpPr>
            <p:nvPr/>
          </p:nvSpPr>
          <p:spPr bwMode="auto">
            <a:xfrm>
              <a:off x="6923" y="9846"/>
              <a:ext cx="202" cy="803"/>
            </a:xfrm>
            <a:custGeom>
              <a:avLst/>
              <a:gdLst>
                <a:gd name="T0" fmla="*/ 67 w 202"/>
                <a:gd name="T1" fmla="*/ 803 h 803"/>
                <a:gd name="T2" fmla="*/ 56 w 202"/>
                <a:gd name="T3" fmla="*/ 803 h 803"/>
                <a:gd name="T4" fmla="*/ 40 w 202"/>
                <a:gd name="T5" fmla="*/ 801 h 803"/>
                <a:gd name="T6" fmla="*/ 20 w 202"/>
                <a:gd name="T7" fmla="*/ 799 h 803"/>
                <a:gd name="T8" fmla="*/ 0 w 202"/>
                <a:gd name="T9" fmla="*/ 794 h 803"/>
                <a:gd name="T10" fmla="*/ 0 w 202"/>
                <a:gd name="T11" fmla="*/ 747 h 803"/>
                <a:gd name="T12" fmla="*/ 54 w 202"/>
                <a:gd name="T13" fmla="*/ 747 h 803"/>
                <a:gd name="T14" fmla="*/ 78 w 202"/>
                <a:gd name="T15" fmla="*/ 747 h 803"/>
                <a:gd name="T16" fmla="*/ 96 w 202"/>
                <a:gd name="T17" fmla="*/ 743 h 803"/>
                <a:gd name="T18" fmla="*/ 110 w 202"/>
                <a:gd name="T19" fmla="*/ 736 h 803"/>
                <a:gd name="T20" fmla="*/ 121 w 202"/>
                <a:gd name="T21" fmla="*/ 727 h 803"/>
                <a:gd name="T22" fmla="*/ 130 w 202"/>
                <a:gd name="T23" fmla="*/ 711 h 803"/>
                <a:gd name="T24" fmla="*/ 134 w 202"/>
                <a:gd name="T25" fmla="*/ 689 h 803"/>
                <a:gd name="T26" fmla="*/ 135 w 202"/>
                <a:gd name="T27" fmla="*/ 660 h 803"/>
                <a:gd name="T28" fmla="*/ 135 w 202"/>
                <a:gd name="T29" fmla="*/ 178 h 803"/>
                <a:gd name="T30" fmla="*/ 202 w 202"/>
                <a:gd name="T31" fmla="*/ 178 h 803"/>
                <a:gd name="T32" fmla="*/ 202 w 202"/>
                <a:gd name="T33" fmla="*/ 664 h 803"/>
                <a:gd name="T34" fmla="*/ 201 w 202"/>
                <a:gd name="T35" fmla="*/ 700 h 803"/>
                <a:gd name="T36" fmla="*/ 193 w 202"/>
                <a:gd name="T37" fmla="*/ 730 h 803"/>
                <a:gd name="T38" fmla="*/ 181 w 202"/>
                <a:gd name="T39" fmla="*/ 754 h 803"/>
                <a:gd name="T40" fmla="*/ 166 w 202"/>
                <a:gd name="T41" fmla="*/ 772 h 803"/>
                <a:gd name="T42" fmla="*/ 146 w 202"/>
                <a:gd name="T43" fmla="*/ 786 h 803"/>
                <a:gd name="T44" fmla="*/ 123 w 202"/>
                <a:gd name="T45" fmla="*/ 795 h 803"/>
                <a:gd name="T46" fmla="*/ 96 w 202"/>
                <a:gd name="T47" fmla="*/ 801 h 803"/>
                <a:gd name="T48" fmla="*/ 67 w 202"/>
                <a:gd name="T49" fmla="*/ 803 h 803"/>
                <a:gd name="T50" fmla="*/ 135 w 202"/>
                <a:gd name="T51" fmla="*/ 84 h 803"/>
                <a:gd name="T52" fmla="*/ 135 w 202"/>
                <a:gd name="T53" fmla="*/ 0 h 803"/>
                <a:gd name="T54" fmla="*/ 202 w 202"/>
                <a:gd name="T55" fmla="*/ 0 h 803"/>
                <a:gd name="T56" fmla="*/ 202 w 202"/>
                <a:gd name="T57" fmla="*/ 84 h 803"/>
                <a:gd name="T58" fmla="*/ 135 w 202"/>
                <a:gd name="T59" fmla="*/ 84 h 8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02" h="803">
                  <a:moveTo>
                    <a:pt x="67" y="803"/>
                  </a:moveTo>
                  <a:lnTo>
                    <a:pt x="56" y="803"/>
                  </a:lnTo>
                  <a:lnTo>
                    <a:pt x="40" y="801"/>
                  </a:lnTo>
                  <a:lnTo>
                    <a:pt x="20" y="799"/>
                  </a:lnTo>
                  <a:lnTo>
                    <a:pt x="0" y="794"/>
                  </a:lnTo>
                  <a:lnTo>
                    <a:pt x="0" y="747"/>
                  </a:lnTo>
                  <a:lnTo>
                    <a:pt x="54" y="747"/>
                  </a:lnTo>
                  <a:lnTo>
                    <a:pt x="78" y="747"/>
                  </a:lnTo>
                  <a:lnTo>
                    <a:pt x="96" y="743"/>
                  </a:lnTo>
                  <a:lnTo>
                    <a:pt x="110" y="736"/>
                  </a:lnTo>
                  <a:lnTo>
                    <a:pt x="121" y="727"/>
                  </a:lnTo>
                  <a:lnTo>
                    <a:pt x="130" y="711"/>
                  </a:lnTo>
                  <a:lnTo>
                    <a:pt x="134" y="689"/>
                  </a:lnTo>
                  <a:lnTo>
                    <a:pt x="135" y="660"/>
                  </a:lnTo>
                  <a:lnTo>
                    <a:pt x="135" y="178"/>
                  </a:lnTo>
                  <a:lnTo>
                    <a:pt x="202" y="178"/>
                  </a:lnTo>
                  <a:lnTo>
                    <a:pt x="202" y="664"/>
                  </a:lnTo>
                  <a:lnTo>
                    <a:pt x="201" y="700"/>
                  </a:lnTo>
                  <a:lnTo>
                    <a:pt x="193" y="730"/>
                  </a:lnTo>
                  <a:lnTo>
                    <a:pt x="181" y="754"/>
                  </a:lnTo>
                  <a:lnTo>
                    <a:pt x="166" y="772"/>
                  </a:lnTo>
                  <a:lnTo>
                    <a:pt x="146" y="786"/>
                  </a:lnTo>
                  <a:lnTo>
                    <a:pt x="123" y="795"/>
                  </a:lnTo>
                  <a:lnTo>
                    <a:pt x="96" y="801"/>
                  </a:lnTo>
                  <a:lnTo>
                    <a:pt x="67" y="803"/>
                  </a:lnTo>
                  <a:close/>
                  <a:moveTo>
                    <a:pt x="135" y="84"/>
                  </a:moveTo>
                  <a:lnTo>
                    <a:pt x="135" y="0"/>
                  </a:lnTo>
                  <a:lnTo>
                    <a:pt x="202" y="0"/>
                  </a:lnTo>
                  <a:lnTo>
                    <a:pt x="202" y="84"/>
                  </a:lnTo>
                  <a:lnTo>
                    <a:pt x="135" y="84"/>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a:p>
          </p:txBody>
        </p:sp>
        <p:sp>
          <p:nvSpPr>
            <p:cNvPr id="19" name="Freeform 76"/>
            <p:cNvSpPr>
              <a:spLocks noChangeAspect="1"/>
            </p:cNvSpPr>
            <p:nvPr/>
          </p:nvSpPr>
          <p:spPr bwMode="auto">
            <a:xfrm>
              <a:off x="7221" y="10024"/>
              <a:ext cx="394" cy="617"/>
            </a:xfrm>
            <a:custGeom>
              <a:avLst/>
              <a:gdLst>
                <a:gd name="T0" fmla="*/ 168 w 394"/>
                <a:gd name="T1" fmla="*/ 617 h 617"/>
                <a:gd name="T2" fmla="*/ 103 w 394"/>
                <a:gd name="T3" fmla="*/ 617 h 617"/>
                <a:gd name="T4" fmla="*/ 174 w 394"/>
                <a:gd name="T5" fmla="*/ 432 h 617"/>
                <a:gd name="T6" fmla="*/ 0 w 394"/>
                <a:gd name="T7" fmla="*/ 0 h 617"/>
                <a:gd name="T8" fmla="*/ 72 w 394"/>
                <a:gd name="T9" fmla="*/ 0 h 617"/>
                <a:gd name="T10" fmla="*/ 206 w 394"/>
                <a:gd name="T11" fmla="*/ 345 h 617"/>
                <a:gd name="T12" fmla="*/ 208 w 394"/>
                <a:gd name="T13" fmla="*/ 345 h 617"/>
                <a:gd name="T14" fmla="*/ 329 w 394"/>
                <a:gd name="T15" fmla="*/ 0 h 617"/>
                <a:gd name="T16" fmla="*/ 394 w 394"/>
                <a:gd name="T17" fmla="*/ 0 h 617"/>
                <a:gd name="T18" fmla="*/ 168 w 394"/>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4" h="617">
                  <a:moveTo>
                    <a:pt x="168" y="617"/>
                  </a:moveTo>
                  <a:lnTo>
                    <a:pt x="103" y="617"/>
                  </a:lnTo>
                  <a:lnTo>
                    <a:pt x="174" y="432"/>
                  </a:lnTo>
                  <a:lnTo>
                    <a:pt x="0" y="0"/>
                  </a:lnTo>
                  <a:lnTo>
                    <a:pt x="72" y="0"/>
                  </a:lnTo>
                  <a:lnTo>
                    <a:pt x="206" y="345"/>
                  </a:lnTo>
                  <a:lnTo>
                    <a:pt x="208" y="345"/>
                  </a:lnTo>
                  <a:lnTo>
                    <a:pt x="329" y="0"/>
                  </a:lnTo>
                  <a:lnTo>
                    <a:pt x="394" y="0"/>
                  </a:lnTo>
                  <a:lnTo>
                    <a:pt x="168" y="61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a:p>
          </p:txBody>
        </p:sp>
        <p:sp>
          <p:nvSpPr>
            <p:cNvPr id="20" name="Rectangle 77"/>
            <p:cNvSpPr>
              <a:spLocks noChangeAspect="1" noChangeArrowheads="1"/>
            </p:cNvSpPr>
            <p:nvPr/>
          </p:nvSpPr>
          <p:spPr bwMode="auto">
            <a:xfrm>
              <a:off x="7707" y="9848"/>
              <a:ext cx="71" cy="613"/>
            </a:xfrm>
            <a:prstGeom prst="rect">
              <a:avLst/>
            </a:prstGeom>
            <a:solidFill>
              <a:srgbClr val="84715E"/>
            </a:solidFill>
            <a:ln>
              <a:noFill/>
            </a:ln>
            <a:extLst>
              <a:ext uri="{91240B29-F687-4F45-9708-019B960494DF}">
                <a14:hiddenLine xmlns:a14="http://schemas.microsoft.com/office/drawing/2010/main" w="0">
                  <a:solidFill>
                    <a:srgbClr val="575541"/>
                  </a:solidFill>
                  <a:miter lim="800000"/>
                  <a:headEnd/>
                  <a:tailEnd/>
                </a14:hiddenLine>
              </a:ext>
            </a:extLst>
          </p:spPr>
          <p:txBody>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a:defRPr/>
              </a:pPr>
              <a:endParaRPr lang="da-DK" altLang="da-DK" smtClean="0"/>
            </a:p>
          </p:txBody>
        </p:sp>
        <p:sp>
          <p:nvSpPr>
            <p:cNvPr id="21" name="Rectangle 78"/>
            <p:cNvSpPr>
              <a:spLocks noChangeAspect="1" noChangeArrowheads="1"/>
            </p:cNvSpPr>
            <p:nvPr/>
          </p:nvSpPr>
          <p:spPr bwMode="auto">
            <a:xfrm>
              <a:off x="7933" y="9848"/>
              <a:ext cx="64" cy="613"/>
            </a:xfrm>
            <a:prstGeom prst="rect">
              <a:avLst/>
            </a:prstGeom>
            <a:solidFill>
              <a:srgbClr val="84715E"/>
            </a:solidFill>
            <a:ln>
              <a:noFill/>
            </a:ln>
            <a:extLst>
              <a:ext uri="{91240B29-F687-4F45-9708-019B960494DF}">
                <a14:hiddenLine xmlns:a14="http://schemas.microsoft.com/office/drawing/2010/main" w="0">
                  <a:solidFill>
                    <a:srgbClr val="575541"/>
                  </a:solidFill>
                  <a:miter lim="800000"/>
                  <a:headEnd/>
                  <a:tailEnd/>
                </a14:hiddenLine>
              </a:ext>
            </a:extLst>
          </p:spPr>
          <p:txBody>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a:defRPr/>
              </a:pPr>
              <a:endParaRPr lang="da-DK" altLang="da-DK" smtClean="0"/>
            </a:p>
          </p:txBody>
        </p:sp>
        <p:sp>
          <p:nvSpPr>
            <p:cNvPr id="22" name="Freeform 79"/>
            <p:cNvSpPr>
              <a:spLocks noChangeAspect="1" noEditPoints="1"/>
            </p:cNvSpPr>
            <p:nvPr/>
          </p:nvSpPr>
          <p:spPr bwMode="auto">
            <a:xfrm>
              <a:off x="8112" y="10015"/>
              <a:ext cx="366" cy="459"/>
            </a:xfrm>
            <a:custGeom>
              <a:avLst/>
              <a:gdLst>
                <a:gd name="T0" fmla="*/ 304 w 366"/>
                <a:gd name="T1" fmla="*/ 439 h 459"/>
                <a:gd name="T2" fmla="*/ 302 w 366"/>
                <a:gd name="T3" fmla="*/ 422 h 459"/>
                <a:gd name="T4" fmla="*/ 299 w 366"/>
                <a:gd name="T5" fmla="*/ 406 h 459"/>
                <a:gd name="T6" fmla="*/ 273 w 366"/>
                <a:gd name="T7" fmla="*/ 437 h 459"/>
                <a:gd name="T8" fmla="*/ 230 w 366"/>
                <a:gd name="T9" fmla="*/ 455 h 459"/>
                <a:gd name="T10" fmla="*/ 114 w 366"/>
                <a:gd name="T11" fmla="*/ 459 h 459"/>
                <a:gd name="T12" fmla="*/ 55 w 366"/>
                <a:gd name="T13" fmla="*/ 446 h 459"/>
                <a:gd name="T14" fmla="*/ 15 w 366"/>
                <a:gd name="T15" fmla="*/ 412 h 459"/>
                <a:gd name="T16" fmla="*/ 0 w 366"/>
                <a:gd name="T17" fmla="*/ 359 h 459"/>
                <a:gd name="T18" fmla="*/ 4 w 366"/>
                <a:gd name="T19" fmla="*/ 276 h 459"/>
                <a:gd name="T20" fmla="*/ 26 w 366"/>
                <a:gd name="T21" fmla="*/ 228 h 459"/>
                <a:gd name="T22" fmla="*/ 67 w 366"/>
                <a:gd name="T23" fmla="*/ 199 h 459"/>
                <a:gd name="T24" fmla="*/ 125 w 366"/>
                <a:gd name="T25" fmla="*/ 190 h 459"/>
                <a:gd name="T26" fmla="*/ 290 w 366"/>
                <a:gd name="T27" fmla="*/ 116 h 459"/>
                <a:gd name="T28" fmla="*/ 281 w 366"/>
                <a:gd name="T29" fmla="*/ 81 h 459"/>
                <a:gd name="T30" fmla="*/ 257 w 366"/>
                <a:gd name="T31" fmla="*/ 65 h 459"/>
                <a:gd name="T32" fmla="*/ 219 w 366"/>
                <a:gd name="T33" fmla="*/ 60 h 459"/>
                <a:gd name="T34" fmla="*/ 29 w 366"/>
                <a:gd name="T35" fmla="*/ 20 h 459"/>
                <a:gd name="T36" fmla="*/ 80 w 366"/>
                <a:gd name="T37" fmla="*/ 4 h 459"/>
                <a:gd name="T38" fmla="*/ 134 w 366"/>
                <a:gd name="T39" fmla="*/ 0 h 459"/>
                <a:gd name="T40" fmla="*/ 254 w 366"/>
                <a:gd name="T41" fmla="*/ 2 h 459"/>
                <a:gd name="T42" fmla="*/ 299 w 366"/>
                <a:gd name="T43" fmla="*/ 13 h 459"/>
                <a:gd name="T44" fmla="*/ 335 w 366"/>
                <a:gd name="T45" fmla="*/ 38 h 459"/>
                <a:gd name="T46" fmla="*/ 353 w 366"/>
                <a:gd name="T47" fmla="*/ 81 h 459"/>
                <a:gd name="T48" fmla="*/ 357 w 366"/>
                <a:gd name="T49" fmla="*/ 303 h 459"/>
                <a:gd name="T50" fmla="*/ 358 w 366"/>
                <a:gd name="T51" fmla="*/ 385 h 459"/>
                <a:gd name="T52" fmla="*/ 366 w 366"/>
                <a:gd name="T53" fmla="*/ 448 h 459"/>
                <a:gd name="T54" fmla="*/ 290 w 366"/>
                <a:gd name="T55" fmla="*/ 240 h 459"/>
                <a:gd name="T56" fmla="*/ 109 w 366"/>
                <a:gd name="T57" fmla="*/ 242 h 459"/>
                <a:gd name="T58" fmla="*/ 78 w 366"/>
                <a:gd name="T59" fmla="*/ 258 h 459"/>
                <a:gd name="T60" fmla="*/ 67 w 366"/>
                <a:gd name="T61" fmla="*/ 298 h 459"/>
                <a:gd name="T62" fmla="*/ 71 w 366"/>
                <a:gd name="T63" fmla="*/ 370 h 459"/>
                <a:gd name="T64" fmla="*/ 93 w 366"/>
                <a:gd name="T65" fmla="*/ 395 h 459"/>
                <a:gd name="T66" fmla="*/ 127 w 366"/>
                <a:gd name="T67" fmla="*/ 403 h 459"/>
                <a:gd name="T68" fmla="*/ 236 w 366"/>
                <a:gd name="T69" fmla="*/ 401 h 459"/>
                <a:gd name="T70" fmla="*/ 266 w 366"/>
                <a:gd name="T71" fmla="*/ 388 h 459"/>
                <a:gd name="T72" fmla="*/ 286 w 366"/>
                <a:gd name="T73" fmla="*/ 356 h 459"/>
                <a:gd name="T74" fmla="*/ 290 w 366"/>
                <a:gd name="T75" fmla="*/ 240 h 4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66" h="459">
                  <a:moveTo>
                    <a:pt x="306" y="448"/>
                  </a:moveTo>
                  <a:lnTo>
                    <a:pt x="304" y="439"/>
                  </a:lnTo>
                  <a:lnTo>
                    <a:pt x="304" y="431"/>
                  </a:lnTo>
                  <a:lnTo>
                    <a:pt x="302" y="422"/>
                  </a:lnTo>
                  <a:lnTo>
                    <a:pt x="301" y="406"/>
                  </a:lnTo>
                  <a:lnTo>
                    <a:pt x="299" y="406"/>
                  </a:lnTo>
                  <a:lnTo>
                    <a:pt x="288" y="422"/>
                  </a:lnTo>
                  <a:lnTo>
                    <a:pt x="273" y="437"/>
                  </a:lnTo>
                  <a:lnTo>
                    <a:pt x="254" y="448"/>
                  </a:lnTo>
                  <a:lnTo>
                    <a:pt x="230" y="455"/>
                  </a:lnTo>
                  <a:lnTo>
                    <a:pt x="201" y="459"/>
                  </a:lnTo>
                  <a:lnTo>
                    <a:pt x="114" y="459"/>
                  </a:lnTo>
                  <a:lnTo>
                    <a:pt x="82" y="455"/>
                  </a:lnTo>
                  <a:lnTo>
                    <a:pt x="55" y="446"/>
                  </a:lnTo>
                  <a:lnTo>
                    <a:pt x="33" y="431"/>
                  </a:lnTo>
                  <a:lnTo>
                    <a:pt x="15" y="412"/>
                  </a:lnTo>
                  <a:lnTo>
                    <a:pt x="4" y="388"/>
                  </a:lnTo>
                  <a:lnTo>
                    <a:pt x="0" y="359"/>
                  </a:lnTo>
                  <a:lnTo>
                    <a:pt x="0" y="309"/>
                  </a:lnTo>
                  <a:lnTo>
                    <a:pt x="4" y="276"/>
                  </a:lnTo>
                  <a:lnTo>
                    <a:pt x="11" y="249"/>
                  </a:lnTo>
                  <a:lnTo>
                    <a:pt x="26" y="228"/>
                  </a:lnTo>
                  <a:lnTo>
                    <a:pt x="44" y="211"/>
                  </a:lnTo>
                  <a:lnTo>
                    <a:pt x="67" y="199"/>
                  </a:lnTo>
                  <a:lnTo>
                    <a:pt x="94" y="193"/>
                  </a:lnTo>
                  <a:lnTo>
                    <a:pt x="125" y="190"/>
                  </a:lnTo>
                  <a:lnTo>
                    <a:pt x="290" y="190"/>
                  </a:lnTo>
                  <a:lnTo>
                    <a:pt x="290" y="116"/>
                  </a:lnTo>
                  <a:lnTo>
                    <a:pt x="286" y="96"/>
                  </a:lnTo>
                  <a:lnTo>
                    <a:pt x="281" y="81"/>
                  </a:lnTo>
                  <a:lnTo>
                    <a:pt x="270" y="71"/>
                  </a:lnTo>
                  <a:lnTo>
                    <a:pt x="257" y="65"/>
                  </a:lnTo>
                  <a:lnTo>
                    <a:pt x="239" y="62"/>
                  </a:lnTo>
                  <a:lnTo>
                    <a:pt x="219" y="60"/>
                  </a:lnTo>
                  <a:lnTo>
                    <a:pt x="29" y="60"/>
                  </a:lnTo>
                  <a:lnTo>
                    <a:pt x="29" y="20"/>
                  </a:lnTo>
                  <a:lnTo>
                    <a:pt x="53" y="9"/>
                  </a:lnTo>
                  <a:lnTo>
                    <a:pt x="80" y="4"/>
                  </a:lnTo>
                  <a:lnTo>
                    <a:pt x="109" y="0"/>
                  </a:lnTo>
                  <a:lnTo>
                    <a:pt x="134" y="0"/>
                  </a:lnTo>
                  <a:lnTo>
                    <a:pt x="228" y="0"/>
                  </a:lnTo>
                  <a:lnTo>
                    <a:pt x="254" y="2"/>
                  </a:lnTo>
                  <a:lnTo>
                    <a:pt x="277" y="6"/>
                  </a:lnTo>
                  <a:lnTo>
                    <a:pt x="299" y="13"/>
                  </a:lnTo>
                  <a:lnTo>
                    <a:pt x="319" y="24"/>
                  </a:lnTo>
                  <a:lnTo>
                    <a:pt x="335" y="38"/>
                  </a:lnTo>
                  <a:lnTo>
                    <a:pt x="346" y="56"/>
                  </a:lnTo>
                  <a:lnTo>
                    <a:pt x="353" y="81"/>
                  </a:lnTo>
                  <a:lnTo>
                    <a:pt x="357" y="110"/>
                  </a:lnTo>
                  <a:lnTo>
                    <a:pt x="357" y="303"/>
                  </a:lnTo>
                  <a:lnTo>
                    <a:pt x="357" y="348"/>
                  </a:lnTo>
                  <a:lnTo>
                    <a:pt x="358" y="385"/>
                  </a:lnTo>
                  <a:lnTo>
                    <a:pt x="362" y="417"/>
                  </a:lnTo>
                  <a:lnTo>
                    <a:pt x="366" y="448"/>
                  </a:lnTo>
                  <a:lnTo>
                    <a:pt x="306" y="448"/>
                  </a:lnTo>
                  <a:close/>
                  <a:moveTo>
                    <a:pt x="290" y="240"/>
                  </a:moveTo>
                  <a:lnTo>
                    <a:pt x="131" y="240"/>
                  </a:lnTo>
                  <a:lnTo>
                    <a:pt x="109" y="242"/>
                  </a:lnTo>
                  <a:lnTo>
                    <a:pt x="91" y="249"/>
                  </a:lnTo>
                  <a:lnTo>
                    <a:pt x="78" y="258"/>
                  </a:lnTo>
                  <a:lnTo>
                    <a:pt x="71" y="275"/>
                  </a:lnTo>
                  <a:lnTo>
                    <a:pt x="67" y="298"/>
                  </a:lnTo>
                  <a:lnTo>
                    <a:pt x="67" y="350"/>
                  </a:lnTo>
                  <a:lnTo>
                    <a:pt x="71" y="370"/>
                  </a:lnTo>
                  <a:lnTo>
                    <a:pt x="80" y="385"/>
                  </a:lnTo>
                  <a:lnTo>
                    <a:pt x="93" y="395"/>
                  </a:lnTo>
                  <a:lnTo>
                    <a:pt x="109" y="401"/>
                  </a:lnTo>
                  <a:lnTo>
                    <a:pt x="127" y="403"/>
                  </a:lnTo>
                  <a:lnTo>
                    <a:pt x="217" y="403"/>
                  </a:lnTo>
                  <a:lnTo>
                    <a:pt x="236" y="401"/>
                  </a:lnTo>
                  <a:lnTo>
                    <a:pt x="252" y="397"/>
                  </a:lnTo>
                  <a:lnTo>
                    <a:pt x="266" y="388"/>
                  </a:lnTo>
                  <a:lnTo>
                    <a:pt x="279" y="374"/>
                  </a:lnTo>
                  <a:lnTo>
                    <a:pt x="286" y="356"/>
                  </a:lnTo>
                  <a:lnTo>
                    <a:pt x="290" y="330"/>
                  </a:lnTo>
                  <a:lnTo>
                    <a:pt x="290" y="240"/>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a:p>
          </p:txBody>
        </p:sp>
        <p:sp>
          <p:nvSpPr>
            <p:cNvPr id="23" name="Freeform 80"/>
            <p:cNvSpPr>
              <a:spLocks noChangeAspect="1"/>
            </p:cNvSpPr>
            <p:nvPr/>
          </p:nvSpPr>
          <p:spPr bwMode="auto">
            <a:xfrm>
              <a:off x="8617" y="10015"/>
              <a:ext cx="360" cy="448"/>
            </a:xfrm>
            <a:custGeom>
              <a:avLst/>
              <a:gdLst>
                <a:gd name="T0" fmla="*/ 293 w 360"/>
                <a:gd name="T1" fmla="*/ 448 h 448"/>
                <a:gd name="T2" fmla="*/ 293 w 360"/>
                <a:gd name="T3" fmla="*/ 107 h 448"/>
                <a:gd name="T4" fmla="*/ 289 w 360"/>
                <a:gd name="T5" fmla="*/ 87 h 448"/>
                <a:gd name="T6" fmla="*/ 280 w 360"/>
                <a:gd name="T7" fmla="*/ 74 h 448"/>
                <a:gd name="T8" fmla="*/ 267 w 360"/>
                <a:gd name="T9" fmla="*/ 67 h 448"/>
                <a:gd name="T10" fmla="*/ 253 w 360"/>
                <a:gd name="T11" fmla="*/ 62 h 448"/>
                <a:gd name="T12" fmla="*/ 237 w 360"/>
                <a:gd name="T13" fmla="*/ 60 h 448"/>
                <a:gd name="T14" fmla="*/ 168 w 360"/>
                <a:gd name="T15" fmla="*/ 60 h 448"/>
                <a:gd name="T16" fmla="*/ 136 w 360"/>
                <a:gd name="T17" fmla="*/ 62 h 448"/>
                <a:gd name="T18" fmla="*/ 107 w 360"/>
                <a:gd name="T19" fmla="*/ 65 h 448"/>
                <a:gd name="T20" fmla="*/ 83 w 360"/>
                <a:gd name="T21" fmla="*/ 69 h 448"/>
                <a:gd name="T22" fmla="*/ 67 w 360"/>
                <a:gd name="T23" fmla="*/ 72 h 448"/>
                <a:gd name="T24" fmla="*/ 67 w 360"/>
                <a:gd name="T25" fmla="*/ 448 h 448"/>
                <a:gd name="T26" fmla="*/ 0 w 360"/>
                <a:gd name="T27" fmla="*/ 448 h 448"/>
                <a:gd name="T28" fmla="*/ 0 w 360"/>
                <a:gd name="T29" fmla="*/ 9 h 448"/>
                <a:gd name="T30" fmla="*/ 63 w 360"/>
                <a:gd name="T31" fmla="*/ 9 h 448"/>
                <a:gd name="T32" fmla="*/ 67 w 360"/>
                <a:gd name="T33" fmla="*/ 40 h 448"/>
                <a:gd name="T34" fmla="*/ 92 w 360"/>
                <a:gd name="T35" fmla="*/ 22 h 448"/>
                <a:gd name="T36" fmla="*/ 121 w 360"/>
                <a:gd name="T37" fmla="*/ 9 h 448"/>
                <a:gd name="T38" fmla="*/ 152 w 360"/>
                <a:gd name="T39" fmla="*/ 2 h 448"/>
                <a:gd name="T40" fmla="*/ 183 w 360"/>
                <a:gd name="T41" fmla="*/ 0 h 448"/>
                <a:gd name="T42" fmla="*/ 249 w 360"/>
                <a:gd name="T43" fmla="*/ 0 h 448"/>
                <a:gd name="T44" fmla="*/ 275 w 360"/>
                <a:gd name="T45" fmla="*/ 2 h 448"/>
                <a:gd name="T46" fmla="*/ 296 w 360"/>
                <a:gd name="T47" fmla="*/ 6 h 448"/>
                <a:gd name="T48" fmla="*/ 318 w 360"/>
                <a:gd name="T49" fmla="*/ 15 h 448"/>
                <a:gd name="T50" fmla="*/ 334 w 360"/>
                <a:gd name="T51" fmla="*/ 29 h 448"/>
                <a:gd name="T52" fmla="*/ 349 w 360"/>
                <a:gd name="T53" fmla="*/ 47 h 448"/>
                <a:gd name="T54" fmla="*/ 358 w 360"/>
                <a:gd name="T55" fmla="*/ 71 h 448"/>
                <a:gd name="T56" fmla="*/ 360 w 360"/>
                <a:gd name="T57" fmla="*/ 98 h 448"/>
                <a:gd name="T58" fmla="*/ 360 w 360"/>
                <a:gd name="T59" fmla="*/ 448 h 448"/>
                <a:gd name="T60" fmla="*/ 293 w 360"/>
                <a:gd name="T61" fmla="*/ 448 h 4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0" h="448">
                  <a:moveTo>
                    <a:pt x="293" y="448"/>
                  </a:moveTo>
                  <a:lnTo>
                    <a:pt x="293" y="107"/>
                  </a:lnTo>
                  <a:lnTo>
                    <a:pt x="289" y="87"/>
                  </a:lnTo>
                  <a:lnTo>
                    <a:pt x="280" y="74"/>
                  </a:lnTo>
                  <a:lnTo>
                    <a:pt x="267" y="67"/>
                  </a:lnTo>
                  <a:lnTo>
                    <a:pt x="253" y="62"/>
                  </a:lnTo>
                  <a:lnTo>
                    <a:pt x="237" y="60"/>
                  </a:lnTo>
                  <a:lnTo>
                    <a:pt x="168" y="60"/>
                  </a:lnTo>
                  <a:lnTo>
                    <a:pt x="136" y="62"/>
                  </a:lnTo>
                  <a:lnTo>
                    <a:pt x="107" y="65"/>
                  </a:lnTo>
                  <a:lnTo>
                    <a:pt x="83" y="69"/>
                  </a:lnTo>
                  <a:lnTo>
                    <a:pt x="67" y="72"/>
                  </a:lnTo>
                  <a:lnTo>
                    <a:pt x="67" y="448"/>
                  </a:lnTo>
                  <a:lnTo>
                    <a:pt x="0" y="448"/>
                  </a:lnTo>
                  <a:lnTo>
                    <a:pt x="0" y="9"/>
                  </a:lnTo>
                  <a:lnTo>
                    <a:pt x="63" y="9"/>
                  </a:lnTo>
                  <a:lnTo>
                    <a:pt x="67" y="40"/>
                  </a:lnTo>
                  <a:lnTo>
                    <a:pt x="92" y="22"/>
                  </a:lnTo>
                  <a:lnTo>
                    <a:pt x="121" y="9"/>
                  </a:lnTo>
                  <a:lnTo>
                    <a:pt x="152" y="2"/>
                  </a:lnTo>
                  <a:lnTo>
                    <a:pt x="183" y="0"/>
                  </a:lnTo>
                  <a:lnTo>
                    <a:pt x="249" y="0"/>
                  </a:lnTo>
                  <a:lnTo>
                    <a:pt x="275" y="2"/>
                  </a:lnTo>
                  <a:lnTo>
                    <a:pt x="296" y="6"/>
                  </a:lnTo>
                  <a:lnTo>
                    <a:pt x="318" y="15"/>
                  </a:lnTo>
                  <a:lnTo>
                    <a:pt x="334" y="29"/>
                  </a:lnTo>
                  <a:lnTo>
                    <a:pt x="349" y="47"/>
                  </a:lnTo>
                  <a:lnTo>
                    <a:pt x="358" y="71"/>
                  </a:lnTo>
                  <a:lnTo>
                    <a:pt x="360" y="98"/>
                  </a:lnTo>
                  <a:lnTo>
                    <a:pt x="360" y="448"/>
                  </a:lnTo>
                  <a:lnTo>
                    <a:pt x="293" y="44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a:p>
          </p:txBody>
        </p:sp>
        <p:sp>
          <p:nvSpPr>
            <p:cNvPr id="24" name="Freeform 81"/>
            <p:cNvSpPr>
              <a:spLocks noChangeAspect="1" noEditPoints="1"/>
            </p:cNvSpPr>
            <p:nvPr/>
          </p:nvSpPr>
          <p:spPr bwMode="auto">
            <a:xfrm>
              <a:off x="9107" y="9846"/>
              <a:ext cx="361" cy="628"/>
            </a:xfrm>
            <a:custGeom>
              <a:avLst/>
              <a:gdLst>
                <a:gd name="T0" fmla="*/ 302 w 361"/>
                <a:gd name="T1" fmla="*/ 617 h 628"/>
                <a:gd name="T2" fmla="*/ 295 w 361"/>
                <a:gd name="T3" fmla="*/ 584 h 628"/>
                <a:gd name="T4" fmla="*/ 269 w 361"/>
                <a:gd name="T5" fmla="*/ 606 h 628"/>
                <a:gd name="T6" fmla="*/ 240 w 361"/>
                <a:gd name="T7" fmla="*/ 619 h 628"/>
                <a:gd name="T8" fmla="*/ 210 w 361"/>
                <a:gd name="T9" fmla="*/ 626 h 628"/>
                <a:gd name="T10" fmla="*/ 177 w 361"/>
                <a:gd name="T11" fmla="*/ 628 h 628"/>
                <a:gd name="T12" fmla="*/ 107 w 361"/>
                <a:gd name="T13" fmla="*/ 628 h 628"/>
                <a:gd name="T14" fmla="*/ 87 w 361"/>
                <a:gd name="T15" fmla="*/ 626 h 628"/>
                <a:gd name="T16" fmla="*/ 65 w 361"/>
                <a:gd name="T17" fmla="*/ 620 h 628"/>
                <a:gd name="T18" fmla="*/ 45 w 361"/>
                <a:gd name="T19" fmla="*/ 613 h 628"/>
                <a:gd name="T20" fmla="*/ 27 w 361"/>
                <a:gd name="T21" fmla="*/ 599 h 628"/>
                <a:gd name="T22" fmla="*/ 13 w 361"/>
                <a:gd name="T23" fmla="*/ 581 h 628"/>
                <a:gd name="T24" fmla="*/ 3 w 361"/>
                <a:gd name="T25" fmla="*/ 557 h 628"/>
                <a:gd name="T26" fmla="*/ 0 w 361"/>
                <a:gd name="T27" fmla="*/ 527 h 628"/>
                <a:gd name="T28" fmla="*/ 0 w 361"/>
                <a:gd name="T29" fmla="*/ 292 h 628"/>
                <a:gd name="T30" fmla="*/ 3 w 361"/>
                <a:gd name="T31" fmla="*/ 259 h 628"/>
                <a:gd name="T32" fmla="*/ 13 w 361"/>
                <a:gd name="T33" fmla="*/ 232 h 628"/>
                <a:gd name="T34" fmla="*/ 27 w 361"/>
                <a:gd name="T35" fmla="*/ 211 h 628"/>
                <a:gd name="T36" fmla="*/ 45 w 361"/>
                <a:gd name="T37" fmla="*/ 193 h 628"/>
                <a:gd name="T38" fmla="*/ 69 w 361"/>
                <a:gd name="T39" fmla="*/ 180 h 628"/>
                <a:gd name="T40" fmla="*/ 96 w 361"/>
                <a:gd name="T41" fmla="*/ 171 h 628"/>
                <a:gd name="T42" fmla="*/ 126 w 361"/>
                <a:gd name="T43" fmla="*/ 169 h 628"/>
                <a:gd name="T44" fmla="*/ 190 w 361"/>
                <a:gd name="T45" fmla="*/ 169 h 628"/>
                <a:gd name="T46" fmla="*/ 220 w 361"/>
                <a:gd name="T47" fmla="*/ 171 h 628"/>
                <a:gd name="T48" fmla="*/ 249 w 361"/>
                <a:gd name="T49" fmla="*/ 180 h 628"/>
                <a:gd name="T50" fmla="*/ 275 w 361"/>
                <a:gd name="T51" fmla="*/ 191 h 628"/>
                <a:gd name="T52" fmla="*/ 295 w 361"/>
                <a:gd name="T53" fmla="*/ 207 h 628"/>
                <a:gd name="T54" fmla="*/ 295 w 361"/>
                <a:gd name="T55" fmla="*/ 0 h 628"/>
                <a:gd name="T56" fmla="*/ 361 w 361"/>
                <a:gd name="T57" fmla="*/ 0 h 628"/>
                <a:gd name="T58" fmla="*/ 361 w 361"/>
                <a:gd name="T59" fmla="*/ 617 h 628"/>
                <a:gd name="T60" fmla="*/ 302 w 361"/>
                <a:gd name="T61" fmla="*/ 617 h 628"/>
                <a:gd name="T62" fmla="*/ 295 w 361"/>
                <a:gd name="T63" fmla="*/ 256 h 628"/>
                <a:gd name="T64" fmla="*/ 275 w 361"/>
                <a:gd name="T65" fmla="*/ 247 h 628"/>
                <a:gd name="T66" fmla="*/ 249 w 361"/>
                <a:gd name="T67" fmla="*/ 238 h 628"/>
                <a:gd name="T68" fmla="*/ 219 w 361"/>
                <a:gd name="T69" fmla="*/ 231 h 628"/>
                <a:gd name="T70" fmla="*/ 182 w 361"/>
                <a:gd name="T71" fmla="*/ 229 h 628"/>
                <a:gd name="T72" fmla="*/ 119 w 361"/>
                <a:gd name="T73" fmla="*/ 229 h 628"/>
                <a:gd name="T74" fmla="*/ 108 w 361"/>
                <a:gd name="T75" fmla="*/ 229 h 628"/>
                <a:gd name="T76" fmla="*/ 96 w 361"/>
                <a:gd name="T77" fmla="*/ 232 h 628"/>
                <a:gd name="T78" fmla="*/ 85 w 361"/>
                <a:gd name="T79" fmla="*/ 240 h 628"/>
                <a:gd name="T80" fmla="*/ 76 w 361"/>
                <a:gd name="T81" fmla="*/ 252 h 628"/>
                <a:gd name="T82" fmla="*/ 70 w 361"/>
                <a:gd name="T83" fmla="*/ 268 h 628"/>
                <a:gd name="T84" fmla="*/ 69 w 361"/>
                <a:gd name="T85" fmla="*/ 290 h 628"/>
                <a:gd name="T86" fmla="*/ 69 w 361"/>
                <a:gd name="T87" fmla="*/ 512 h 628"/>
                <a:gd name="T88" fmla="*/ 70 w 361"/>
                <a:gd name="T89" fmla="*/ 534 h 628"/>
                <a:gd name="T90" fmla="*/ 78 w 361"/>
                <a:gd name="T91" fmla="*/ 550 h 628"/>
                <a:gd name="T92" fmla="*/ 88 w 361"/>
                <a:gd name="T93" fmla="*/ 559 h 628"/>
                <a:gd name="T94" fmla="*/ 103 w 361"/>
                <a:gd name="T95" fmla="*/ 564 h 628"/>
                <a:gd name="T96" fmla="*/ 116 w 361"/>
                <a:gd name="T97" fmla="*/ 566 h 628"/>
                <a:gd name="T98" fmla="*/ 130 w 361"/>
                <a:gd name="T99" fmla="*/ 566 h 628"/>
                <a:gd name="T100" fmla="*/ 181 w 361"/>
                <a:gd name="T101" fmla="*/ 566 h 628"/>
                <a:gd name="T102" fmla="*/ 220 w 361"/>
                <a:gd name="T103" fmla="*/ 564 h 628"/>
                <a:gd name="T104" fmla="*/ 251 w 361"/>
                <a:gd name="T105" fmla="*/ 561 h 628"/>
                <a:gd name="T106" fmla="*/ 276 w 361"/>
                <a:gd name="T107" fmla="*/ 555 h 628"/>
                <a:gd name="T108" fmla="*/ 295 w 361"/>
                <a:gd name="T109" fmla="*/ 552 h 628"/>
                <a:gd name="T110" fmla="*/ 295 w 361"/>
                <a:gd name="T111" fmla="*/ 256 h 6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61" h="628">
                  <a:moveTo>
                    <a:pt x="302" y="617"/>
                  </a:moveTo>
                  <a:lnTo>
                    <a:pt x="295" y="584"/>
                  </a:lnTo>
                  <a:lnTo>
                    <a:pt x="269" y="606"/>
                  </a:lnTo>
                  <a:lnTo>
                    <a:pt x="240" y="619"/>
                  </a:lnTo>
                  <a:lnTo>
                    <a:pt x="210" y="626"/>
                  </a:lnTo>
                  <a:lnTo>
                    <a:pt x="177" y="628"/>
                  </a:lnTo>
                  <a:lnTo>
                    <a:pt x="107" y="628"/>
                  </a:lnTo>
                  <a:lnTo>
                    <a:pt x="87" y="626"/>
                  </a:lnTo>
                  <a:lnTo>
                    <a:pt x="65" y="620"/>
                  </a:lnTo>
                  <a:lnTo>
                    <a:pt x="45" y="613"/>
                  </a:lnTo>
                  <a:lnTo>
                    <a:pt x="27" y="599"/>
                  </a:lnTo>
                  <a:lnTo>
                    <a:pt x="13" y="581"/>
                  </a:lnTo>
                  <a:lnTo>
                    <a:pt x="3" y="557"/>
                  </a:lnTo>
                  <a:lnTo>
                    <a:pt x="0" y="527"/>
                  </a:lnTo>
                  <a:lnTo>
                    <a:pt x="0" y="292"/>
                  </a:lnTo>
                  <a:lnTo>
                    <a:pt x="3" y="259"/>
                  </a:lnTo>
                  <a:lnTo>
                    <a:pt x="13" y="232"/>
                  </a:lnTo>
                  <a:lnTo>
                    <a:pt x="27" y="211"/>
                  </a:lnTo>
                  <a:lnTo>
                    <a:pt x="45" y="193"/>
                  </a:lnTo>
                  <a:lnTo>
                    <a:pt x="69" y="180"/>
                  </a:lnTo>
                  <a:lnTo>
                    <a:pt x="96" y="171"/>
                  </a:lnTo>
                  <a:lnTo>
                    <a:pt x="126" y="169"/>
                  </a:lnTo>
                  <a:lnTo>
                    <a:pt x="190" y="169"/>
                  </a:lnTo>
                  <a:lnTo>
                    <a:pt x="220" y="171"/>
                  </a:lnTo>
                  <a:lnTo>
                    <a:pt x="249" y="180"/>
                  </a:lnTo>
                  <a:lnTo>
                    <a:pt x="275" y="191"/>
                  </a:lnTo>
                  <a:lnTo>
                    <a:pt x="295" y="207"/>
                  </a:lnTo>
                  <a:lnTo>
                    <a:pt x="295" y="0"/>
                  </a:lnTo>
                  <a:lnTo>
                    <a:pt x="361" y="0"/>
                  </a:lnTo>
                  <a:lnTo>
                    <a:pt x="361" y="617"/>
                  </a:lnTo>
                  <a:lnTo>
                    <a:pt x="302" y="617"/>
                  </a:lnTo>
                  <a:close/>
                  <a:moveTo>
                    <a:pt x="295" y="256"/>
                  </a:moveTo>
                  <a:lnTo>
                    <a:pt x="275" y="247"/>
                  </a:lnTo>
                  <a:lnTo>
                    <a:pt x="249" y="238"/>
                  </a:lnTo>
                  <a:lnTo>
                    <a:pt x="219" y="231"/>
                  </a:lnTo>
                  <a:lnTo>
                    <a:pt x="182" y="229"/>
                  </a:lnTo>
                  <a:lnTo>
                    <a:pt x="119" y="229"/>
                  </a:lnTo>
                  <a:lnTo>
                    <a:pt x="108" y="229"/>
                  </a:lnTo>
                  <a:lnTo>
                    <a:pt x="96" y="232"/>
                  </a:lnTo>
                  <a:lnTo>
                    <a:pt x="85" y="240"/>
                  </a:lnTo>
                  <a:lnTo>
                    <a:pt x="76" y="252"/>
                  </a:lnTo>
                  <a:lnTo>
                    <a:pt x="70" y="268"/>
                  </a:lnTo>
                  <a:lnTo>
                    <a:pt x="69" y="290"/>
                  </a:lnTo>
                  <a:lnTo>
                    <a:pt x="69" y="512"/>
                  </a:lnTo>
                  <a:lnTo>
                    <a:pt x="70" y="534"/>
                  </a:lnTo>
                  <a:lnTo>
                    <a:pt x="78" y="550"/>
                  </a:lnTo>
                  <a:lnTo>
                    <a:pt x="88" y="559"/>
                  </a:lnTo>
                  <a:lnTo>
                    <a:pt x="103" y="564"/>
                  </a:lnTo>
                  <a:lnTo>
                    <a:pt x="116" y="566"/>
                  </a:lnTo>
                  <a:lnTo>
                    <a:pt x="130" y="566"/>
                  </a:lnTo>
                  <a:lnTo>
                    <a:pt x="181" y="566"/>
                  </a:lnTo>
                  <a:lnTo>
                    <a:pt x="220" y="564"/>
                  </a:lnTo>
                  <a:lnTo>
                    <a:pt x="251" y="561"/>
                  </a:lnTo>
                  <a:lnTo>
                    <a:pt x="276" y="555"/>
                  </a:lnTo>
                  <a:lnTo>
                    <a:pt x="295" y="552"/>
                  </a:lnTo>
                  <a:lnTo>
                    <a:pt x="295" y="256"/>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a:p>
          </p:txBody>
        </p:sp>
      </p:grpSp>
      <p:pic>
        <p:nvPicPr>
          <p:cNvPr id="25" name="Picture 118" descr="bor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2763" y="2430463"/>
            <a:ext cx="7853362"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024" name="Rectangle 112"/>
          <p:cNvSpPr>
            <a:spLocks noGrp="1" noChangeArrowheads="1"/>
          </p:cNvSpPr>
          <p:nvPr>
            <p:ph type="ctrTitle" sz="quarter"/>
          </p:nvPr>
        </p:nvSpPr>
        <p:spPr>
          <a:xfrm>
            <a:off x="457200" y="3775075"/>
            <a:ext cx="8515350" cy="971550"/>
          </a:xfrm>
        </p:spPr>
        <p:txBody>
          <a:bodyPr/>
          <a:lstStyle>
            <a:lvl1pPr>
              <a:lnSpc>
                <a:spcPct val="100000"/>
              </a:lnSpc>
              <a:spcAft>
                <a:spcPct val="20000"/>
              </a:spcAft>
              <a:defRPr sz="4700">
                <a:solidFill>
                  <a:schemeClr val="tx1"/>
                </a:solidFill>
              </a:defRPr>
            </a:lvl1pPr>
          </a:lstStyle>
          <a:p>
            <a:pPr lvl="0"/>
            <a:r>
              <a:rPr lang="da-DK" altLang="da-DK" noProof="0" smtClean="0"/>
              <a:t>Hospitalsenheden VEST</a:t>
            </a:r>
          </a:p>
        </p:txBody>
      </p:sp>
      <p:sp>
        <p:nvSpPr>
          <p:cNvPr id="39025" name="Rectangle 113"/>
          <p:cNvSpPr>
            <a:spLocks noGrp="1" noChangeArrowheads="1"/>
          </p:cNvSpPr>
          <p:nvPr>
            <p:ph type="subTitle" sz="quarter" idx="1"/>
          </p:nvPr>
        </p:nvSpPr>
        <p:spPr>
          <a:xfrm>
            <a:off x="898525" y="5397500"/>
            <a:ext cx="7377113" cy="719138"/>
          </a:xfrm>
        </p:spPr>
        <p:txBody>
          <a:bodyPr anchor="t"/>
          <a:lstStyle>
            <a:lvl1pPr marL="0" indent="0">
              <a:buFont typeface="Wingdings" pitchFamily="2" charset="2"/>
              <a:buNone/>
              <a:defRPr sz="2000"/>
            </a:lvl1pPr>
          </a:lstStyle>
          <a:p>
            <a:pPr lvl="0"/>
            <a:r>
              <a:rPr lang="da-DK" altLang="da-DK" noProof="0" smtClean="0"/>
              <a:t>Klik for at redigere undertiteltypografien i masteren</a:t>
            </a:r>
          </a:p>
        </p:txBody>
      </p:sp>
      <p:sp>
        <p:nvSpPr>
          <p:cNvPr id="26" name="Rectangle 82"/>
          <p:cNvSpPr>
            <a:spLocks noGrp="1" noChangeArrowheads="1"/>
          </p:cNvSpPr>
          <p:nvPr>
            <p:ph type="ftr" sz="quarter" idx="10"/>
          </p:nvPr>
        </p:nvSpPr>
        <p:spPr>
          <a:xfrm>
            <a:off x="6638925" y="6332538"/>
            <a:ext cx="2324100" cy="307975"/>
          </a:xfrm>
        </p:spPr>
        <p:txBody>
          <a:bodyPr/>
          <a:lstStyle>
            <a:lvl1pPr>
              <a:defRPr>
                <a:solidFill>
                  <a:schemeClr val="bg1"/>
                </a:solidFill>
                <a:latin typeface="Verdana" pitchFamily="34" charset="0"/>
              </a:defRPr>
            </a:lvl1pPr>
          </a:lstStyle>
          <a:p>
            <a:pPr>
              <a:defRPr/>
            </a:pPr>
            <a:r>
              <a:rPr lang="da-DK" altLang="da-DK"/>
              <a:t>www.regionmidtjylland.dk</a:t>
            </a:r>
          </a:p>
        </p:txBody>
      </p:sp>
    </p:spTree>
    <p:extLst>
      <p:ext uri="{BB962C8B-B14F-4D97-AF65-F5344CB8AC3E}">
        <p14:creationId xmlns:p14="http://schemas.microsoft.com/office/powerpoint/2010/main" val="1349334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Rectangle 7"/>
          <p:cNvSpPr>
            <a:spLocks noGrp="1" noChangeArrowheads="1"/>
          </p:cNvSpPr>
          <p:nvPr>
            <p:ph type="ftr" sz="quarter" idx="10"/>
          </p:nvPr>
        </p:nvSpPr>
        <p:spPr>
          <a:ln/>
        </p:spPr>
        <p:txBody>
          <a:bodyPr/>
          <a:lstStyle>
            <a:lvl1pPr>
              <a:defRPr/>
            </a:lvl1pPr>
          </a:lstStyle>
          <a:p>
            <a:r>
              <a:rPr lang="da-DK" altLang="da-DK"/>
              <a:t> Hospitalsenheden VEST      </a:t>
            </a:r>
            <a:fld id="{0B111330-3DD1-D44E-ABF9-1E9954976E30}" type="slidenum">
              <a:rPr lang="da-DK" altLang="da-DK"/>
              <a:pPr/>
              <a:t>‹nr.›</a:t>
            </a:fld>
            <a:r>
              <a:rPr lang="da-DK" altLang="da-DK"/>
              <a:t>  ▪  www.vest.rm.dk</a:t>
            </a:r>
          </a:p>
        </p:txBody>
      </p:sp>
    </p:spTree>
    <p:extLst>
      <p:ext uri="{BB962C8B-B14F-4D97-AF65-F5344CB8AC3E}">
        <p14:creationId xmlns:p14="http://schemas.microsoft.com/office/powerpoint/2010/main" val="437608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118225" y="1187450"/>
            <a:ext cx="1798638" cy="4981575"/>
          </a:xfrm>
        </p:spPr>
        <p:txBody>
          <a:bodyPr vert="eaVert"/>
          <a:lstStyle/>
          <a:p>
            <a:r>
              <a:rPr lang="da-DK" smtClean="0"/>
              <a:t>Klik for at redigere i master</a:t>
            </a:r>
            <a:endParaRPr lang="da-DK"/>
          </a:p>
        </p:txBody>
      </p:sp>
      <p:sp>
        <p:nvSpPr>
          <p:cNvPr id="3" name="Pladsholder til lodret titel 2"/>
          <p:cNvSpPr>
            <a:spLocks noGrp="1"/>
          </p:cNvSpPr>
          <p:nvPr>
            <p:ph type="body" orient="vert" idx="1"/>
          </p:nvPr>
        </p:nvSpPr>
        <p:spPr>
          <a:xfrm>
            <a:off x="719138" y="1187450"/>
            <a:ext cx="5246687" cy="4981575"/>
          </a:xfrm>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Rectangle 7"/>
          <p:cNvSpPr>
            <a:spLocks noGrp="1" noChangeArrowheads="1"/>
          </p:cNvSpPr>
          <p:nvPr>
            <p:ph type="ftr" sz="quarter" idx="10"/>
          </p:nvPr>
        </p:nvSpPr>
        <p:spPr>
          <a:ln/>
        </p:spPr>
        <p:txBody>
          <a:bodyPr/>
          <a:lstStyle>
            <a:lvl1pPr>
              <a:defRPr/>
            </a:lvl1pPr>
          </a:lstStyle>
          <a:p>
            <a:r>
              <a:rPr lang="da-DK" altLang="da-DK"/>
              <a:t> Hospitalsenheden VEST      </a:t>
            </a:r>
            <a:fld id="{36033704-1777-9244-8AAC-8BACDA8D395B}" type="slidenum">
              <a:rPr lang="da-DK" altLang="da-DK"/>
              <a:pPr/>
              <a:t>‹nr.›</a:t>
            </a:fld>
            <a:r>
              <a:rPr lang="da-DK" altLang="da-DK"/>
              <a:t>  ▪  www.vest.rm.dk</a:t>
            </a:r>
          </a:p>
        </p:txBody>
      </p:sp>
    </p:spTree>
    <p:extLst>
      <p:ext uri="{BB962C8B-B14F-4D97-AF65-F5344CB8AC3E}">
        <p14:creationId xmlns:p14="http://schemas.microsoft.com/office/powerpoint/2010/main" val="1894573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optekst, overskrift og indhold_HVI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40070" y="1079750"/>
            <a:ext cx="7560984" cy="719833"/>
          </a:xfrm>
        </p:spPr>
        <p:txBody>
          <a:bodyPr/>
          <a:lstStyle>
            <a:lvl1pPr>
              <a:defRPr/>
            </a:lvl1pPr>
          </a:lstStyle>
          <a:p>
            <a:r>
              <a:rPr lang="da-DK" dirty="0" smtClean="0"/>
              <a:t>Skriv overskrift her</a:t>
            </a:r>
            <a:endParaRPr lang="da-DK" dirty="0"/>
          </a:p>
        </p:txBody>
      </p:sp>
      <p:sp>
        <p:nvSpPr>
          <p:cNvPr id="5" name="Pladsholder til indhold 4"/>
          <p:cNvSpPr>
            <a:spLocks noGrp="1"/>
          </p:cNvSpPr>
          <p:nvPr>
            <p:ph sz="quarter" idx="11" hasCustomPrompt="1"/>
          </p:nvPr>
        </p:nvSpPr>
        <p:spPr>
          <a:xfrm>
            <a:off x="540070" y="2159500"/>
            <a:ext cx="7560984" cy="3599167"/>
          </a:xfrm>
        </p:spPr>
        <p:txBody>
          <a:bodyPr anchor="t" anchorCtr="0"/>
          <a:lstStyle/>
          <a:p>
            <a:pPr lvl="0"/>
            <a:r>
              <a:rPr lang="da-DK" altLang="da-DK" dirty="0" smtClean="0"/>
              <a:t>Skriv tekst eller klik på ikon for at tilføje indhold</a:t>
            </a:r>
          </a:p>
        </p:txBody>
      </p:sp>
      <p:sp>
        <p:nvSpPr>
          <p:cNvPr id="4" name="Pladsholder til tekst 3"/>
          <p:cNvSpPr>
            <a:spLocks noGrp="1"/>
          </p:cNvSpPr>
          <p:nvPr>
            <p:ph type="body" sz="quarter" idx="12" hasCustomPrompt="1"/>
          </p:nvPr>
        </p:nvSpPr>
        <p:spPr>
          <a:xfrm>
            <a:off x="0" y="398336"/>
            <a:ext cx="2106233" cy="376235"/>
          </a:xfrm>
          <a:solidFill>
            <a:srgbClr val="990033"/>
          </a:solidFill>
          <a:ln>
            <a:noFill/>
          </a:ln>
        </p:spPr>
        <p:txBody>
          <a:bodyPr wrap="none" lIns="720000" tIns="71998" rIns="180000" bIns="71998">
            <a:spAutoFit/>
          </a:bodyPr>
          <a:lstStyle>
            <a:lvl1pPr marL="0" indent="0">
              <a:buNone/>
              <a:defRPr sz="1500" b="1" baseline="0">
                <a:solidFill>
                  <a:schemeClr val="bg1"/>
                </a:solidFill>
              </a:defRPr>
            </a:lvl1pPr>
            <a:lvl2pPr marL="625543" indent="0">
              <a:buNone/>
              <a:defRPr b="1">
                <a:solidFill>
                  <a:schemeClr val="bg1"/>
                </a:solidFill>
              </a:defRPr>
            </a:lvl2pPr>
            <a:lvl3pPr marL="1162176" indent="0">
              <a:buNone/>
              <a:defRPr b="1">
                <a:solidFill>
                  <a:schemeClr val="bg1"/>
                </a:solidFill>
              </a:defRPr>
            </a:lvl3pPr>
            <a:lvl4pPr marL="1709922" indent="0">
              <a:buNone/>
              <a:defRPr b="1">
                <a:solidFill>
                  <a:schemeClr val="bg1"/>
                </a:solidFill>
              </a:defRPr>
            </a:lvl4pPr>
            <a:lvl5pPr marL="2156058" indent="0">
              <a:buNone/>
              <a:defRPr b="1">
                <a:solidFill>
                  <a:schemeClr val="bg1"/>
                </a:solidFill>
              </a:defRPr>
            </a:lvl5pPr>
          </a:lstStyle>
          <a:p>
            <a:pPr lvl="0"/>
            <a:r>
              <a:rPr lang="da-DK" dirty="0" smtClean="0"/>
              <a:t>SKRIV HER</a:t>
            </a:r>
            <a:endParaRPr lang="da-DK" dirty="0"/>
          </a:p>
        </p:txBody>
      </p:sp>
    </p:spTree>
    <p:extLst>
      <p:ext uri="{BB962C8B-B14F-4D97-AF65-F5344CB8AC3E}">
        <p14:creationId xmlns:p14="http://schemas.microsoft.com/office/powerpoint/2010/main" val="107868827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verskrift og indhold_HVID">
    <p:spTree>
      <p:nvGrpSpPr>
        <p:cNvPr id="1" name=""/>
        <p:cNvGrpSpPr/>
        <p:nvPr/>
      </p:nvGrpSpPr>
      <p:grpSpPr>
        <a:xfrm>
          <a:off x="0" y="0"/>
          <a:ext cx="0" cy="0"/>
          <a:chOff x="0" y="0"/>
          <a:chExt cx="0" cy="0"/>
        </a:xfrm>
      </p:grpSpPr>
      <p:sp>
        <p:nvSpPr>
          <p:cNvPr id="4" name="Rectangle 4"/>
          <p:cNvSpPr>
            <a:spLocks noGrp="1" noChangeArrowheads="1"/>
          </p:cNvSpPr>
          <p:nvPr>
            <p:ph type="title" hasCustomPrompt="1"/>
          </p:nvPr>
        </p:nvSpPr>
        <p:spPr bwMode="auto">
          <a:xfrm>
            <a:off x="540001" y="1187725"/>
            <a:ext cx="7560000" cy="899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a:lvl1pPr>
          </a:lstStyle>
          <a:p>
            <a:pPr lvl="0"/>
            <a:r>
              <a:rPr lang="da-DK" altLang="da-DK" dirty="0" smtClean="0"/>
              <a:t>Skriv overskrift her</a:t>
            </a:r>
          </a:p>
        </p:txBody>
      </p:sp>
      <p:sp>
        <p:nvSpPr>
          <p:cNvPr id="5" name="Pladsholder til indhold 2"/>
          <p:cNvSpPr>
            <a:spLocks noGrp="1"/>
          </p:cNvSpPr>
          <p:nvPr>
            <p:ph idx="1" hasCustomPrompt="1"/>
          </p:nvPr>
        </p:nvSpPr>
        <p:spPr>
          <a:xfrm>
            <a:off x="540001" y="2159002"/>
            <a:ext cx="7560000" cy="4031067"/>
          </a:xfrm>
        </p:spPr>
        <p:txBody>
          <a:bodyPr/>
          <a:lstStyle>
            <a:lvl1pPr marL="457109" indent="-457109">
              <a:buClr>
                <a:schemeClr val="accent3"/>
              </a:buClr>
              <a:buFont typeface="Wingdings" panose="05000000000000000000" pitchFamily="2" charset="2"/>
              <a:buChar char="§"/>
              <a:defRPr/>
            </a:lvl1pPr>
            <a:lvl2pPr marL="1197763" indent="-363985">
              <a:buClr>
                <a:schemeClr val="accent3"/>
              </a:buClr>
              <a:buFont typeface="Wingdings" panose="05000000000000000000" pitchFamily="2" charset="2"/>
              <a:buChar char="§"/>
              <a:defRPr/>
            </a:lvl2pPr>
            <a:lvl3pPr marL="1790297" indent="-241246">
              <a:buClr>
                <a:schemeClr val="accent3"/>
              </a:buClr>
              <a:buFont typeface="Wingdings" panose="05000000000000000000" pitchFamily="2" charset="2"/>
              <a:buChar char="§"/>
              <a:defRPr/>
            </a:lvl3pPr>
            <a:lvl4pPr marL="2522499" indent="-243362">
              <a:buClr>
                <a:schemeClr val="accent3"/>
              </a:buClr>
              <a:buFont typeface="Wingdings" panose="05000000000000000000" pitchFamily="2" charset="2"/>
              <a:buChar char="§"/>
              <a:defRPr/>
            </a:lvl4pPr>
            <a:lvl5pPr marL="3159479" indent="-285693">
              <a:buClr>
                <a:schemeClr val="accent3"/>
              </a:buClr>
              <a:buFont typeface="Wingdings" panose="05000000000000000000" pitchFamily="2" charset="2"/>
              <a:buChar char="§"/>
              <a:defRPr/>
            </a:lvl5pPr>
          </a:lstStyle>
          <a:p>
            <a:pPr lvl="0"/>
            <a:r>
              <a:rPr lang="da-DK" altLang="da-DK" dirty="0" smtClean="0"/>
              <a:t>Skriv tekst eller klik på ikon for at tilføje indhold</a:t>
            </a:r>
          </a:p>
          <a:p>
            <a:pPr lvl="1"/>
            <a:r>
              <a:rPr lang="da-DK" altLang="da-DK" dirty="0" smtClean="0"/>
              <a:t>første niveau</a:t>
            </a:r>
          </a:p>
          <a:p>
            <a:pPr lvl="2"/>
            <a:r>
              <a:rPr lang="da-DK" altLang="da-DK" dirty="0" smtClean="0"/>
              <a:t>andet niveau</a:t>
            </a:r>
          </a:p>
          <a:p>
            <a:pPr lvl="3"/>
            <a:r>
              <a:rPr lang="da-DK" altLang="da-DK" dirty="0" smtClean="0"/>
              <a:t>tredje niveau</a:t>
            </a:r>
          </a:p>
          <a:p>
            <a:pPr lvl="4"/>
            <a:r>
              <a:rPr lang="da-DK" altLang="da-DK" dirty="0" smtClean="0"/>
              <a:t>fjerde niveau</a:t>
            </a:r>
          </a:p>
        </p:txBody>
      </p:sp>
    </p:spTree>
    <p:extLst>
      <p:ext uri="{BB962C8B-B14F-4D97-AF65-F5344CB8AC3E}">
        <p14:creationId xmlns:p14="http://schemas.microsoft.com/office/powerpoint/2010/main" val="3318259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Rectangle 7"/>
          <p:cNvSpPr>
            <a:spLocks noGrp="1" noChangeArrowheads="1"/>
          </p:cNvSpPr>
          <p:nvPr>
            <p:ph type="ftr" sz="quarter" idx="10"/>
          </p:nvPr>
        </p:nvSpPr>
        <p:spPr>
          <a:ln/>
        </p:spPr>
        <p:txBody>
          <a:bodyPr/>
          <a:lstStyle>
            <a:lvl1pPr>
              <a:defRPr/>
            </a:lvl1pPr>
          </a:lstStyle>
          <a:p>
            <a:r>
              <a:rPr lang="da-DK" altLang="da-DK"/>
              <a:t> Hospitalsenheden VEST      </a:t>
            </a:r>
            <a:fld id="{4FBCB004-2CA2-9540-B770-5D58AA4B10ED}" type="slidenum">
              <a:rPr lang="da-DK" altLang="da-DK"/>
              <a:pPr/>
              <a:t>‹nr.›</a:t>
            </a:fld>
            <a:r>
              <a:rPr lang="da-DK" altLang="da-DK"/>
              <a:t>  ▪  www.vest.rm.dk</a:t>
            </a:r>
          </a:p>
        </p:txBody>
      </p:sp>
    </p:spTree>
    <p:extLst>
      <p:ext uri="{BB962C8B-B14F-4D97-AF65-F5344CB8AC3E}">
        <p14:creationId xmlns:p14="http://schemas.microsoft.com/office/powerpoint/2010/main" val="2686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smtClean="0"/>
              <a:t>Klik for at redigere i master</a:t>
            </a:r>
          </a:p>
        </p:txBody>
      </p:sp>
      <p:sp>
        <p:nvSpPr>
          <p:cNvPr id="4" name="Rectangle 7"/>
          <p:cNvSpPr>
            <a:spLocks noGrp="1" noChangeArrowheads="1"/>
          </p:cNvSpPr>
          <p:nvPr>
            <p:ph type="ftr" sz="quarter" idx="10"/>
          </p:nvPr>
        </p:nvSpPr>
        <p:spPr>
          <a:ln/>
        </p:spPr>
        <p:txBody>
          <a:bodyPr/>
          <a:lstStyle>
            <a:lvl1pPr>
              <a:defRPr/>
            </a:lvl1pPr>
          </a:lstStyle>
          <a:p>
            <a:r>
              <a:rPr lang="da-DK" altLang="da-DK"/>
              <a:t> Hospitalsenheden VEST      </a:t>
            </a:r>
            <a:fld id="{53F38556-5EAA-6648-9DC0-628916388EF1}" type="slidenum">
              <a:rPr lang="da-DK" altLang="da-DK"/>
              <a:pPr/>
              <a:t>‹nr.›</a:t>
            </a:fld>
            <a:r>
              <a:rPr lang="da-DK" altLang="da-DK"/>
              <a:t>  ▪  www.vest.rm.dk</a:t>
            </a:r>
          </a:p>
        </p:txBody>
      </p:sp>
    </p:spTree>
    <p:extLst>
      <p:ext uri="{BB962C8B-B14F-4D97-AF65-F5344CB8AC3E}">
        <p14:creationId xmlns:p14="http://schemas.microsoft.com/office/powerpoint/2010/main" val="52748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sz="half" idx="1"/>
          </p:nvPr>
        </p:nvSpPr>
        <p:spPr>
          <a:xfrm>
            <a:off x="719138" y="2159000"/>
            <a:ext cx="3522662" cy="4010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394200" y="2159000"/>
            <a:ext cx="3522663" cy="4010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Rectangle 7"/>
          <p:cNvSpPr>
            <a:spLocks noGrp="1" noChangeArrowheads="1"/>
          </p:cNvSpPr>
          <p:nvPr>
            <p:ph type="ftr" sz="quarter" idx="10"/>
          </p:nvPr>
        </p:nvSpPr>
        <p:spPr>
          <a:ln/>
        </p:spPr>
        <p:txBody>
          <a:bodyPr/>
          <a:lstStyle>
            <a:lvl1pPr>
              <a:defRPr/>
            </a:lvl1pPr>
          </a:lstStyle>
          <a:p>
            <a:r>
              <a:rPr lang="da-DK" altLang="da-DK"/>
              <a:t> Hospitalsenheden VEST      </a:t>
            </a:r>
            <a:fld id="{ABCCEB37-2843-D340-9CD7-BA6BB1878390}" type="slidenum">
              <a:rPr lang="da-DK" altLang="da-DK"/>
              <a:pPr/>
              <a:t>‹nr.›</a:t>
            </a:fld>
            <a:r>
              <a:rPr lang="da-DK" altLang="da-DK"/>
              <a:t>  ▪  www.vest.rm.dk</a:t>
            </a:r>
          </a:p>
        </p:txBody>
      </p:sp>
    </p:spTree>
    <p:extLst>
      <p:ext uri="{BB962C8B-B14F-4D97-AF65-F5344CB8AC3E}">
        <p14:creationId xmlns:p14="http://schemas.microsoft.com/office/powerpoint/2010/main" val="1773012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a-DK" smtClean="0"/>
              <a:t>Klik for at redigere i master</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Rectangle 7"/>
          <p:cNvSpPr>
            <a:spLocks noGrp="1" noChangeArrowheads="1"/>
          </p:cNvSpPr>
          <p:nvPr>
            <p:ph type="ftr" sz="quarter" idx="10"/>
          </p:nvPr>
        </p:nvSpPr>
        <p:spPr>
          <a:ln/>
        </p:spPr>
        <p:txBody>
          <a:bodyPr/>
          <a:lstStyle>
            <a:lvl1pPr>
              <a:defRPr/>
            </a:lvl1pPr>
          </a:lstStyle>
          <a:p>
            <a:r>
              <a:rPr lang="da-DK" altLang="da-DK"/>
              <a:t> Hospitalsenheden VEST      </a:t>
            </a:r>
            <a:fld id="{FD13564E-8733-104C-AF32-C2687C97A4F0}" type="slidenum">
              <a:rPr lang="da-DK" altLang="da-DK"/>
              <a:pPr/>
              <a:t>‹nr.›</a:t>
            </a:fld>
            <a:r>
              <a:rPr lang="da-DK" altLang="da-DK"/>
              <a:t>  ▪  www.vest.rm.dk</a:t>
            </a:r>
          </a:p>
        </p:txBody>
      </p:sp>
    </p:spTree>
    <p:extLst>
      <p:ext uri="{BB962C8B-B14F-4D97-AF65-F5344CB8AC3E}">
        <p14:creationId xmlns:p14="http://schemas.microsoft.com/office/powerpoint/2010/main" val="531312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Rectangle 7"/>
          <p:cNvSpPr>
            <a:spLocks noGrp="1" noChangeArrowheads="1"/>
          </p:cNvSpPr>
          <p:nvPr>
            <p:ph type="ftr" sz="quarter" idx="10"/>
          </p:nvPr>
        </p:nvSpPr>
        <p:spPr>
          <a:ln/>
        </p:spPr>
        <p:txBody>
          <a:bodyPr/>
          <a:lstStyle>
            <a:lvl1pPr>
              <a:defRPr/>
            </a:lvl1pPr>
          </a:lstStyle>
          <a:p>
            <a:r>
              <a:rPr lang="da-DK" altLang="da-DK"/>
              <a:t> Hospitalsenheden VEST      </a:t>
            </a:r>
            <a:fld id="{C1A58591-F8B6-CF42-9470-AD5CBDDD4753}" type="slidenum">
              <a:rPr lang="da-DK" altLang="da-DK"/>
              <a:pPr/>
              <a:t>‹nr.›</a:t>
            </a:fld>
            <a:r>
              <a:rPr lang="da-DK" altLang="da-DK"/>
              <a:t>  ▪  www.vest.rm.dk</a:t>
            </a:r>
          </a:p>
        </p:txBody>
      </p:sp>
    </p:spTree>
    <p:extLst>
      <p:ext uri="{BB962C8B-B14F-4D97-AF65-F5344CB8AC3E}">
        <p14:creationId xmlns:p14="http://schemas.microsoft.com/office/powerpoint/2010/main" val="532889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7"/>
          <p:cNvSpPr>
            <a:spLocks noGrp="1" noChangeArrowheads="1"/>
          </p:cNvSpPr>
          <p:nvPr>
            <p:ph type="ftr" sz="quarter" idx="10"/>
          </p:nvPr>
        </p:nvSpPr>
        <p:spPr>
          <a:ln/>
        </p:spPr>
        <p:txBody>
          <a:bodyPr/>
          <a:lstStyle>
            <a:lvl1pPr>
              <a:defRPr/>
            </a:lvl1pPr>
          </a:lstStyle>
          <a:p>
            <a:r>
              <a:rPr lang="da-DK" altLang="da-DK"/>
              <a:t> Hospitalsenheden VEST      </a:t>
            </a:r>
            <a:fld id="{E010E791-E0C8-C444-99EF-E6EFC945395A}" type="slidenum">
              <a:rPr lang="da-DK" altLang="da-DK"/>
              <a:pPr/>
              <a:t>‹nr.›</a:t>
            </a:fld>
            <a:r>
              <a:rPr lang="da-DK" altLang="da-DK"/>
              <a:t>  ▪  www.vest.rm.dk</a:t>
            </a:r>
          </a:p>
        </p:txBody>
      </p:sp>
    </p:spTree>
    <p:extLst>
      <p:ext uri="{BB962C8B-B14F-4D97-AF65-F5344CB8AC3E}">
        <p14:creationId xmlns:p14="http://schemas.microsoft.com/office/powerpoint/2010/main" val="1261438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da-DK" smtClean="0"/>
              <a:t>Klik for at redigere i master</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Rectangle 7"/>
          <p:cNvSpPr>
            <a:spLocks noGrp="1" noChangeArrowheads="1"/>
          </p:cNvSpPr>
          <p:nvPr>
            <p:ph type="ftr" sz="quarter" idx="10"/>
          </p:nvPr>
        </p:nvSpPr>
        <p:spPr>
          <a:ln/>
        </p:spPr>
        <p:txBody>
          <a:bodyPr/>
          <a:lstStyle>
            <a:lvl1pPr>
              <a:defRPr/>
            </a:lvl1pPr>
          </a:lstStyle>
          <a:p>
            <a:r>
              <a:rPr lang="da-DK" altLang="da-DK"/>
              <a:t> Hospitalsenheden VEST      </a:t>
            </a:r>
            <a:fld id="{E377C6CD-8BA0-0B4C-9565-623FC4EFCCB0}" type="slidenum">
              <a:rPr lang="da-DK" altLang="da-DK"/>
              <a:pPr/>
              <a:t>‹nr.›</a:t>
            </a:fld>
            <a:r>
              <a:rPr lang="da-DK" altLang="da-DK"/>
              <a:t>  ▪  www.vest.rm.dk</a:t>
            </a:r>
          </a:p>
        </p:txBody>
      </p:sp>
    </p:spTree>
    <p:extLst>
      <p:ext uri="{BB962C8B-B14F-4D97-AF65-F5344CB8AC3E}">
        <p14:creationId xmlns:p14="http://schemas.microsoft.com/office/powerpoint/2010/main" val="1039751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da-DK" smtClean="0"/>
              <a:t>Klik for at redigere i master</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a-DK" noProof="0" smtClean="0"/>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i master</a:t>
            </a:r>
          </a:p>
        </p:txBody>
      </p:sp>
      <p:sp>
        <p:nvSpPr>
          <p:cNvPr id="5" name="Rectangle 7"/>
          <p:cNvSpPr>
            <a:spLocks noGrp="1" noChangeArrowheads="1"/>
          </p:cNvSpPr>
          <p:nvPr>
            <p:ph type="ftr" sz="quarter" idx="10"/>
          </p:nvPr>
        </p:nvSpPr>
        <p:spPr>
          <a:ln/>
        </p:spPr>
        <p:txBody>
          <a:bodyPr/>
          <a:lstStyle>
            <a:lvl1pPr>
              <a:defRPr/>
            </a:lvl1pPr>
          </a:lstStyle>
          <a:p>
            <a:r>
              <a:rPr lang="da-DK" altLang="da-DK"/>
              <a:t> Hospitalsenheden VEST      </a:t>
            </a:r>
            <a:fld id="{231E430B-6E3C-4246-BD0D-8471CA10BD61}" type="slidenum">
              <a:rPr lang="da-DK" altLang="da-DK"/>
              <a:pPr/>
              <a:t>‹nr.›</a:t>
            </a:fld>
            <a:r>
              <a:rPr lang="da-DK" altLang="da-DK"/>
              <a:t>  ▪  www.vest.rm.dk</a:t>
            </a:r>
          </a:p>
        </p:txBody>
      </p:sp>
    </p:spTree>
    <p:extLst>
      <p:ext uri="{BB962C8B-B14F-4D97-AF65-F5344CB8AC3E}">
        <p14:creationId xmlns:p14="http://schemas.microsoft.com/office/powerpoint/2010/main" val="1032688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4"/>
          <p:cNvSpPr>
            <a:spLocks noGrp="1" noChangeArrowheads="1"/>
          </p:cNvSpPr>
          <p:nvPr>
            <p:ph type="title"/>
          </p:nvPr>
        </p:nvSpPr>
        <p:spPr bwMode="auto">
          <a:xfrm>
            <a:off x="719138" y="1187450"/>
            <a:ext cx="71977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p>
            <a:pPr lvl="0"/>
            <a:r>
              <a:rPr lang="da-DK" altLang="da-DK"/>
              <a:t>Klik for at redigere titeltypografi i masteren</a:t>
            </a:r>
          </a:p>
        </p:txBody>
      </p:sp>
      <p:sp>
        <p:nvSpPr>
          <p:cNvPr id="1027" name="Rectangle 5"/>
          <p:cNvSpPr>
            <a:spLocks noGrp="1" noChangeArrowheads="1"/>
          </p:cNvSpPr>
          <p:nvPr>
            <p:ph type="body" idx="1"/>
          </p:nvPr>
        </p:nvSpPr>
        <p:spPr bwMode="auto">
          <a:xfrm>
            <a:off x="719138" y="2159000"/>
            <a:ext cx="7197725" cy="401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da-DK" altLang="da-DK"/>
              <a:t>Klik for at redigere teksttypografierne i masteren</a:t>
            </a:r>
          </a:p>
          <a:p>
            <a:pPr lvl="1"/>
            <a:r>
              <a:rPr lang="da-DK" altLang="da-DK"/>
              <a:t>Andet niveau</a:t>
            </a:r>
          </a:p>
          <a:p>
            <a:pPr lvl="2"/>
            <a:r>
              <a:rPr lang="da-DK" altLang="da-DK"/>
              <a:t>Tredje niveau</a:t>
            </a:r>
          </a:p>
          <a:p>
            <a:pPr lvl="3"/>
            <a:r>
              <a:rPr lang="da-DK" altLang="da-DK"/>
              <a:t>Fjerde niveau</a:t>
            </a:r>
          </a:p>
          <a:p>
            <a:pPr lvl="4"/>
            <a:r>
              <a:rPr lang="da-DK" altLang="da-DK"/>
              <a:t>Femte niveau</a:t>
            </a:r>
          </a:p>
        </p:txBody>
      </p:sp>
      <p:sp>
        <p:nvSpPr>
          <p:cNvPr id="37895" name="Rectangle 7"/>
          <p:cNvSpPr>
            <a:spLocks noGrp="1" noChangeArrowheads="1"/>
          </p:cNvSpPr>
          <p:nvPr>
            <p:ph type="ftr" sz="quarter" idx="3"/>
          </p:nvPr>
        </p:nvSpPr>
        <p:spPr bwMode="auto">
          <a:xfrm>
            <a:off x="3959225" y="6332538"/>
            <a:ext cx="5003800" cy="30797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defRPr sz="900" b="1">
                <a:solidFill>
                  <a:schemeClr val="accent1"/>
                </a:solidFill>
              </a:defRPr>
            </a:lvl1pPr>
          </a:lstStyle>
          <a:p>
            <a:r>
              <a:rPr lang="da-DK" altLang="da-DK"/>
              <a:t> Hospitalsenheden VEST      </a:t>
            </a:r>
            <a:fld id="{09224CAB-4BCC-C545-BE29-FF240C23ED76}" type="slidenum">
              <a:rPr lang="da-DK" altLang="da-DK"/>
              <a:pPr/>
              <a:t>‹nr.›</a:t>
            </a:fld>
            <a:r>
              <a:rPr lang="da-DK" altLang="da-DK"/>
              <a:t>  ▪  www.vest.rm.dk</a:t>
            </a:r>
          </a:p>
        </p:txBody>
      </p:sp>
      <p:grpSp>
        <p:nvGrpSpPr>
          <p:cNvPr id="1029" name="Group 131"/>
          <p:cNvGrpSpPr>
            <a:grpSpLocks noChangeAspect="1"/>
          </p:cNvGrpSpPr>
          <p:nvPr/>
        </p:nvGrpSpPr>
        <p:grpSpPr bwMode="auto">
          <a:xfrm>
            <a:off x="7877175" y="196850"/>
            <a:ext cx="1071563" cy="520700"/>
            <a:chOff x="2425" y="7208"/>
            <a:chExt cx="7069" cy="3441"/>
          </a:xfrm>
        </p:grpSpPr>
        <p:sp>
          <p:nvSpPr>
            <p:cNvPr id="1030" name="Freeform 132"/>
            <p:cNvSpPr>
              <a:spLocks noChangeAspect="1"/>
            </p:cNvSpPr>
            <p:nvPr/>
          </p:nvSpPr>
          <p:spPr bwMode="auto">
            <a:xfrm>
              <a:off x="2425" y="7789"/>
              <a:ext cx="2751" cy="1753"/>
            </a:xfrm>
            <a:custGeom>
              <a:avLst/>
              <a:gdLst>
                <a:gd name="T0" fmla="*/ 777 w 2751"/>
                <a:gd name="T1" fmla="*/ 0 h 1753"/>
                <a:gd name="T2" fmla="*/ 520 w 2751"/>
                <a:gd name="T3" fmla="*/ 3 h 1753"/>
                <a:gd name="T4" fmla="*/ 278 w 2751"/>
                <a:gd name="T5" fmla="*/ 9 h 1753"/>
                <a:gd name="T6" fmla="*/ 86 w 2751"/>
                <a:gd name="T7" fmla="*/ 18 h 1753"/>
                <a:gd name="T8" fmla="*/ 14 w 2751"/>
                <a:gd name="T9" fmla="*/ 38 h 1753"/>
                <a:gd name="T10" fmla="*/ 5 w 2751"/>
                <a:gd name="T11" fmla="*/ 79 h 1753"/>
                <a:gd name="T12" fmla="*/ 0 w 2751"/>
                <a:gd name="T13" fmla="*/ 153 h 1753"/>
                <a:gd name="T14" fmla="*/ 1 w 2751"/>
                <a:gd name="T15" fmla="*/ 204 h 1753"/>
                <a:gd name="T16" fmla="*/ 32 w 2751"/>
                <a:gd name="T17" fmla="*/ 231 h 1753"/>
                <a:gd name="T18" fmla="*/ 76 w 2751"/>
                <a:gd name="T19" fmla="*/ 240 h 1753"/>
                <a:gd name="T20" fmla="*/ 157 w 2751"/>
                <a:gd name="T21" fmla="*/ 268 h 1753"/>
                <a:gd name="T22" fmla="*/ 244 w 2751"/>
                <a:gd name="T23" fmla="*/ 321 h 1753"/>
                <a:gd name="T24" fmla="*/ 296 w 2751"/>
                <a:gd name="T25" fmla="*/ 402 h 1753"/>
                <a:gd name="T26" fmla="*/ 302 w 2751"/>
                <a:gd name="T27" fmla="*/ 1719 h 1753"/>
                <a:gd name="T28" fmla="*/ 323 w 2751"/>
                <a:gd name="T29" fmla="*/ 1746 h 1753"/>
                <a:gd name="T30" fmla="*/ 475 w 2751"/>
                <a:gd name="T31" fmla="*/ 1753 h 1753"/>
                <a:gd name="T32" fmla="*/ 679 w 2751"/>
                <a:gd name="T33" fmla="*/ 1752 h 1753"/>
                <a:gd name="T34" fmla="*/ 764 w 2751"/>
                <a:gd name="T35" fmla="*/ 1739 h 1753"/>
                <a:gd name="T36" fmla="*/ 777 w 2751"/>
                <a:gd name="T37" fmla="*/ 1707 h 1753"/>
                <a:gd name="T38" fmla="*/ 790 w 2751"/>
                <a:gd name="T39" fmla="*/ 375 h 1753"/>
                <a:gd name="T40" fmla="*/ 835 w 2751"/>
                <a:gd name="T41" fmla="*/ 364 h 1753"/>
                <a:gd name="T42" fmla="*/ 943 w 2751"/>
                <a:gd name="T43" fmla="*/ 362 h 1753"/>
                <a:gd name="T44" fmla="*/ 1131 w 2751"/>
                <a:gd name="T45" fmla="*/ 370 h 1753"/>
                <a:gd name="T46" fmla="*/ 1216 w 2751"/>
                <a:gd name="T47" fmla="*/ 404 h 1753"/>
                <a:gd name="T48" fmla="*/ 1260 w 2751"/>
                <a:gd name="T49" fmla="*/ 487 h 1753"/>
                <a:gd name="T50" fmla="*/ 1269 w 2751"/>
                <a:gd name="T51" fmla="*/ 1708 h 1753"/>
                <a:gd name="T52" fmla="*/ 1280 w 2751"/>
                <a:gd name="T53" fmla="*/ 1739 h 1753"/>
                <a:gd name="T54" fmla="*/ 1410 w 2751"/>
                <a:gd name="T55" fmla="*/ 1753 h 1753"/>
                <a:gd name="T56" fmla="*/ 1710 w 2751"/>
                <a:gd name="T57" fmla="*/ 1750 h 1753"/>
                <a:gd name="T58" fmla="*/ 1746 w 2751"/>
                <a:gd name="T59" fmla="*/ 1730 h 1753"/>
                <a:gd name="T60" fmla="*/ 1750 w 2751"/>
                <a:gd name="T61" fmla="*/ 404 h 1753"/>
                <a:gd name="T62" fmla="*/ 1777 w 2751"/>
                <a:gd name="T63" fmla="*/ 370 h 1753"/>
                <a:gd name="T64" fmla="*/ 1837 w 2751"/>
                <a:gd name="T65" fmla="*/ 362 h 1753"/>
                <a:gd name="T66" fmla="*/ 1963 w 2751"/>
                <a:gd name="T67" fmla="*/ 362 h 1753"/>
                <a:gd name="T68" fmla="*/ 2106 w 2751"/>
                <a:gd name="T69" fmla="*/ 373 h 1753"/>
                <a:gd name="T70" fmla="*/ 2193 w 2751"/>
                <a:gd name="T71" fmla="*/ 411 h 1753"/>
                <a:gd name="T72" fmla="*/ 2241 w 2751"/>
                <a:gd name="T73" fmla="*/ 496 h 1753"/>
                <a:gd name="T74" fmla="*/ 2251 w 2751"/>
                <a:gd name="T75" fmla="*/ 1474 h 1753"/>
                <a:gd name="T76" fmla="*/ 2258 w 2751"/>
                <a:gd name="T77" fmla="*/ 1602 h 1753"/>
                <a:gd name="T78" fmla="*/ 2292 w 2751"/>
                <a:gd name="T79" fmla="*/ 1690 h 1753"/>
                <a:gd name="T80" fmla="*/ 2375 w 2751"/>
                <a:gd name="T81" fmla="*/ 1739 h 1753"/>
                <a:gd name="T82" fmla="*/ 2536 w 2751"/>
                <a:gd name="T83" fmla="*/ 1753 h 1753"/>
                <a:gd name="T84" fmla="*/ 2672 w 2751"/>
                <a:gd name="T85" fmla="*/ 1752 h 1753"/>
                <a:gd name="T86" fmla="*/ 2728 w 2751"/>
                <a:gd name="T87" fmla="*/ 1746 h 1753"/>
                <a:gd name="T88" fmla="*/ 2750 w 2751"/>
                <a:gd name="T89" fmla="*/ 1710 h 1753"/>
                <a:gd name="T90" fmla="*/ 2751 w 2751"/>
                <a:gd name="T91" fmla="*/ 1642 h 1753"/>
                <a:gd name="T92" fmla="*/ 2751 w 2751"/>
                <a:gd name="T93" fmla="*/ 1486 h 1753"/>
                <a:gd name="T94" fmla="*/ 2751 w 2751"/>
                <a:gd name="T95" fmla="*/ 1272 h 1753"/>
                <a:gd name="T96" fmla="*/ 2751 w 2751"/>
                <a:gd name="T97" fmla="*/ 1030 h 1753"/>
                <a:gd name="T98" fmla="*/ 2750 w 2751"/>
                <a:gd name="T99" fmla="*/ 792 h 1753"/>
                <a:gd name="T100" fmla="*/ 2750 w 2751"/>
                <a:gd name="T101" fmla="*/ 534 h 1753"/>
                <a:gd name="T102" fmla="*/ 2731 w 2751"/>
                <a:gd name="T103" fmla="*/ 324 h 1753"/>
                <a:gd name="T104" fmla="*/ 2681 w 2751"/>
                <a:gd name="T105" fmla="*/ 184 h 1753"/>
                <a:gd name="T106" fmla="*/ 2578 w 2751"/>
                <a:gd name="T107" fmla="*/ 95 h 1753"/>
                <a:gd name="T108" fmla="*/ 2402 w 2751"/>
                <a:gd name="T109" fmla="*/ 47 h 1753"/>
                <a:gd name="T110" fmla="*/ 2137 w 2751"/>
                <a:gd name="T111" fmla="*/ 21 h 1753"/>
                <a:gd name="T112" fmla="*/ 1770 w 2751"/>
                <a:gd name="T113" fmla="*/ 7 h 1753"/>
                <a:gd name="T114" fmla="*/ 1347 w 2751"/>
                <a:gd name="T115" fmla="*/ 0 h 17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1" h="1753">
                  <a:moveTo>
                    <a:pt x="1057" y="0"/>
                  </a:moveTo>
                  <a:lnTo>
                    <a:pt x="914" y="0"/>
                  </a:lnTo>
                  <a:lnTo>
                    <a:pt x="777" y="0"/>
                  </a:lnTo>
                  <a:lnTo>
                    <a:pt x="692" y="0"/>
                  </a:lnTo>
                  <a:lnTo>
                    <a:pt x="605" y="1"/>
                  </a:lnTo>
                  <a:lnTo>
                    <a:pt x="520" y="3"/>
                  </a:lnTo>
                  <a:lnTo>
                    <a:pt x="435" y="3"/>
                  </a:lnTo>
                  <a:lnTo>
                    <a:pt x="354" y="5"/>
                  </a:lnTo>
                  <a:lnTo>
                    <a:pt x="278" y="9"/>
                  </a:lnTo>
                  <a:lnTo>
                    <a:pt x="206" y="10"/>
                  </a:lnTo>
                  <a:lnTo>
                    <a:pt x="142" y="14"/>
                  </a:lnTo>
                  <a:lnTo>
                    <a:pt x="86" y="18"/>
                  </a:lnTo>
                  <a:lnTo>
                    <a:pt x="39" y="23"/>
                  </a:lnTo>
                  <a:lnTo>
                    <a:pt x="25" y="28"/>
                  </a:lnTo>
                  <a:lnTo>
                    <a:pt x="14" y="38"/>
                  </a:lnTo>
                  <a:lnTo>
                    <a:pt x="9" y="50"/>
                  </a:lnTo>
                  <a:lnTo>
                    <a:pt x="5" y="65"/>
                  </a:lnTo>
                  <a:lnTo>
                    <a:pt x="5" y="79"/>
                  </a:lnTo>
                  <a:lnTo>
                    <a:pt x="3" y="101"/>
                  </a:lnTo>
                  <a:lnTo>
                    <a:pt x="1" y="126"/>
                  </a:lnTo>
                  <a:lnTo>
                    <a:pt x="0" y="153"/>
                  </a:lnTo>
                  <a:lnTo>
                    <a:pt x="0" y="175"/>
                  </a:lnTo>
                  <a:lnTo>
                    <a:pt x="0" y="189"/>
                  </a:lnTo>
                  <a:lnTo>
                    <a:pt x="1" y="204"/>
                  </a:lnTo>
                  <a:lnTo>
                    <a:pt x="9" y="216"/>
                  </a:lnTo>
                  <a:lnTo>
                    <a:pt x="18" y="225"/>
                  </a:lnTo>
                  <a:lnTo>
                    <a:pt x="32" y="231"/>
                  </a:lnTo>
                  <a:lnTo>
                    <a:pt x="41" y="231"/>
                  </a:lnTo>
                  <a:lnTo>
                    <a:pt x="56" y="234"/>
                  </a:lnTo>
                  <a:lnTo>
                    <a:pt x="76" y="240"/>
                  </a:lnTo>
                  <a:lnTo>
                    <a:pt x="101" y="247"/>
                  </a:lnTo>
                  <a:lnTo>
                    <a:pt x="128" y="256"/>
                  </a:lnTo>
                  <a:lnTo>
                    <a:pt x="157" y="268"/>
                  </a:lnTo>
                  <a:lnTo>
                    <a:pt x="188" y="283"/>
                  </a:lnTo>
                  <a:lnTo>
                    <a:pt x="217" y="301"/>
                  </a:lnTo>
                  <a:lnTo>
                    <a:pt x="244" y="321"/>
                  </a:lnTo>
                  <a:lnTo>
                    <a:pt x="265" y="344"/>
                  </a:lnTo>
                  <a:lnTo>
                    <a:pt x="283" y="371"/>
                  </a:lnTo>
                  <a:lnTo>
                    <a:pt x="296" y="402"/>
                  </a:lnTo>
                  <a:lnTo>
                    <a:pt x="300" y="436"/>
                  </a:lnTo>
                  <a:lnTo>
                    <a:pt x="300" y="1708"/>
                  </a:lnTo>
                  <a:lnTo>
                    <a:pt x="302" y="1719"/>
                  </a:lnTo>
                  <a:lnTo>
                    <a:pt x="305" y="1730"/>
                  </a:lnTo>
                  <a:lnTo>
                    <a:pt x="311" y="1739"/>
                  </a:lnTo>
                  <a:lnTo>
                    <a:pt x="323" y="1746"/>
                  </a:lnTo>
                  <a:lnTo>
                    <a:pt x="340" y="1750"/>
                  </a:lnTo>
                  <a:lnTo>
                    <a:pt x="405" y="1752"/>
                  </a:lnTo>
                  <a:lnTo>
                    <a:pt x="475" y="1753"/>
                  </a:lnTo>
                  <a:lnTo>
                    <a:pt x="549" y="1753"/>
                  </a:lnTo>
                  <a:lnTo>
                    <a:pt x="616" y="1753"/>
                  </a:lnTo>
                  <a:lnTo>
                    <a:pt x="679" y="1752"/>
                  </a:lnTo>
                  <a:lnTo>
                    <a:pt x="737" y="1750"/>
                  </a:lnTo>
                  <a:lnTo>
                    <a:pt x="754" y="1746"/>
                  </a:lnTo>
                  <a:lnTo>
                    <a:pt x="764" y="1739"/>
                  </a:lnTo>
                  <a:lnTo>
                    <a:pt x="773" y="1730"/>
                  </a:lnTo>
                  <a:lnTo>
                    <a:pt x="777" y="1719"/>
                  </a:lnTo>
                  <a:lnTo>
                    <a:pt x="777" y="1707"/>
                  </a:lnTo>
                  <a:lnTo>
                    <a:pt x="777" y="402"/>
                  </a:lnTo>
                  <a:lnTo>
                    <a:pt x="781" y="388"/>
                  </a:lnTo>
                  <a:lnTo>
                    <a:pt x="790" y="375"/>
                  </a:lnTo>
                  <a:lnTo>
                    <a:pt x="802" y="370"/>
                  </a:lnTo>
                  <a:lnTo>
                    <a:pt x="819" y="366"/>
                  </a:lnTo>
                  <a:lnTo>
                    <a:pt x="835" y="364"/>
                  </a:lnTo>
                  <a:lnTo>
                    <a:pt x="862" y="362"/>
                  </a:lnTo>
                  <a:lnTo>
                    <a:pt x="900" y="362"/>
                  </a:lnTo>
                  <a:lnTo>
                    <a:pt x="943" y="362"/>
                  </a:lnTo>
                  <a:lnTo>
                    <a:pt x="1018" y="362"/>
                  </a:lnTo>
                  <a:lnTo>
                    <a:pt x="1095" y="366"/>
                  </a:lnTo>
                  <a:lnTo>
                    <a:pt x="1131" y="370"/>
                  </a:lnTo>
                  <a:lnTo>
                    <a:pt x="1164" y="377"/>
                  </a:lnTo>
                  <a:lnTo>
                    <a:pt x="1193" y="388"/>
                  </a:lnTo>
                  <a:lnTo>
                    <a:pt x="1216" y="404"/>
                  </a:lnTo>
                  <a:lnTo>
                    <a:pt x="1234" y="425"/>
                  </a:lnTo>
                  <a:lnTo>
                    <a:pt x="1249" y="453"/>
                  </a:lnTo>
                  <a:lnTo>
                    <a:pt x="1260" y="487"/>
                  </a:lnTo>
                  <a:lnTo>
                    <a:pt x="1265" y="527"/>
                  </a:lnTo>
                  <a:lnTo>
                    <a:pt x="1269" y="573"/>
                  </a:lnTo>
                  <a:lnTo>
                    <a:pt x="1269" y="1708"/>
                  </a:lnTo>
                  <a:lnTo>
                    <a:pt x="1269" y="1719"/>
                  </a:lnTo>
                  <a:lnTo>
                    <a:pt x="1272" y="1730"/>
                  </a:lnTo>
                  <a:lnTo>
                    <a:pt x="1280" y="1739"/>
                  </a:lnTo>
                  <a:lnTo>
                    <a:pt x="1291" y="1746"/>
                  </a:lnTo>
                  <a:lnTo>
                    <a:pt x="1309" y="1750"/>
                  </a:lnTo>
                  <a:lnTo>
                    <a:pt x="1410" y="1753"/>
                  </a:lnTo>
                  <a:lnTo>
                    <a:pt x="1509" y="1753"/>
                  </a:lnTo>
                  <a:lnTo>
                    <a:pt x="1607" y="1753"/>
                  </a:lnTo>
                  <a:lnTo>
                    <a:pt x="1710" y="1750"/>
                  </a:lnTo>
                  <a:lnTo>
                    <a:pt x="1726" y="1746"/>
                  </a:lnTo>
                  <a:lnTo>
                    <a:pt x="1739" y="1739"/>
                  </a:lnTo>
                  <a:lnTo>
                    <a:pt x="1746" y="1730"/>
                  </a:lnTo>
                  <a:lnTo>
                    <a:pt x="1750" y="1719"/>
                  </a:lnTo>
                  <a:lnTo>
                    <a:pt x="1750" y="1708"/>
                  </a:lnTo>
                  <a:lnTo>
                    <a:pt x="1750" y="404"/>
                  </a:lnTo>
                  <a:lnTo>
                    <a:pt x="1753" y="388"/>
                  </a:lnTo>
                  <a:lnTo>
                    <a:pt x="1762" y="377"/>
                  </a:lnTo>
                  <a:lnTo>
                    <a:pt x="1777" y="370"/>
                  </a:lnTo>
                  <a:lnTo>
                    <a:pt x="1791" y="366"/>
                  </a:lnTo>
                  <a:lnTo>
                    <a:pt x="1811" y="364"/>
                  </a:lnTo>
                  <a:lnTo>
                    <a:pt x="1837" y="362"/>
                  </a:lnTo>
                  <a:lnTo>
                    <a:pt x="1869" y="362"/>
                  </a:lnTo>
                  <a:lnTo>
                    <a:pt x="1911" y="362"/>
                  </a:lnTo>
                  <a:lnTo>
                    <a:pt x="1963" y="362"/>
                  </a:lnTo>
                  <a:lnTo>
                    <a:pt x="2028" y="366"/>
                  </a:lnTo>
                  <a:lnTo>
                    <a:pt x="2070" y="368"/>
                  </a:lnTo>
                  <a:lnTo>
                    <a:pt x="2106" y="373"/>
                  </a:lnTo>
                  <a:lnTo>
                    <a:pt x="2140" y="382"/>
                  </a:lnTo>
                  <a:lnTo>
                    <a:pt x="2169" y="395"/>
                  </a:lnTo>
                  <a:lnTo>
                    <a:pt x="2193" y="411"/>
                  </a:lnTo>
                  <a:lnTo>
                    <a:pt x="2214" y="434"/>
                  </a:lnTo>
                  <a:lnTo>
                    <a:pt x="2229" y="462"/>
                  </a:lnTo>
                  <a:lnTo>
                    <a:pt x="2241" y="496"/>
                  </a:lnTo>
                  <a:lnTo>
                    <a:pt x="2249" y="536"/>
                  </a:lnTo>
                  <a:lnTo>
                    <a:pt x="2251" y="582"/>
                  </a:lnTo>
                  <a:lnTo>
                    <a:pt x="2251" y="1474"/>
                  </a:lnTo>
                  <a:lnTo>
                    <a:pt x="2251" y="1521"/>
                  </a:lnTo>
                  <a:lnTo>
                    <a:pt x="2252" y="1564"/>
                  </a:lnTo>
                  <a:lnTo>
                    <a:pt x="2258" y="1602"/>
                  </a:lnTo>
                  <a:lnTo>
                    <a:pt x="2265" y="1634"/>
                  </a:lnTo>
                  <a:lnTo>
                    <a:pt x="2276" y="1665"/>
                  </a:lnTo>
                  <a:lnTo>
                    <a:pt x="2292" y="1690"/>
                  </a:lnTo>
                  <a:lnTo>
                    <a:pt x="2314" y="1710"/>
                  </a:lnTo>
                  <a:lnTo>
                    <a:pt x="2341" y="1726"/>
                  </a:lnTo>
                  <a:lnTo>
                    <a:pt x="2375" y="1739"/>
                  </a:lnTo>
                  <a:lnTo>
                    <a:pt x="2419" y="1748"/>
                  </a:lnTo>
                  <a:lnTo>
                    <a:pt x="2469" y="1752"/>
                  </a:lnTo>
                  <a:lnTo>
                    <a:pt x="2536" y="1753"/>
                  </a:lnTo>
                  <a:lnTo>
                    <a:pt x="2590" y="1753"/>
                  </a:lnTo>
                  <a:lnTo>
                    <a:pt x="2637" y="1753"/>
                  </a:lnTo>
                  <a:lnTo>
                    <a:pt x="2672" y="1752"/>
                  </a:lnTo>
                  <a:lnTo>
                    <a:pt x="2697" y="1750"/>
                  </a:lnTo>
                  <a:lnTo>
                    <a:pt x="2713" y="1750"/>
                  </a:lnTo>
                  <a:lnTo>
                    <a:pt x="2728" y="1746"/>
                  </a:lnTo>
                  <a:lnTo>
                    <a:pt x="2739" y="1737"/>
                  </a:lnTo>
                  <a:lnTo>
                    <a:pt x="2746" y="1726"/>
                  </a:lnTo>
                  <a:lnTo>
                    <a:pt x="2750" y="1710"/>
                  </a:lnTo>
                  <a:lnTo>
                    <a:pt x="2751" y="1699"/>
                  </a:lnTo>
                  <a:lnTo>
                    <a:pt x="2751" y="1676"/>
                  </a:lnTo>
                  <a:lnTo>
                    <a:pt x="2751" y="1642"/>
                  </a:lnTo>
                  <a:lnTo>
                    <a:pt x="2751" y="1598"/>
                  </a:lnTo>
                  <a:lnTo>
                    <a:pt x="2751" y="1546"/>
                  </a:lnTo>
                  <a:lnTo>
                    <a:pt x="2751" y="1486"/>
                  </a:lnTo>
                  <a:lnTo>
                    <a:pt x="2751" y="1420"/>
                  </a:lnTo>
                  <a:lnTo>
                    <a:pt x="2751" y="1348"/>
                  </a:lnTo>
                  <a:lnTo>
                    <a:pt x="2751" y="1272"/>
                  </a:lnTo>
                  <a:lnTo>
                    <a:pt x="2751" y="1192"/>
                  </a:lnTo>
                  <a:lnTo>
                    <a:pt x="2751" y="1111"/>
                  </a:lnTo>
                  <a:lnTo>
                    <a:pt x="2751" y="1030"/>
                  </a:lnTo>
                  <a:lnTo>
                    <a:pt x="2751" y="949"/>
                  </a:lnTo>
                  <a:lnTo>
                    <a:pt x="2750" y="869"/>
                  </a:lnTo>
                  <a:lnTo>
                    <a:pt x="2750" y="792"/>
                  </a:lnTo>
                  <a:lnTo>
                    <a:pt x="2750" y="718"/>
                  </a:lnTo>
                  <a:lnTo>
                    <a:pt x="2750" y="620"/>
                  </a:lnTo>
                  <a:lnTo>
                    <a:pt x="2750" y="534"/>
                  </a:lnTo>
                  <a:lnTo>
                    <a:pt x="2746" y="454"/>
                  </a:lnTo>
                  <a:lnTo>
                    <a:pt x="2740" y="386"/>
                  </a:lnTo>
                  <a:lnTo>
                    <a:pt x="2731" y="324"/>
                  </a:lnTo>
                  <a:lnTo>
                    <a:pt x="2721" y="270"/>
                  </a:lnTo>
                  <a:lnTo>
                    <a:pt x="2703" y="223"/>
                  </a:lnTo>
                  <a:lnTo>
                    <a:pt x="2681" y="184"/>
                  </a:lnTo>
                  <a:lnTo>
                    <a:pt x="2654" y="149"/>
                  </a:lnTo>
                  <a:lnTo>
                    <a:pt x="2619" y="121"/>
                  </a:lnTo>
                  <a:lnTo>
                    <a:pt x="2578" y="95"/>
                  </a:lnTo>
                  <a:lnTo>
                    <a:pt x="2529" y="75"/>
                  </a:lnTo>
                  <a:lnTo>
                    <a:pt x="2471" y="59"/>
                  </a:lnTo>
                  <a:lnTo>
                    <a:pt x="2402" y="47"/>
                  </a:lnTo>
                  <a:lnTo>
                    <a:pt x="2325" y="36"/>
                  </a:lnTo>
                  <a:lnTo>
                    <a:pt x="2236" y="28"/>
                  </a:lnTo>
                  <a:lnTo>
                    <a:pt x="2137" y="21"/>
                  </a:lnTo>
                  <a:lnTo>
                    <a:pt x="2025" y="16"/>
                  </a:lnTo>
                  <a:lnTo>
                    <a:pt x="1902" y="10"/>
                  </a:lnTo>
                  <a:lnTo>
                    <a:pt x="1770" y="7"/>
                  </a:lnTo>
                  <a:lnTo>
                    <a:pt x="1632" y="3"/>
                  </a:lnTo>
                  <a:lnTo>
                    <a:pt x="1491" y="1"/>
                  </a:lnTo>
                  <a:lnTo>
                    <a:pt x="1347" y="0"/>
                  </a:lnTo>
                  <a:lnTo>
                    <a:pt x="1200" y="0"/>
                  </a:lnTo>
                  <a:lnTo>
                    <a:pt x="1057" y="0"/>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a:p>
          </p:txBody>
        </p:sp>
        <p:sp>
          <p:nvSpPr>
            <p:cNvPr id="1031" name="Freeform 133"/>
            <p:cNvSpPr>
              <a:spLocks noChangeAspect="1"/>
            </p:cNvSpPr>
            <p:nvPr/>
          </p:nvSpPr>
          <p:spPr bwMode="auto">
            <a:xfrm>
              <a:off x="5325" y="7808"/>
              <a:ext cx="802" cy="1736"/>
            </a:xfrm>
            <a:custGeom>
              <a:avLst/>
              <a:gdLst>
                <a:gd name="T0" fmla="*/ 374 w 802"/>
                <a:gd name="T1" fmla="*/ 0 h 1736"/>
                <a:gd name="T2" fmla="*/ 296 w 802"/>
                <a:gd name="T3" fmla="*/ 0 h 1736"/>
                <a:gd name="T4" fmla="*/ 222 w 802"/>
                <a:gd name="T5" fmla="*/ 2 h 1736"/>
                <a:gd name="T6" fmla="*/ 153 w 802"/>
                <a:gd name="T7" fmla="*/ 6 h 1736"/>
                <a:gd name="T8" fmla="*/ 92 w 802"/>
                <a:gd name="T9" fmla="*/ 8 h 1736"/>
                <a:gd name="T10" fmla="*/ 39 w 802"/>
                <a:gd name="T11" fmla="*/ 13 h 1736"/>
                <a:gd name="T12" fmla="*/ 23 w 802"/>
                <a:gd name="T13" fmla="*/ 19 h 1736"/>
                <a:gd name="T14" fmla="*/ 12 w 802"/>
                <a:gd name="T15" fmla="*/ 28 h 1736"/>
                <a:gd name="T16" fmla="*/ 9 w 802"/>
                <a:gd name="T17" fmla="*/ 40 h 1736"/>
                <a:gd name="T18" fmla="*/ 5 w 802"/>
                <a:gd name="T19" fmla="*/ 56 h 1736"/>
                <a:gd name="T20" fmla="*/ 5 w 802"/>
                <a:gd name="T21" fmla="*/ 71 h 1736"/>
                <a:gd name="T22" fmla="*/ 3 w 802"/>
                <a:gd name="T23" fmla="*/ 92 h 1736"/>
                <a:gd name="T24" fmla="*/ 1 w 802"/>
                <a:gd name="T25" fmla="*/ 118 h 1736"/>
                <a:gd name="T26" fmla="*/ 1 w 802"/>
                <a:gd name="T27" fmla="*/ 143 h 1736"/>
                <a:gd name="T28" fmla="*/ 0 w 802"/>
                <a:gd name="T29" fmla="*/ 165 h 1736"/>
                <a:gd name="T30" fmla="*/ 0 w 802"/>
                <a:gd name="T31" fmla="*/ 179 h 1736"/>
                <a:gd name="T32" fmla="*/ 1 w 802"/>
                <a:gd name="T33" fmla="*/ 192 h 1736"/>
                <a:gd name="T34" fmla="*/ 9 w 802"/>
                <a:gd name="T35" fmla="*/ 204 h 1736"/>
                <a:gd name="T36" fmla="*/ 19 w 802"/>
                <a:gd name="T37" fmla="*/ 213 h 1736"/>
                <a:gd name="T38" fmla="*/ 32 w 802"/>
                <a:gd name="T39" fmla="*/ 219 h 1736"/>
                <a:gd name="T40" fmla="*/ 41 w 802"/>
                <a:gd name="T41" fmla="*/ 221 h 1736"/>
                <a:gd name="T42" fmla="*/ 56 w 802"/>
                <a:gd name="T43" fmla="*/ 224 h 1736"/>
                <a:gd name="T44" fmla="*/ 77 w 802"/>
                <a:gd name="T45" fmla="*/ 231 h 1736"/>
                <a:gd name="T46" fmla="*/ 101 w 802"/>
                <a:gd name="T47" fmla="*/ 239 h 1736"/>
                <a:gd name="T48" fmla="*/ 130 w 802"/>
                <a:gd name="T49" fmla="*/ 249 h 1736"/>
                <a:gd name="T50" fmla="*/ 159 w 802"/>
                <a:gd name="T51" fmla="*/ 262 h 1736"/>
                <a:gd name="T52" fmla="*/ 188 w 802"/>
                <a:gd name="T53" fmla="*/ 277 h 1736"/>
                <a:gd name="T54" fmla="*/ 217 w 802"/>
                <a:gd name="T55" fmla="*/ 295 h 1736"/>
                <a:gd name="T56" fmla="*/ 244 w 802"/>
                <a:gd name="T57" fmla="*/ 316 h 1736"/>
                <a:gd name="T58" fmla="*/ 267 w 802"/>
                <a:gd name="T59" fmla="*/ 340 h 1736"/>
                <a:gd name="T60" fmla="*/ 285 w 802"/>
                <a:gd name="T61" fmla="*/ 367 h 1736"/>
                <a:gd name="T62" fmla="*/ 296 w 802"/>
                <a:gd name="T63" fmla="*/ 397 h 1736"/>
                <a:gd name="T64" fmla="*/ 300 w 802"/>
                <a:gd name="T65" fmla="*/ 432 h 1736"/>
                <a:gd name="T66" fmla="*/ 300 w 802"/>
                <a:gd name="T67" fmla="*/ 1689 h 1736"/>
                <a:gd name="T68" fmla="*/ 303 w 802"/>
                <a:gd name="T69" fmla="*/ 1704 h 1736"/>
                <a:gd name="T70" fmla="*/ 311 w 802"/>
                <a:gd name="T71" fmla="*/ 1716 h 1736"/>
                <a:gd name="T72" fmla="*/ 323 w 802"/>
                <a:gd name="T73" fmla="*/ 1725 h 1736"/>
                <a:gd name="T74" fmla="*/ 341 w 802"/>
                <a:gd name="T75" fmla="*/ 1731 h 1736"/>
                <a:gd name="T76" fmla="*/ 444 w 802"/>
                <a:gd name="T77" fmla="*/ 1734 h 1736"/>
                <a:gd name="T78" fmla="*/ 549 w 802"/>
                <a:gd name="T79" fmla="*/ 1736 h 1736"/>
                <a:gd name="T80" fmla="*/ 658 w 802"/>
                <a:gd name="T81" fmla="*/ 1734 h 1736"/>
                <a:gd name="T82" fmla="*/ 764 w 802"/>
                <a:gd name="T83" fmla="*/ 1731 h 1736"/>
                <a:gd name="T84" fmla="*/ 782 w 802"/>
                <a:gd name="T85" fmla="*/ 1725 h 1736"/>
                <a:gd name="T86" fmla="*/ 795 w 802"/>
                <a:gd name="T87" fmla="*/ 1716 h 1736"/>
                <a:gd name="T88" fmla="*/ 801 w 802"/>
                <a:gd name="T89" fmla="*/ 1704 h 1736"/>
                <a:gd name="T90" fmla="*/ 802 w 802"/>
                <a:gd name="T91" fmla="*/ 1689 h 1736"/>
                <a:gd name="T92" fmla="*/ 802 w 802"/>
                <a:gd name="T93" fmla="*/ 56 h 1736"/>
                <a:gd name="T94" fmla="*/ 801 w 802"/>
                <a:gd name="T95" fmla="*/ 42 h 1736"/>
                <a:gd name="T96" fmla="*/ 793 w 802"/>
                <a:gd name="T97" fmla="*/ 29 h 1736"/>
                <a:gd name="T98" fmla="*/ 781 w 802"/>
                <a:gd name="T99" fmla="*/ 20 h 1736"/>
                <a:gd name="T100" fmla="*/ 759 w 802"/>
                <a:gd name="T101" fmla="*/ 15 h 1736"/>
                <a:gd name="T102" fmla="*/ 696 w 802"/>
                <a:gd name="T103" fmla="*/ 9 h 1736"/>
                <a:gd name="T104" fmla="*/ 622 w 802"/>
                <a:gd name="T105" fmla="*/ 6 h 1736"/>
                <a:gd name="T106" fmla="*/ 542 w 802"/>
                <a:gd name="T107" fmla="*/ 2 h 1736"/>
                <a:gd name="T108" fmla="*/ 459 w 802"/>
                <a:gd name="T109" fmla="*/ 0 h 1736"/>
                <a:gd name="T110" fmla="*/ 374 w 802"/>
                <a:gd name="T111" fmla="*/ 0 h 17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02" h="1736">
                  <a:moveTo>
                    <a:pt x="374" y="0"/>
                  </a:moveTo>
                  <a:lnTo>
                    <a:pt x="296" y="0"/>
                  </a:lnTo>
                  <a:lnTo>
                    <a:pt x="222" y="2"/>
                  </a:lnTo>
                  <a:lnTo>
                    <a:pt x="153" y="6"/>
                  </a:lnTo>
                  <a:lnTo>
                    <a:pt x="92" y="8"/>
                  </a:lnTo>
                  <a:lnTo>
                    <a:pt x="39" y="13"/>
                  </a:lnTo>
                  <a:lnTo>
                    <a:pt x="23" y="19"/>
                  </a:lnTo>
                  <a:lnTo>
                    <a:pt x="12" y="28"/>
                  </a:lnTo>
                  <a:lnTo>
                    <a:pt x="9" y="40"/>
                  </a:lnTo>
                  <a:lnTo>
                    <a:pt x="5" y="56"/>
                  </a:lnTo>
                  <a:lnTo>
                    <a:pt x="5" y="71"/>
                  </a:lnTo>
                  <a:lnTo>
                    <a:pt x="3" y="92"/>
                  </a:lnTo>
                  <a:lnTo>
                    <a:pt x="1" y="118"/>
                  </a:lnTo>
                  <a:lnTo>
                    <a:pt x="1" y="143"/>
                  </a:lnTo>
                  <a:lnTo>
                    <a:pt x="0" y="165"/>
                  </a:lnTo>
                  <a:lnTo>
                    <a:pt x="0" y="179"/>
                  </a:lnTo>
                  <a:lnTo>
                    <a:pt x="1" y="192"/>
                  </a:lnTo>
                  <a:lnTo>
                    <a:pt x="9" y="204"/>
                  </a:lnTo>
                  <a:lnTo>
                    <a:pt x="19" y="213"/>
                  </a:lnTo>
                  <a:lnTo>
                    <a:pt x="32" y="219"/>
                  </a:lnTo>
                  <a:lnTo>
                    <a:pt x="41" y="221"/>
                  </a:lnTo>
                  <a:lnTo>
                    <a:pt x="56" y="224"/>
                  </a:lnTo>
                  <a:lnTo>
                    <a:pt x="77" y="231"/>
                  </a:lnTo>
                  <a:lnTo>
                    <a:pt x="101" y="239"/>
                  </a:lnTo>
                  <a:lnTo>
                    <a:pt x="130" y="249"/>
                  </a:lnTo>
                  <a:lnTo>
                    <a:pt x="159" y="262"/>
                  </a:lnTo>
                  <a:lnTo>
                    <a:pt x="188" y="277"/>
                  </a:lnTo>
                  <a:lnTo>
                    <a:pt x="217" y="295"/>
                  </a:lnTo>
                  <a:lnTo>
                    <a:pt x="244" y="316"/>
                  </a:lnTo>
                  <a:lnTo>
                    <a:pt x="267" y="340"/>
                  </a:lnTo>
                  <a:lnTo>
                    <a:pt x="285" y="367"/>
                  </a:lnTo>
                  <a:lnTo>
                    <a:pt x="296" y="397"/>
                  </a:lnTo>
                  <a:lnTo>
                    <a:pt x="300" y="432"/>
                  </a:lnTo>
                  <a:lnTo>
                    <a:pt x="300" y="1689"/>
                  </a:lnTo>
                  <a:lnTo>
                    <a:pt x="303" y="1704"/>
                  </a:lnTo>
                  <a:lnTo>
                    <a:pt x="311" y="1716"/>
                  </a:lnTo>
                  <a:lnTo>
                    <a:pt x="323" y="1725"/>
                  </a:lnTo>
                  <a:lnTo>
                    <a:pt x="341" y="1731"/>
                  </a:lnTo>
                  <a:lnTo>
                    <a:pt x="444" y="1734"/>
                  </a:lnTo>
                  <a:lnTo>
                    <a:pt x="549" y="1736"/>
                  </a:lnTo>
                  <a:lnTo>
                    <a:pt x="658" y="1734"/>
                  </a:lnTo>
                  <a:lnTo>
                    <a:pt x="764" y="1731"/>
                  </a:lnTo>
                  <a:lnTo>
                    <a:pt x="782" y="1725"/>
                  </a:lnTo>
                  <a:lnTo>
                    <a:pt x="795" y="1716"/>
                  </a:lnTo>
                  <a:lnTo>
                    <a:pt x="801" y="1704"/>
                  </a:lnTo>
                  <a:lnTo>
                    <a:pt x="802" y="1689"/>
                  </a:lnTo>
                  <a:lnTo>
                    <a:pt x="802" y="56"/>
                  </a:lnTo>
                  <a:lnTo>
                    <a:pt x="801" y="42"/>
                  </a:lnTo>
                  <a:lnTo>
                    <a:pt x="793" y="29"/>
                  </a:lnTo>
                  <a:lnTo>
                    <a:pt x="781" y="20"/>
                  </a:lnTo>
                  <a:lnTo>
                    <a:pt x="759" y="15"/>
                  </a:lnTo>
                  <a:lnTo>
                    <a:pt x="696" y="9"/>
                  </a:lnTo>
                  <a:lnTo>
                    <a:pt x="622" y="6"/>
                  </a:lnTo>
                  <a:lnTo>
                    <a:pt x="542" y="2"/>
                  </a:lnTo>
                  <a:lnTo>
                    <a:pt x="459" y="0"/>
                  </a:lnTo>
                  <a:lnTo>
                    <a:pt x="374" y="0"/>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a:p>
          </p:txBody>
        </p:sp>
        <p:sp>
          <p:nvSpPr>
            <p:cNvPr id="1032" name="Freeform 134"/>
            <p:cNvSpPr>
              <a:spLocks noChangeAspect="1" noEditPoints="1"/>
            </p:cNvSpPr>
            <p:nvPr/>
          </p:nvSpPr>
          <p:spPr bwMode="auto">
            <a:xfrm>
              <a:off x="6435" y="7208"/>
              <a:ext cx="3059" cy="2349"/>
            </a:xfrm>
            <a:custGeom>
              <a:avLst/>
              <a:gdLst>
                <a:gd name="T0" fmla="*/ 2887 w 3059"/>
                <a:gd name="T1" fmla="*/ 2114 h 2349"/>
                <a:gd name="T2" fmla="*/ 2627 w 3059"/>
                <a:gd name="T3" fmla="*/ 2044 h 2349"/>
                <a:gd name="T4" fmla="*/ 2562 w 3059"/>
                <a:gd name="T5" fmla="*/ 1865 h 2349"/>
                <a:gd name="T6" fmla="*/ 2553 w 3059"/>
                <a:gd name="T7" fmla="*/ 1490 h 2349"/>
                <a:gd name="T8" fmla="*/ 2554 w 3059"/>
                <a:gd name="T9" fmla="*/ 1043 h 2349"/>
                <a:gd name="T10" fmla="*/ 2679 w 3059"/>
                <a:gd name="T11" fmla="*/ 893 h 2349"/>
                <a:gd name="T12" fmla="*/ 2856 w 3059"/>
                <a:gd name="T13" fmla="*/ 842 h 2349"/>
                <a:gd name="T14" fmla="*/ 2914 w 3059"/>
                <a:gd name="T15" fmla="*/ 783 h 2349"/>
                <a:gd name="T16" fmla="*/ 2900 w 3059"/>
                <a:gd name="T17" fmla="*/ 649 h 2349"/>
                <a:gd name="T18" fmla="*/ 2704 w 3059"/>
                <a:gd name="T19" fmla="*/ 619 h 2349"/>
                <a:gd name="T20" fmla="*/ 2522 w 3059"/>
                <a:gd name="T21" fmla="*/ 582 h 2349"/>
                <a:gd name="T22" fmla="*/ 2478 w 3059"/>
                <a:gd name="T23" fmla="*/ 357 h 2349"/>
                <a:gd name="T24" fmla="*/ 2417 w 3059"/>
                <a:gd name="T25" fmla="*/ 220 h 2349"/>
                <a:gd name="T26" fmla="*/ 2166 w 3059"/>
                <a:gd name="T27" fmla="*/ 171 h 2349"/>
                <a:gd name="T28" fmla="*/ 2079 w 3059"/>
                <a:gd name="T29" fmla="*/ 205 h 2349"/>
                <a:gd name="T30" fmla="*/ 2073 w 3059"/>
                <a:gd name="T31" fmla="*/ 342 h 2349"/>
                <a:gd name="T32" fmla="*/ 2070 w 3059"/>
                <a:gd name="T33" fmla="*/ 766 h 2349"/>
                <a:gd name="T34" fmla="*/ 2066 w 3059"/>
                <a:gd name="T35" fmla="*/ 1317 h 2349"/>
                <a:gd name="T36" fmla="*/ 2063 w 3059"/>
                <a:gd name="T37" fmla="*/ 1752 h 2349"/>
                <a:gd name="T38" fmla="*/ 2082 w 3059"/>
                <a:gd name="T39" fmla="*/ 2087 h 2349"/>
                <a:gd name="T40" fmla="*/ 2243 w 3059"/>
                <a:gd name="T41" fmla="*/ 2298 h 2349"/>
                <a:gd name="T42" fmla="*/ 2609 w 3059"/>
                <a:gd name="T43" fmla="*/ 2345 h 2349"/>
                <a:gd name="T44" fmla="*/ 2956 w 3059"/>
                <a:gd name="T45" fmla="*/ 2331 h 2349"/>
                <a:gd name="T46" fmla="*/ 3053 w 3059"/>
                <a:gd name="T47" fmla="*/ 2261 h 2349"/>
                <a:gd name="T48" fmla="*/ 3015 w 3059"/>
                <a:gd name="T49" fmla="*/ 2140 h 2349"/>
                <a:gd name="T50" fmla="*/ 1094 w 3059"/>
                <a:gd name="T51" fmla="*/ 2024 h 2349"/>
                <a:gd name="T52" fmla="*/ 996 w 3059"/>
                <a:gd name="T53" fmla="*/ 2033 h 2349"/>
                <a:gd name="T54" fmla="*/ 763 w 3059"/>
                <a:gd name="T55" fmla="*/ 2024 h 2349"/>
                <a:gd name="T56" fmla="*/ 573 w 3059"/>
                <a:gd name="T57" fmla="*/ 1909 h 2349"/>
                <a:gd name="T58" fmla="*/ 486 w 3059"/>
                <a:gd name="T59" fmla="*/ 1564 h 2349"/>
                <a:gd name="T60" fmla="*/ 520 w 3059"/>
                <a:gd name="T61" fmla="*/ 1124 h 2349"/>
                <a:gd name="T62" fmla="*/ 665 w 3059"/>
                <a:gd name="T63" fmla="*/ 942 h 2349"/>
                <a:gd name="T64" fmla="*/ 886 w 3059"/>
                <a:gd name="T65" fmla="*/ 911 h 2349"/>
                <a:gd name="T66" fmla="*/ 1063 w 3059"/>
                <a:gd name="T67" fmla="*/ 920 h 2349"/>
                <a:gd name="T68" fmla="*/ 1139 w 3059"/>
                <a:gd name="T69" fmla="*/ 981 h 2349"/>
                <a:gd name="T70" fmla="*/ 1144 w 3059"/>
                <a:gd name="T71" fmla="*/ 1595 h 2349"/>
                <a:gd name="T72" fmla="*/ 1837 w 3059"/>
                <a:gd name="T73" fmla="*/ 2087 h 2349"/>
                <a:gd name="T74" fmla="*/ 1672 w 3059"/>
                <a:gd name="T75" fmla="*/ 2021 h 2349"/>
                <a:gd name="T76" fmla="*/ 1640 w 3059"/>
                <a:gd name="T77" fmla="*/ 1815 h 2349"/>
                <a:gd name="T78" fmla="*/ 1638 w 3059"/>
                <a:gd name="T79" fmla="*/ 1335 h 2349"/>
                <a:gd name="T80" fmla="*/ 1636 w 3059"/>
                <a:gd name="T81" fmla="*/ 734 h 2349"/>
                <a:gd name="T82" fmla="*/ 1632 w 3059"/>
                <a:gd name="T83" fmla="*/ 270 h 2349"/>
                <a:gd name="T84" fmla="*/ 1621 w 3059"/>
                <a:gd name="T85" fmla="*/ 104 h 2349"/>
                <a:gd name="T86" fmla="*/ 1498 w 3059"/>
                <a:gd name="T87" fmla="*/ 41 h 2349"/>
                <a:gd name="T88" fmla="*/ 1222 w 3059"/>
                <a:gd name="T89" fmla="*/ 0 h 2349"/>
                <a:gd name="T90" fmla="*/ 1153 w 3059"/>
                <a:gd name="T91" fmla="*/ 47 h 2349"/>
                <a:gd name="T92" fmla="*/ 1148 w 3059"/>
                <a:gd name="T93" fmla="*/ 229 h 2349"/>
                <a:gd name="T94" fmla="*/ 1142 w 3059"/>
                <a:gd name="T95" fmla="*/ 519 h 2349"/>
                <a:gd name="T96" fmla="*/ 1092 w 3059"/>
                <a:gd name="T97" fmla="*/ 591 h 2349"/>
                <a:gd name="T98" fmla="*/ 634 w 3059"/>
                <a:gd name="T99" fmla="*/ 584 h 2349"/>
                <a:gd name="T100" fmla="*/ 370 w 3059"/>
                <a:gd name="T101" fmla="*/ 651 h 2349"/>
                <a:gd name="T102" fmla="*/ 141 w 3059"/>
                <a:gd name="T103" fmla="*/ 862 h 2349"/>
                <a:gd name="T104" fmla="*/ 9 w 3059"/>
                <a:gd name="T105" fmla="*/ 1293 h 2349"/>
                <a:gd name="T106" fmla="*/ 38 w 3059"/>
                <a:gd name="T107" fmla="*/ 1853 h 2349"/>
                <a:gd name="T108" fmla="*/ 200 w 3059"/>
                <a:gd name="T109" fmla="*/ 2168 h 2349"/>
                <a:gd name="T110" fmla="*/ 425 w 3059"/>
                <a:gd name="T111" fmla="*/ 2304 h 2349"/>
                <a:gd name="T112" fmla="*/ 634 w 3059"/>
                <a:gd name="T113" fmla="*/ 2336 h 2349"/>
                <a:gd name="T114" fmla="*/ 889 w 3059"/>
                <a:gd name="T115" fmla="*/ 2347 h 2349"/>
                <a:gd name="T116" fmla="*/ 1419 w 3059"/>
                <a:gd name="T117" fmla="*/ 2349 h 2349"/>
                <a:gd name="T118" fmla="*/ 1911 w 3059"/>
                <a:gd name="T119" fmla="*/ 2333 h 2349"/>
                <a:gd name="T120" fmla="*/ 1941 w 3059"/>
                <a:gd name="T121" fmla="*/ 2233 h 2349"/>
                <a:gd name="T122" fmla="*/ 1941 w 3059"/>
                <a:gd name="T123" fmla="*/ 2123 h 23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59" h="2349">
                  <a:moveTo>
                    <a:pt x="3015" y="2140"/>
                  </a:moveTo>
                  <a:lnTo>
                    <a:pt x="2992" y="2134"/>
                  </a:lnTo>
                  <a:lnTo>
                    <a:pt x="2970" y="2129"/>
                  </a:lnTo>
                  <a:lnTo>
                    <a:pt x="2945" y="2125"/>
                  </a:lnTo>
                  <a:lnTo>
                    <a:pt x="2918" y="2120"/>
                  </a:lnTo>
                  <a:lnTo>
                    <a:pt x="2887" y="2114"/>
                  </a:lnTo>
                  <a:lnTo>
                    <a:pt x="2849" y="2107"/>
                  </a:lnTo>
                  <a:lnTo>
                    <a:pt x="2804" y="2098"/>
                  </a:lnTo>
                  <a:lnTo>
                    <a:pt x="2750" y="2085"/>
                  </a:lnTo>
                  <a:lnTo>
                    <a:pt x="2699" y="2073"/>
                  </a:lnTo>
                  <a:lnTo>
                    <a:pt x="2659" y="2058"/>
                  </a:lnTo>
                  <a:lnTo>
                    <a:pt x="2627" y="2044"/>
                  </a:lnTo>
                  <a:lnTo>
                    <a:pt x="2605" y="2026"/>
                  </a:lnTo>
                  <a:lnTo>
                    <a:pt x="2587" y="2004"/>
                  </a:lnTo>
                  <a:lnTo>
                    <a:pt x="2576" y="1979"/>
                  </a:lnTo>
                  <a:lnTo>
                    <a:pt x="2569" y="1948"/>
                  </a:lnTo>
                  <a:lnTo>
                    <a:pt x="2565" y="1910"/>
                  </a:lnTo>
                  <a:lnTo>
                    <a:pt x="2562" y="1865"/>
                  </a:lnTo>
                  <a:lnTo>
                    <a:pt x="2560" y="1811"/>
                  </a:lnTo>
                  <a:lnTo>
                    <a:pt x="2558" y="1764"/>
                  </a:lnTo>
                  <a:lnTo>
                    <a:pt x="2556" y="1707"/>
                  </a:lnTo>
                  <a:lnTo>
                    <a:pt x="2554" y="1642"/>
                  </a:lnTo>
                  <a:lnTo>
                    <a:pt x="2554" y="1568"/>
                  </a:lnTo>
                  <a:lnTo>
                    <a:pt x="2553" y="1490"/>
                  </a:lnTo>
                  <a:lnTo>
                    <a:pt x="2553" y="1411"/>
                  </a:lnTo>
                  <a:lnTo>
                    <a:pt x="2551" y="1329"/>
                  </a:lnTo>
                  <a:lnTo>
                    <a:pt x="2551" y="1250"/>
                  </a:lnTo>
                  <a:lnTo>
                    <a:pt x="2553" y="1174"/>
                  </a:lnTo>
                  <a:lnTo>
                    <a:pt x="2553" y="1104"/>
                  </a:lnTo>
                  <a:lnTo>
                    <a:pt x="2554" y="1043"/>
                  </a:lnTo>
                  <a:lnTo>
                    <a:pt x="2560" y="1008"/>
                  </a:lnTo>
                  <a:lnTo>
                    <a:pt x="2572" y="978"/>
                  </a:lnTo>
                  <a:lnTo>
                    <a:pt x="2592" y="952"/>
                  </a:lnTo>
                  <a:lnTo>
                    <a:pt x="2618" y="929"/>
                  </a:lnTo>
                  <a:lnTo>
                    <a:pt x="2647" y="909"/>
                  </a:lnTo>
                  <a:lnTo>
                    <a:pt x="2679" y="893"/>
                  </a:lnTo>
                  <a:lnTo>
                    <a:pt x="2712" y="878"/>
                  </a:lnTo>
                  <a:lnTo>
                    <a:pt x="2744" y="868"/>
                  </a:lnTo>
                  <a:lnTo>
                    <a:pt x="2777" y="859"/>
                  </a:lnTo>
                  <a:lnTo>
                    <a:pt x="2807" y="851"/>
                  </a:lnTo>
                  <a:lnTo>
                    <a:pt x="2833" y="846"/>
                  </a:lnTo>
                  <a:lnTo>
                    <a:pt x="2856" y="842"/>
                  </a:lnTo>
                  <a:lnTo>
                    <a:pt x="2871" y="839"/>
                  </a:lnTo>
                  <a:lnTo>
                    <a:pt x="2880" y="837"/>
                  </a:lnTo>
                  <a:lnTo>
                    <a:pt x="2898" y="830"/>
                  </a:lnTo>
                  <a:lnTo>
                    <a:pt x="2909" y="817"/>
                  </a:lnTo>
                  <a:lnTo>
                    <a:pt x="2912" y="797"/>
                  </a:lnTo>
                  <a:lnTo>
                    <a:pt x="2914" y="783"/>
                  </a:lnTo>
                  <a:lnTo>
                    <a:pt x="2912" y="759"/>
                  </a:lnTo>
                  <a:lnTo>
                    <a:pt x="2911" y="732"/>
                  </a:lnTo>
                  <a:lnTo>
                    <a:pt x="2909" y="705"/>
                  </a:lnTo>
                  <a:lnTo>
                    <a:pt x="2907" y="683"/>
                  </a:lnTo>
                  <a:lnTo>
                    <a:pt x="2905" y="667"/>
                  </a:lnTo>
                  <a:lnTo>
                    <a:pt x="2900" y="649"/>
                  </a:lnTo>
                  <a:lnTo>
                    <a:pt x="2887" y="638"/>
                  </a:lnTo>
                  <a:lnTo>
                    <a:pt x="2873" y="633"/>
                  </a:lnTo>
                  <a:lnTo>
                    <a:pt x="2840" y="629"/>
                  </a:lnTo>
                  <a:lnTo>
                    <a:pt x="2800" y="626"/>
                  </a:lnTo>
                  <a:lnTo>
                    <a:pt x="2753" y="622"/>
                  </a:lnTo>
                  <a:lnTo>
                    <a:pt x="2704" y="619"/>
                  </a:lnTo>
                  <a:lnTo>
                    <a:pt x="2654" y="615"/>
                  </a:lnTo>
                  <a:lnTo>
                    <a:pt x="2607" y="611"/>
                  </a:lnTo>
                  <a:lnTo>
                    <a:pt x="2565" y="609"/>
                  </a:lnTo>
                  <a:lnTo>
                    <a:pt x="2545" y="604"/>
                  </a:lnTo>
                  <a:lnTo>
                    <a:pt x="2531" y="595"/>
                  </a:lnTo>
                  <a:lnTo>
                    <a:pt x="2522" y="582"/>
                  </a:lnTo>
                  <a:lnTo>
                    <a:pt x="2516" y="570"/>
                  </a:lnTo>
                  <a:lnTo>
                    <a:pt x="2511" y="550"/>
                  </a:lnTo>
                  <a:lnTo>
                    <a:pt x="2506" y="517"/>
                  </a:lnTo>
                  <a:lnTo>
                    <a:pt x="2498" y="474"/>
                  </a:lnTo>
                  <a:lnTo>
                    <a:pt x="2489" y="422"/>
                  </a:lnTo>
                  <a:lnTo>
                    <a:pt x="2478" y="357"/>
                  </a:lnTo>
                  <a:lnTo>
                    <a:pt x="2473" y="324"/>
                  </a:lnTo>
                  <a:lnTo>
                    <a:pt x="2468" y="296"/>
                  </a:lnTo>
                  <a:lnTo>
                    <a:pt x="2462" y="272"/>
                  </a:lnTo>
                  <a:lnTo>
                    <a:pt x="2451" y="250"/>
                  </a:lnTo>
                  <a:lnTo>
                    <a:pt x="2437" y="234"/>
                  </a:lnTo>
                  <a:lnTo>
                    <a:pt x="2417" y="220"/>
                  </a:lnTo>
                  <a:lnTo>
                    <a:pt x="2388" y="209"/>
                  </a:lnTo>
                  <a:lnTo>
                    <a:pt x="2348" y="198"/>
                  </a:lnTo>
                  <a:lnTo>
                    <a:pt x="2290" y="187"/>
                  </a:lnTo>
                  <a:lnTo>
                    <a:pt x="2240" y="178"/>
                  </a:lnTo>
                  <a:lnTo>
                    <a:pt x="2200" y="173"/>
                  </a:lnTo>
                  <a:lnTo>
                    <a:pt x="2166" y="171"/>
                  </a:lnTo>
                  <a:lnTo>
                    <a:pt x="2139" y="169"/>
                  </a:lnTo>
                  <a:lnTo>
                    <a:pt x="2119" y="173"/>
                  </a:lnTo>
                  <a:lnTo>
                    <a:pt x="2102" y="176"/>
                  </a:lnTo>
                  <a:lnTo>
                    <a:pt x="2092" y="184"/>
                  </a:lnTo>
                  <a:lnTo>
                    <a:pt x="2084" y="193"/>
                  </a:lnTo>
                  <a:lnTo>
                    <a:pt x="2079" y="205"/>
                  </a:lnTo>
                  <a:lnTo>
                    <a:pt x="2077" y="220"/>
                  </a:lnTo>
                  <a:lnTo>
                    <a:pt x="2075" y="236"/>
                  </a:lnTo>
                  <a:lnTo>
                    <a:pt x="2075" y="254"/>
                  </a:lnTo>
                  <a:lnTo>
                    <a:pt x="2075" y="272"/>
                  </a:lnTo>
                  <a:lnTo>
                    <a:pt x="2075" y="301"/>
                  </a:lnTo>
                  <a:lnTo>
                    <a:pt x="2073" y="342"/>
                  </a:lnTo>
                  <a:lnTo>
                    <a:pt x="2073" y="395"/>
                  </a:lnTo>
                  <a:lnTo>
                    <a:pt x="2073" y="456"/>
                  </a:lnTo>
                  <a:lnTo>
                    <a:pt x="2072" y="525"/>
                  </a:lnTo>
                  <a:lnTo>
                    <a:pt x="2072" y="600"/>
                  </a:lnTo>
                  <a:lnTo>
                    <a:pt x="2072" y="682"/>
                  </a:lnTo>
                  <a:lnTo>
                    <a:pt x="2070" y="766"/>
                  </a:lnTo>
                  <a:lnTo>
                    <a:pt x="2070" y="857"/>
                  </a:lnTo>
                  <a:lnTo>
                    <a:pt x="2068" y="949"/>
                  </a:lnTo>
                  <a:lnTo>
                    <a:pt x="2068" y="1041"/>
                  </a:lnTo>
                  <a:lnTo>
                    <a:pt x="2066" y="1135"/>
                  </a:lnTo>
                  <a:lnTo>
                    <a:pt x="2066" y="1227"/>
                  </a:lnTo>
                  <a:lnTo>
                    <a:pt x="2066" y="1317"/>
                  </a:lnTo>
                  <a:lnTo>
                    <a:pt x="2064" y="1403"/>
                  </a:lnTo>
                  <a:lnTo>
                    <a:pt x="2064" y="1486"/>
                  </a:lnTo>
                  <a:lnTo>
                    <a:pt x="2064" y="1564"/>
                  </a:lnTo>
                  <a:lnTo>
                    <a:pt x="2063" y="1634"/>
                  </a:lnTo>
                  <a:lnTo>
                    <a:pt x="2063" y="1698"/>
                  </a:lnTo>
                  <a:lnTo>
                    <a:pt x="2063" y="1752"/>
                  </a:lnTo>
                  <a:lnTo>
                    <a:pt x="2063" y="1797"/>
                  </a:lnTo>
                  <a:lnTo>
                    <a:pt x="2063" y="1829"/>
                  </a:lnTo>
                  <a:lnTo>
                    <a:pt x="2064" y="1903"/>
                  </a:lnTo>
                  <a:lnTo>
                    <a:pt x="2066" y="1972"/>
                  </a:lnTo>
                  <a:lnTo>
                    <a:pt x="2073" y="2031"/>
                  </a:lnTo>
                  <a:lnTo>
                    <a:pt x="2082" y="2087"/>
                  </a:lnTo>
                  <a:lnTo>
                    <a:pt x="2097" y="2136"/>
                  </a:lnTo>
                  <a:lnTo>
                    <a:pt x="2115" y="2179"/>
                  </a:lnTo>
                  <a:lnTo>
                    <a:pt x="2139" y="2217"/>
                  </a:lnTo>
                  <a:lnTo>
                    <a:pt x="2167" y="2250"/>
                  </a:lnTo>
                  <a:lnTo>
                    <a:pt x="2202" y="2277"/>
                  </a:lnTo>
                  <a:lnTo>
                    <a:pt x="2243" y="2298"/>
                  </a:lnTo>
                  <a:lnTo>
                    <a:pt x="2290" y="2316"/>
                  </a:lnTo>
                  <a:lnTo>
                    <a:pt x="2346" y="2331"/>
                  </a:lnTo>
                  <a:lnTo>
                    <a:pt x="2410" y="2340"/>
                  </a:lnTo>
                  <a:lnTo>
                    <a:pt x="2482" y="2345"/>
                  </a:lnTo>
                  <a:lnTo>
                    <a:pt x="2563" y="2347"/>
                  </a:lnTo>
                  <a:lnTo>
                    <a:pt x="2609" y="2345"/>
                  </a:lnTo>
                  <a:lnTo>
                    <a:pt x="2663" y="2345"/>
                  </a:lnTo>
                  <a:lnTo>
                    <a:pt x="2724" y="2344"/>
                  </a:lnTo>
                  <a:lnTo>
                    <a:pt x="2788" y="2340"/>
                  </a:lnTo>
                  <a:lnTo>
                    <a:pt x="2851" y="2338"/>
                  </a:lnTo>
                  <a:lnTo>
                    <a:pt x="2907" y="2334"/>
                  </a:lnTo>
                  <a:lnTo>
                    <a:pt x="2956" y="2331"/>
                  </a:lnTo>
                  <a:lnTo>
                    <a:pt x="2990" y="2327"/>
                  </a:lnTo>
                  <a:lnTo>
                    <a:pt x="3015" y="2324"/>
                  </a:lnTo>
                  <a:lnTo>
                    <a:pt x="3032" y="2316"/>
                  </a:lnTo>
                  <a:lnTo>
                    <a:pt x="3042" y="2306"/>
                  </a:lnTo>
                  <a:lnTo>
                    <a:pt x="3050" y="2286"/>
                  </a:lnTo>
                  <a:lnTo>
                    <a:pt x="3053" y="2261"/>
                  </a:lnTo>
                  <a:lnTo>
                    <a:pt x="3057" y="2223"/>
                  </a:lnTo>
                  <a:lnTo>
                    <a:pt x="3059" y="2192"/>
                  </a:lnTo>
                  <a:lnTo>
                    <a:pt x="3059" y="2170"/>
                  </a:lnTo>
                  <a:lnTo>
                    <a:pt x="3052" y="2156"/>
                  </a:lnTo>
                  <a:lnTo>
                    <a:pt x="3039" y="2147"/>
                  </a:lnTo>
                  <a:lnTo>
                    <a:pt x="3015" y="2140"/>
                  </a:lnTo>
                  <a:close/>
                  <a:moveTo>
                    <a:pt x="1142" y="1963"/>
                  </a:moveTo>
                  <a:lnTo>
                    <a:pt x="1139" y="1984"/>
                  </a:lnTo>
                  <a:lnTo>
                    <a:pt x="1133" y="2001"/>
                  </a:lnTo>
                  <a:lnTo>
                    <a:pt x="1122" y="2013"/>
                  </a:lnTo>
                  <a:lnTo>
                    <a:pt x="1110" y="2021"/>
                  </a:lnTo>
                  <a:lnTo>
                    <a:pt x="1094" y="2024"/>
                  </a:lnTo>
                  <a:lnTo>
                    <a:pt x="1079" y="2028"/>
                  </a:lnTo>
                  <a:lnTo>
                    <a:pt x="1063" y="2030"/>
                  </a:lnTo>
                  <a:lnTo>
                    <a:pt x="1048" y="2031"/>
                  </a:lnTo>
                  <a:lnTo>
                    <a:pt x="1034" y="2031"/>
                  </a:lnTo>
                  <a:lnTo>
                    <a:pt x="1018" y="2033"/>
                  </a:lnTo>
                  <a:lnTo>
                    <a:pt x="996" y="2033"/>
                  </a:lnTo>
                  <a:lnTo>
                    <a:pt x="969" y="2033"/>
                  </a:lnTo>
                  <a:lnTo>
                    <a:pt x="933" y="2033"/>
                  </a:lnTo>
                  <a:lnTo>
                    <a:pt x="886" y="2033"/>
                  </a:lnTo>
                  <a:lnTo>
                    <a:pt x="844" y="2031"/>
                  </a:lnTo>
                  <a:lnTo>
                    <a:pt x="802" y="2030"/>
                  </a:lnTo>
                  <a:lnTo>
                    <a:pt x="763" y="2024"/>
                  </a:lnTo>
                  <a:lnTo>
                    <a:pt x="725" y="2015"/>
                  </a:lnTo>
                  <a:lnTo>
                    <a:pt x="690" y="2004"/>
                  </a:lnTo>
                  <a:lnTo>
                    <a:pt x="658" y="1988"/>
                  </a:lnTo>
                  <a:lnTo>
                    <a:pt x="627" y="1966"/>
                  </a:lnTo>
                  <a:lnTo>
                    <a:pt x="598" y="1941"/>
                  </a:lnTo>
                  <a:lnTo>
                    <a:pt x="573" y="1909"/>
                  </a:lnTo>
                  <a:lnTo>
                    <a:pt x="551" y="1871"/>
                  </a:lnTo>
                  <a:lnTo>
                    <a:pt x="531" y="1826"/>
                  </a:lnTo>
                  <a:lnTo>
                    <a:pt x="515" y="1772"/>
                  </a:lnTo>
                  <a:lnTo>
                    <a:pt x="502" y="1712"/>
                  </a:lnTo>
                  <a:lnTo>
                    <a:pt x="491" y="1642"/>
                  </a:lnTo>
                  <a:lnTo>
                    <a:pt x="486" y="1564"/>
                  </a:lnTo>
                  <a:lnTo>
                    <a:pt x="484" y="1476"/>
                  </a:lnTo>
                  <a:lnTo>
                    <a:pt x="486" y="1387"/>
                  </a:lnTo>
                  <a:lnTo>
                    <a:pt x="490" y="1308"/>
                  </a:lnTo>
                  <a:lnTo>
                    <a:pt x="497" y="1237"/>
                  </a:lnTo>
                  <a:lnTo>
                    <a:pt x="508" y="1176"/>
                  </a:lnTo>
                  <a:lnTo>
                    <a:pt x="520" y="1124"/>
                  </a:lnTo>
                  <a:lnTo>
                    <a:pt x="537" y="1079"/>
                  </a:lnTo>
                  <a:lnTo>
                    <a:pt x="555" y="1039"/>
                  </a:lnTo>
                  <a:lnTo>
                    <a:pt x="578" y="1006"/>
                  </a:lnTo>
                  <a:lnTo>
                    <a:pt x="604" y="979"/>
                  </a:lnTo>
                  <a:lnTo>
                    <a:pt x="632" y="958"/>
                  </a:lnTo>
                  <a:lnTo>
                    <a:pt x="665" y="942"/>
                  </a:lnTo>
                  <a:lnTo>
                    <a:pt x="699" y="929"/>
                  </a:lnTo>
                  <a:lnTo>
                    <a:pt x="739" y="920"/>
                  </a:lnTo>
                  <a:lnTo>
                    <a:pt x="783" y="914"/>
                  </a:lnTo>
                  <a:lnTo>
                    <a:pt x="830" y="913"/>
                  </a:lnTo>
                  <a:lnTo>
                    <a:pt x="878" y="911"/>
                  </a:lnTo>
                  <a:lnTo>
                    <a:pt x="886" y="911"/>
                  </a:lnTo>
                  <a:lnTo>
                    <a:pt x="904" y="911"/>
                  </a:lnTo>
                  <a:lnTo>
                    <a:pt x="929" y="911"/>
                  </a:lnTo>
                  <a:lnTo>
                    <a:pt x="962" y="913"/>
                  </a:lnTo>
                  <a:lnTo>
                    <a:pt x="996" y="914"/>
                  </a:lnTo>
                  <a:lnTo>
                    <a:pt x="1030" y="916"/>
                  </a:lnTo>
                  <a:lnTo>
                    <a:pt x="1063" y="920"/>
                  </a:lnTo>
                  <a:lnTo>
                    <a:pt x="1083" y="922"/>
                  </a:lnTo>
                  <a:lnTo>
                    <a:pt x="1101" y="927"/>
                  </a:lnTo>
                  <a:lnTo>
                    <a:pt x="1115" y="934"/>
                  </a:lnTo>
                  <a:lnTo>
                    <a:pt x="1128" y="945"/>
                  </a:lnTo>
                  <a:lnTo>
                    <a:pt x="1135" y="961"/>
                  </a:lnTo>
                  <a:lnTo>
                    <a:pt x="1139" y="981"/>
                  </a:lnTo>
                  <a:lnTo>
                    <a:pt x="1141" y="1061"/>
                  </a:lnTo>
                  <a:lnTo>
                    <a:pt x="1142" y="1153"/>
                  </a:lnTo>
                  <a:lnTo>
                    <a:pt x="1144" y="1252"/>
                  </a:lnTo>
                  <a:lnTo>
                    <a:pt x="1144" y="1362"/>
                  </a:lnTo>
                  <a:lnTo>
                    <a:pt x="1144" y="1476"/>
                  </a:lnTo>
                  <a:lnTo>
                    <a:pt x="1144" y="1595"/>
                  </a:lnTo>
                  <a:lnTo>
                    <a:pt x="1142" y="1717"/>
                  </a:lnTo>
                  <a:lnTo>
                    <a:pt x="1142" y="1840"/>
                  </a:lnTo>
                  <a:lnTo>
                    <a:pt x="1142" y="1963"/>
                  </a:lnTo>
                  <a:close/>
                  <a:moveTo>
                    <a:pt x="1918" y="2109"/>
                  </a:moveTo>
                  <a:lnTo>
                    <a:pt x="1876" y="2096"/>
                  </a:lnTo>
                  <a:lnTo>
                    <a:pt x="1837" y="2087"/>
                  </a:lnTo>
                  <a:lnTo>
                    <a:pt x="1799" y="2078"/>
                  </a:lnTo>
                  <a:lnTo>
                    <a:pt x="1766" y="2071"/>
                  </a:lnTo>
                  <a:lnTo>
                    <a:pt x="1737" y="2062"/>
                  </a:lnTo>
                  <a:lnTo>
                    <a:pt x="1712" y="2051"/>
                  </a:lnTo>
                  <a:lnTo>
                    <a:pt x="1690" y="2039"/>
                  </a:lnTo>
                  <a:lnTo>
                    <a:pt x="1672" y="2021"/>
                  </a:lnTo>
                  <a:lnTo>
                    <a:pt x="1658" y="1997"/>
                  </a:lnTo>
                  <a:lnTo>
                    <a:pt x="1649" y="1968"/>
                  </a:lnTo>
                  <a:lnTo>
                    <a:pt x="1643" y="1930"/>
                  </a:lnTo>
                  <a:lnTo>
                    <a:pt x="1643" y="1905"/>
                  </a:lnTo>
                  <a:lnTo>
                    <a:pt x="1641" y="1865"/>
                  </a:lnTo>
                  <a:lnTo>
                    <a:pt x="1640" y="1815"/>
                  </a:lnTo>
                  <a:lnTo>
                    <a:pt x="1640" y="1753"/>
                  </a:lnTo>
                  <a:lnTo>
                    <a:pt x="1640" y="1683"/>
                  </a:lnTo>
                  <a:lnTo>
                    <a:pt x="1638" y="1606"/>
                  </a:lnTo>
                  <a:lnTo>
                    <a:pt x="1638" y="1521"/>
                  </a:lnTo>
                  <a:lnTo>
                    <a:pt x="1638" y="1430"/>
                  </a:lnTo>
                  <a:lnTo>
                    <a:pt x="1638" y="1335"/>
                  </a:lnTo>
                  <a:lnTo>
                    <a:pt x="1638" y="1236"/>
                  </a:lnTo>
                  <a:lnTo>
                    <a:pt x="1638" y="1135"/>
                  </a:lnTo>
                  <a:lnTo>
                    <a:pt x="1636" y="1034"/>
                  </a:lnTo>
                  <a:lnTo>
                    <a:pt x="1636" y="932"/>
                  </a:lnTo>
                  <a:lnTo>
                    <a:pt x="1636" y="831"/>
                  </a:lnTo>
                  <a:lnTo>
                    <a:pt x="1636" y="734"/>
                  </a:lnTo>
                  <a:lnTo>
                    <a:pt x="1636" y="642"/>
                  </a:lnTo>
                  <a:lnTo>
                    <a:pt x="1634" y="552"/>
                  </a:lnTo>
                  <a:lnTo>
                    <a:pt x="1634" y="471"/>
                  </a:lnTo>
                  <a:lnTo>
                    <a:pt x="1634" y="395"/>
                  </a:lnTo>
                  <a:lnTo>
                    <a:pt x="1632" y="328"/>
                  </a:lnTo>
                  <a:lnTo>
                    <a:pt x="1632" y="270"/>
                  </a:lnTo>
                  <a:lnTo>
                    <a:pt x="1630" y="225"/>
                  </a:lnTo>
                  <a:lnTo>
                    <a:pt x="1630" y="191"/>
                  </a:lnTo>
                  <a:lnTo>
                    <a:pt x="1629" y="164"/>
                  </a:lnTo>
                  <a:lnTo>
                    <a:pt x="1627" y="140"/>
                  </a:lnTo>
                  <a:lnTo>
                    <a:pt x="1625" y="121"/>
                  </a:lnTo>
                  <a:lnTo>
                    <a:pt x="1621" y="104"/>
                  </a:lnTo>
                  <a:lnTo>
                    <a:pt x="1616" y="92"/>
                  </a:lnTo>
                  <a:lnTo>
                    <a:pt x="1603" y="79"/>
                  </a:lnTo>
                  <a:lnTo>
                    <a:pt x="1589" y="68"/>
                  </a:lnTo>
                  <a:lnTo>
                    <a:pt x="1565" y="59"/>
                  </a:lnTo>
                  <a:lnTo>
                    <a:pt x="1536" y="50"/>
                  </a:lnTo>
                  <a:lnTo>
                    <a:pt x="1498" y="41"/>
                  </a:lnTo>
                  <a:lnTo>
                    <a:pt x="1450" y="32"/>
                  </a:lnTo>
                  <a:lnTo>
                    <a:pt x="1392" y="21"/>
                  </a:lnTo>
                  <a:lnTo>
                    <a:pt x="1336" y="12"/>
                  </a:lnTo>
                  <a:lnTo>
                    <a:pt x="1289" y="5"/>
                  </a:lnTo>
                  <a:lnTo>
                    <a:pt x="1251" y="1"/>
                  </a:lnTo>
                  <a:lnTo>
                    <a:pt x="1222" y="0"/>
                  </a:lnTo>
                  <a:lnTo>
                    <a:pt x="1198" y="1"/>
                  </a:lnTo>
                  <a:lnTo>
                    <a:pt x="1180" y="7"/>
                  </a:lnTo>
                  <a:lnTo>
                    <a:pt x="1168" y="12"/>
                  </a:lnTo>
                  <a:lnTo>
                    <a:pt x="1160" y="21"/>
                  </a:lnTo>
                  <a:lnTo>
                    <a:pt x="1155" y="34"/>
                  </a:lnTo>
                  <a:lnTo>
                    <a:pt x="1153" y="47"/>
                  </a:lnTo>
                  <a:lnTo>
                    <a:pt x="1151" y="63"/>
                  </a:lnTo>
                  <a:lnTo>
                    <a:pt x="1151" y="81"/>
                  </a:lnTo>
                  <a:lnTo>
                    <a:pt x="1151" y="101"/>
                  </a:lnTo>
                  <a:lnTo>
                    <a:pt x="1150" y="135"/>
                  </a:lnTo>
                  <a:lnTo>
                    <a:pt x="1148" y="178"/>
                  </a:lnTo>
                  <a:lnTo>
                    <a:pt x="1148" y="229"/>
                  </a:lnTo>
                  <a:lnTo>
                    <a:pt x="1146" y="283"/>
                  </a:lnTo>
                  <a:lnTo>
                    <a:pt x="1146" y="337"/>
                  </a:lnTo>
                  <a:lnTo>
                    <a:pt x="1144" y="391"/>
                  </a:lnTo>
                  <a:lnTo>
                    <a:pt x="1144" y="442"/>
                  </a:lnTo>
                  <a:lnTo>
                    <a:pt x="1142" y="485"/>
                  </a:lnTo>
                  <a:lnTo>
                    <a:pt x="1142" y="519"/>
                  </a:lnTo>
                  <a:lnTo>
                    <a:pt x="1141" y="541"/>
                  </a:lnTo>
                  <a:lnTo>
                    <a:pt x="1139" y="561"/>
                  </a:lnTo>
                  <a:lnTo>
                    <a:pt x="1133" y="575"/>
                  </a:lnTo>
                  <a:lnTo>
                    <a:pt x="1124" y="586"/>
                  </a:lnTo>
                  <a:lnTo>
                    <a:pt x="1110" y="590"/>
                  </a:lnTo>
                  <a:lnTo>
                    <a:pt x="1092" y="591"/>
                  </a:lnTo>
                  <a:lnTo>
                    <a:pt x="996" y="588"/>
                  </a:lnTo>
                  <a:lnTo>
                    <a:pt x="898" y="584"/>
                  </a:lnTo>
                  <a:lnTo>
                    <a:pt x="804" y="582"/>
                  </a:lnTo>
                  <a:lnTo>
                    <a:pt x="719" y="582"/>
                  </a:lnTo>
                  <a:lnTo>
                    <a:pt x="678" y="582"/>
                  </a:lnTo>
                  <a:lnTo>
                    <a:pt x="634" y="584"/>
                  </a:lnTo>
                  <a:lnTo>
                    <a:pt x="591" y="590"/>
                  </a:lnTo>
                  <a:lnTo>
                    <a:pt x="548" y="595"/>
                  </a:lnTo>
                  <a:lnTo>
                    <a:pt x="502" y="604"/>
                  </a:lnTo>
                  <a:lnTo>
                    <a:pt x="459" y="617"/>
                  </a:lnTo>
                  <a:lnTo>
                    <a:pt x="414" y="633"/>
                  </a:lnTo>
                  <a:lnTo>
                    <a:pt x="370" y="651"/>
                  </a:lnTo>
                  <a:lnTo>
                    <a:pt x="329" y="674"/>
                  </a:lnTo>
                  <a:lnTo>
                    <a:pt x="287" y="702"/>
                  </a:lnTo>
                  <a:lnTo>
                    <a:pt x="247" y="734"/>
                  </a:lnTo>
                  <a:lnTo>
                    <a:pt x="209" y="772"/>
                  </a:lnTo>
                  <a:lnTo>
                    <a:pt x="173" y="813"/>
                  </a:lnTo>
                  <a:lnTo>
                    <a:pt x="141" y="862"/>
                  </a:lnTo>
                  <a:lnTo>
                    <a:pt x="110" y="916"/>
                  </a:lnTo>
                  <a:lnTo>
                    <a:pt x="83" y="978"/>
                  </a:lnTo>
                  <a:lnTo>
                    <a:pt x="58" y="1044"/>
                  </a:lnTo>
                  <a:lnTo>
                    <a:pt x="38" y="1120"/>
                  </a:lnTo>
                  <a:lnTo>
                    <a:pt x="21" y="1203"/>
                  </a:lnTo>
                  <a:lnTo>
                    <a:pt x="9" y="1293"/>
                  </a:lnTo>
                  <a:lnTo>
                    <a:pt x="1" y="1391"/>
                  </a:lnTo>
                  <a:lnTo>
                    <a:pt x="0" y="1499"/>
                  </a:lnTo>
                  <a:lnTo>
                    <a:pt x="1" y="1598"/>
                  </a:lnTo>
                  <a:lnTo>
                    <a:pt x="9" y="1692"/>
                  </a:lnTo>
                  <a:lnTo>
                    <a:pt x="21" y="1775"/>
                  </a:lnTo>
                  <a:lnTo>
                    <a:pt x="38" y="1853"/>
                  </a:lnTo>
                  <a:lnTo>
                    <a:pt x="56" y="1921"/>
                  </a:lnTo>
                  <a:lnTo>
                    <a:pt x="79" y="1983"/>
                  </a:lnTo>
                  <a:lnTo>
                    <a:pt x="106" y="2039"/>
                  </a:lnTo>
                  <a:lnTo>
                    <a:pt x="135" y="2087"/>
                  </a:lnTo>
                  <a:lnTo>
                    <a:pt x="166" y="2131"/>
                  </a:lnTo>
                  <a:lnTo>
                    <a:pt x="200" y="2168"/>
                  </a:lnTo>
                  <a:lnTo>
                    <a:pt x="235" y="2201"/>
                  </a:lnTo>
                  <a:lnTo>
                    <a:pt x="271" y="2230"/>
                  </a:lnTo>
                  <a:lnTo>
                    <a:pt x="309" y="2253"/>
                  </a:lnTo>
                  <a:lnTo>
                    <a:pt x="347" y="2273"/>
                  </a:lnTo>
                  <a:lnTo>
                    <a:pt x="385" y="2289"/>
                  </a:lnTo>
                  <a:lnTo>
                    <a:pt x="425" y="2304"/>
                  </a:lnTo>
                  <a:lnTo>
                    <a:pt x="463" y="2313"/>
                  </a:lnTo>
                  <a:lnTo>
                    <a:pt x="499" y="2322"/>
                  </a:lnTo>
                  <a:lnTo>
                    <a:pt x="535" y="2327"/>
                  </a:lnTo>
                  <a:lnTo>
                    <a:pt x="569" y="2333"/>
                  </a:lnTo>
                  <a:lnTo>
                    <a:pt x="604" y="2334"/>
                  </a:lnTo>
                  <a:lnTo>
                    <a:pt x="634" y="2336"/>
                  </a:lnTo>
                  <a:lnTo>
                    <a:pt x="661" y="2338"/>
                  </a:lnTo>
                  <a:lnTo>
                    <a:pt x="687" y="2340"/>
                  </a:lnTo>
                  <a:lnTo>
                    <a:pt x="719" y="2342"/>
                  </a:lnTo>
                  <a:lnTo>
                    <a:pt x="766" y="2344"/>
                  </a:lnTo>
                  <a:lnTo>
                    <a:pt x="822" y="2345"/>
                  </a:lnTo>
                  <a:lnTo>
                    <a:pt x="889" y="2347"/>
                  </a:lnTo>
                  <a:lnTo>
                    <a:pt x="963" y="2347"/>
                  </a:lnTo>
                  <a:lnTo>
                    <a:pt x="1045" y="2349"/>
                  </a:lnTo>
                  <a:lnTo>
                    <a:pt x="1133" y="2349"/>
                  </a:lnTo>
                  <a:lnTo>
                    <a:pt x="1225" y="2349"/>
                  </a:lnTo>
                  <a:lnTo>
                    <a:pt x="1321" y="2349"/>
                  </a:lnTo>
                  <a:lnTo>
                    <a:pt x="1419" y="2349"/>
                  </a:lnTo>
                  <a:lnTo>
                    <a:pt x="1518" y="2347"/>
                  </a:lnTo>
                  <a:lnTo>
                    <a:pt x="1616" y="2345"/>
                  </a:lnTo>
                  <a:lnTo>
                    <a:pt x="1712" y="2344"/>
                  </a:lnTo>
                  <a:lnTo>
                    <a:pt x="1804" y="2340"/>
                  </a:lnTo>
                  <a:lnTo>
                    <a:pt x="1893" y="2336"/>
                  </a:lnTo>
                  <a:lnTo>
                    <a:pt x="1911" y="2333"/>
                  </a:lnTo>
                  <a:lnTo>
                    <a:pt x="1923" y="2324"/>
                  </a:lnTo>
                  <a:lnTo>
                    <a:pt x="1931" y="2311"/>
                  </a:lnTo>
                  <a:lnTo>
                    <a:pt x="1936" y="2297"/>
                  </a:lnTo>
                  <a:lnTo>
                    <a:pt x="1938" y="2280"/>
                  </a:lnTo>
                  <a:lnTo>
                    <a:pt x="1940" y="2259"/>
                  </a:lnTo>
                  <a:lnTo>
                    <a:pt x="1941" y="2233"/>
                  </a:lnTo>
                  <a:lnTo>
                    <a:pt x="1943" y="2206"/>
                  </a:lnTo>
                  <a:lnTo>
                    <a:pt x="1945" y="2181"/>
                  </a:lnTo>
                  <a:lnTo>
                    <a:pt x="1947" y="2161"/>
                  </a:lnTo>
                  <a:lnTo>
                    <a:pt x="1947" y="2147"/>
                  </a:lnTo>
                  <a:lnTo>
                    <a:pt x="1945" y="2134"/>
                  </a:lnTo>
                  <a:lnTo>
                    <a:pt x="1941" y="2123"/>
                  </a:lnTo>
                  <a:lnTo>
                    <a:pt x="1932" y="2116"/>
                  </a:lnTo>
                  <a:lnTo>
                    <a:pt x="1918" y="2109"/>
                  </a:lnTo>
                  <a:close/>
                </a:path>
              </a:pathLst>
            </a:custGeom>
            <a:solidFill>
              <a:srgbClr val="990033"/>
            </a:solidFill>
            <a:ln>
              <a:noFill/>
            </a:ln>
            <a:extLst>
              <a:ext uri="{91240B29-F687-4F45-9708-019B960494DF}">
                <a14:hiddenLine xmlns:a14="http://schemas.microsoft.com/office/drawing/2010/main" w="0">
                  <a:solidFill>
                    <a:srgbClr val="7B0014"/>
                  </a:solidFill>
                  <a:prstDash val="solid"/>
                  <a:round/>
                  <a:headEnd/>
                  <a:tailEnd/>
                </a14:hiddenLine>
              </a:ext>
            </a:extLst>
          </p:spPr>
          <p:txBody>
            <a:bodyPr/>
            <a:lstStyle/>
            <a:p>
              <a:endParaRPr lang="da-DK"/>
            </a:p>
          </p:txBody>
        </p:sp>
        <p:sp>
          <p:nvSpPr>
            <p:cNvPr id="1033" name="Freeform 135"/>
            <p:cNvSpPr>
              <a:spLocks noChangeAspect="1"/>
            </p:cNvSpPr>
            <p:nvPr/>
          </p:nvSpPr>
          <p:spPr bwMode="auto">
            <a:xfrm>
              <a:off x="2718" y="10019"/>
              <a:ext cx="258" cy="444"/>
            </a:xfrm>
            <a:custGeom>
              <a:avLst/>
              <a:gdLst>
                <a:gd name="T0" fmla="*/ 202 w 258"/>
                <a:gd name="T1" fmla="*/ 59 h 444"/>
                <a:gd name="T2" fmla="*/ 157 w 258"/>
                <a:gd name="T3" fmla="*/ 61 h 444"/>
                <a:gd name="T4" fmla="*/ 121 w 258"/>
                <a:gd name="T5" fmla="*/ 67 h 444"/>
                <a:gd name="T6" fmla="*/ 92 w 258"/>
                <a:gd name="T7" fmla="*/ 74 h 444"/>
                <a:gd name="T8" fmla="*/ 68 w 258"/>
                <a:gd name="T9" fmla="*/ 83 h 444"/>
                <a:gd name="T10" fmla="*/ 68 w 258"/>
                <a:gd name="T11" fmla="*/ 444 h 444"/>
                <a:gd name="T12" fmla="*/ 0 w 258"/>
                <a:gd name="T13" fmla="*/ 444 h 444"/>
                <a:gd name="T14" fmla="*/ 0 w 258"/>
                <a:gd name="T15" fmla="*/ 5 h 444"/>
                <a:gd name="T16" fmla="*/ 63 w 258"/>
                <a:gd name="T17" fmla="*/ 5 h 444"/>
                <a:gd name="T18" fmla="*/ 66 w 258"/>
                <a:gd name="T19" fmla="*/ 43 h 444"/>
                <a:gd name="T20" fmla="*/ 94 w 258"/>
                <a:gd name="T21" fmla="*/ 25 h 444"/>
                <a:gd name="T22" fmla="*/ 126 w 258"/>
                <a:gd name="T23" fmla="*/ 12 h 444"/>
                <a:gd name="T24" fmla="*/ 160 w 258"/>
                <a:gd name="T25" fmla="*/ 3 h 444"/>
                <a:gd name="T26" fmla="*/ 193 w 258"/>
                <a:gd name="T27" fmla="*/ 0 h 444"/>
                <a:gd name="T28" fmla="*/ 211 w 258"/>
                <a:gd name="T29" fmla="*/ 0 h 444"/>
                <a:gd name="T30" fmla="*/ 235 w 258"/>
                <a:gd name="T31" fmla="*/ 0 h 444"/>
                <a:gd name="T32" fmla="*/ 258 w 258"/>
                <a:gd name="T33" fmla="*/ 3 h 444"/>
                <a:gd name="T34" fmla="*/ 258 w 258"/>
                <a:gd name="T35" fmla="*/ 59 h 444"/>
                <a:gd name="T36" fmla="*/ 202 w 258"/>
                <a:gd name="T37" fmla="*/ 59 h 44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58" h="444">
                  <a:moveTo>
                    <a:pt x="202" y="59"/>
                  </a:moveTo>
                  <a:lnTo>
                    <a:pt x="157" y="61"/>
                  </a:lnTo>
                  <a:lnTo>
                    <a:pt x="121" y="67"/>
                  </a:lnTo>
                  <a:lnTo>
                    <a:pt x="92" y="74"/>
                  </a:lnTo>
                  <a:lnTo>
                    <a:pt x="68" y="83"/>
                  </a:lnTo>
                  <a:lnTo>
                    <a:pt x="68" y="444"/>
                  </a:lnTo>
                  <a:lnTo>
                    <a:pt x="0" y="444"/>
                  </a:lnTo>
                  <a:lnTo>
                    <a:pt x="0" y="5"/>
                  </a:lnTo>
                  <a:lnTo>
                    <a:pt x="63" y="5"/>
                  </a:lnTo>
                  <a:lnTo>
                    <a:pt x="66" y="43"/>
                  </a:lnTo>
                  <a:lnTo>
                    <a:pt x="94" y="25"/>
                  </a:lnTo>
                  <a:lnTo>
                    <a:pt x="126" y="12"/>
                  </a:lnTo>
                  <a:lnTo>
                    <a:pt x="160" y="3"/>
                  </a:lnTo>
                  <a:lnTo>
                    <a:pt x="193" y="0"/>
                  </a:lnTo>
                  <a:lnTo>
                    <a:pt x="211" y="0"/>
                  </a:lnTo>
                  <a:lnTo>
                    <a:pt x="235" y="0"/>
                  </a:lnTo>
                  <a:lnTo>
                    <a:pt x="258" y="3"/>
                  </a:lnTo>
                  <a:lnTo>
                    <a:pt x="258" y="59"/>
                  </a:lnTo>
                  <a:lnTo>
                    <a:pt x="202" y="59"/>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a:p>
          </p:txBody>
        </p:sp>
        <p:sp>
          <p:nvSpPr>
            <p:cNvPr id="1034" name="Freeform 136"/>
            <p:cNvSpPr>
              <a:spLocks noChangeAspect="1" noEditPoints="1"/>
            </p:cNvSpPr>
            <p:nvPr/>
          </p:nvSpPr>
          <p:spPr bwMode="auto">
            <a:xfrm>
              <a:off x="3028" y="10015"/>
              <a:ext cx="367" cy="459"/>
            </a:xfrm>
            <a:custGeom>
              <a:avLst/>
              <a:gdLst>
                <a:gd name="T0" fmla="*/ 308 w 367"/>
                <a:gd name="T1" fmla="*/ 240 h 459"/>
                <a:gd name="T2" fmla="*/ 67 w 367"/>
                <a:gd name="T3" fmla="*/ 240 h 459"/>
                <a:gd name="T4" fmla="*/ 67 w 367"/>
                <a:gd name="T5" fmla="*/ 320 h 459"/>
                <a:gd name="T6" fmla="*/ 69 w 367"/>
                <a:gd name="T7" fmla="*/ 345 h 459"/>
                <a:gd name="T8" fmla="*/ 75 w 367"/>
                <a:gd name="T9" fmla="*/ 365 h 459"/>
                <a:gd name="T10" fmla="*/ 85 w 367"/>
                <a:gd name="T11" fmla="*/ 381 h 459"/>
                <a:gd name="T12" fmla="*/ 102 w 367"/>
                <a:gd name="T13" fmla="*/ 392 h 459"/>
                <a:gd name="T14" fmla="*/ 125 w 367"/>
                <a:gd name="T15" fmla="*/ 399 h 459"/>
                <a:gd name="T16" fmla="*/ 154 w 367"/>
                <a:gd name="T17" fmla="*/ 401 h 459"/>
                <a:gd name="T18" fmla="*/ 355 w 367"/>
                <a:gd name="T19" fmla="*/ 401 h 459"/>
                <a:gd name="T20" fmla="*/ 355 w 367"/>
                <a:gd name="T21" fmla="*/ 433 h 459"/>
                <a:gd name="T22" fmla="*/ 339 w 367"/>
                <a:gd name="T23" fmla="*/ 444 h 459"/>
                <a:gd name="T24" fmla="*/ 317 w 367"/>
                <a:gd name="T25" fmla="*/ 451 h 459"/>
                <a:gd name="T26" fmla="*/ 293 w 367"/>
                <a:gd name="T27" fmla="*/ 457 h 459"/>
                <a:gd name="T28" fmla="*/ 266 w 367"/>
                <a:gd name="T29" fmla="*/ 459 h 459"/>
                <a:gd name="T30" fmla="*/ 152 w 367"/>
                <a:gd name="T31" fmla="*/ 459 h 459"/>
                <a:gd name="T32" fmla="*/ 123 w 367"/>
                <a:gd name="T33" fmla="*/ 457 h 459"/>
                <a:gd name="T34" fmla="*/ 94 w 367"/>
                <a:gd name="T35" fmla="*/ 451 h 459"/>
                <a:gd name="T36" fmla="*/ 69 w 367"/>
                <a:gd name="T37" fmla="*/ 441 h 459"/>
                <a:gd name="T38" fmla="*/ 46 w 367"/>
                <a:gd name="T39" fmla="*/ 426 h 459"/>
                <a:gd name="T40" fmla="*/ 28 w 367"/>
                <a:gd name="T41" fmla="*/ 408 h 459"/>
                <a:gd name="T42" fmla="*/ 13 w 367"/>
                <a:gd name="T43" fmla="*/ 383 h 459"/>
                <a:gd name="T44" fmla="*/ 2 w 367"/>
                <a:gd name="T45" fmla="*/ 352 h 459"/>
                <a:gd name="T46" fmla="*/ 0 w 367"/>
                <a:gd name="T47" fmla="*/ 316 h 459"/>
                <a:gd name="T48" fmla="*/ 0 w 367"/>
                <a:gd name="T49" fmla="*/ 152 h 459"/>
                <a:gd name="T50" fmla="*/ 2 w 367"/>
                <a:gd name="T51" fmla="*/ 114 h 459"/>
                <a:gd name="T52" fmla="*/ 10 w 367"/>
                <a:gd name="T53" fmla="*/ 83 h 459"/>
                <a:gd name="T54" fmla="*/ 22 w 367"/>
                <a:gd name="T55" fmla="*/ 58 h 459"/>
                <a:gd name="T56" fmla="*/ 38 w 367"/>
                <a:gd name="T57" fmla="*/ 38 h 459"/>
                <a:gd name="T58" fmla="*/ 60 w 367"/>
                <a:gd name="T59" fmla="*/ 24 h 459"/>
                <a:gd name="T60" fmla="*/ 84 w 367"/>
                <a:gd name="T61" fmla="*/ 13 h 459"/>
                <a:gd name="T62" fmla="*/ 109 w 367"/>
                <a:gd name="T63" fmla="*/ 6 h 459"/>
                <a:gd name="T64" fmla="*/ 138 w 367"/>
                <a:gd name="T65" fmla="*/ 2 h 459"/>
                <a:gd name="T66" fmla="*/ 169 w 367"/>
                <a:gd name="T67" fmla="*/ 0 h 459"/>
                <a:gd name="T68" fmla="*/ 208 w 367"/>
                <a:gd name="T69" fmla="*/ 0 h 459"/>
                <a:gd name="T70" fmla="*/ 236 w 367"/>
                <a:gd name="T71" fmla="*/ 0 h 459"/>
                <a:gd name="T72" fmla="*/ 263 w 367"/>
                <a:gd name="T73" fmla="*/ 4 h 459"/>
                <a:gd name="T74" fmla="*/ 288 w 367"/>
                <a:gd name="T75" fmla="*/ 11 h 459"/>
                <a:gd name="T76" fmla="*/ 310 w 367"/>
                <a:gd name="T77" fmla="*/ 22 h 459"/>
                <a:gd name="T78" fmla="*/ 330 w 367"/>
                <a:gd name="T79" fmla="*/ 35 h 459"/>
                <a:gd name="T80" fmla="*/ 346 w 367"/>
                <a:gd name="T81" fmla="*/ 54 h 459"/>
                <a:gd name="T82" fmla="*/ 357 w 367"/>
                <a:gd name="T83" fmla="*/ 78 h 459"/>
                <a:gd name="T84" fmla="*/ 366 w 367"/>
                <a:gd name="T85" fmla="*/ 107 h 459"/>
                <a:gd name="T86" fmla="*/ 367 w 367"/>
                <a:gd name="T87" fmla="*/ 143 h 459"/>
                <a:gd name="T88" fmla="*/ 367 w 367"/>
                <a:gd name="T89" fmla="*/ 231 h 459"/>
                <a:gd name="T90" fmla="*/ 308 w 367"/>
                <a:gd name="T91" fmla="*/ 240 h 459"/>
                <a:gd name="T92" fmla="*/ 302 w 367"/>
                <a:gd name="T93" fmla="*/ 128 h 459"/>
                <a:gd name="T94" fmla="*/ 299 w 367"/>
                <a:gd name="T95" fmla="*/ 103 h 459"/>
                <a:gd name="T96" fmla="*/ 292 w 367"/>
                <a:gd name="T97" fmla="*/ 83 h 459"/>
                <a:gd name="T98" fmla="*/ 279 w 367"/>
                <a:gd name="T99" fmla="*/ 71 h 459"/>
                <a:gd name="T100" fmla="*/ 263 w 367"/>
                <a:gd name="T101" fmla="*/ 62 h 459"/>
                <a:gd name="T102" fmla="*/ 241 w 367"/>
                <a:gd name="T103" fmla="*/ 56 h 459"/>
                <a:gd name="T104" fmla="*/ 216 w 367"/>
                <a:gd name="T105" fmla="*/ 56 h 459"/>
                <a:gd name="T106" fmla="*/ 154 w 367"/>
                <a:gd name="T107" fmla="*/ 56 h 459"/>
                <a:gd name="T108" fmla="*/ 125 w 367"/>
                <a:gd name="T109" fmla="*/ 58 h 459"/>
                <a:gd name="T110" fmla="*/ 104 w 367"/>
                <a:gd name="T111" fmla="*/ 65 h 459"/>
                <a:gd name="T112" fmla="*/ 87 w 367"/>
                <a:gd name="T113" fmla="*/ 76 h 459"/>
                <a:gd name="T114" fmla="*/ 76 w 367"/>
                <a:gd name="T115" fmla="*/ 92 h 459"/>
                <a:gd name="T116" fmla="*/ 69 w 367"/>
                <a:gd name="T117" fmla="*/ 114 h 459"/>
                <a:gd name="T118" fmla="*/ 67 w 367"/>
                <a:gd name="T119" fmla="*/ 137 h 459"/>
                <a:gd name="T120" fmla="*/ 67 w 367"/>
                <a:gd name="T121" fmla="*/ 190 h 459"/>
                <a:gd name="T122" fmla="*/ 302 w 367"/>
                <a:gd name="T123" fmla="*/ 190 h 459"/>
                <a:gd name="T124" fmla="*/ 302 w 367"/>
                <a:gd name="T125" fmla="*/ 128 h 4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67" h="459">
                  <a:moveTo>
                    <a:pt x="308" y="240"/>
                  </a:moveTo>
                  <a:lnTo>
                    <a:pt x="67" y="240"/>
                  </a:lnTo>
                  <a:lnTo>
                    <a:pt x="67" y="320"/>
                  </a:lnTo>
                  <a:lnTo>
                    <a:pt x="69" y="345"/>
                  </a:lnTo>
                  <a:lnTo>
                    <a:pt x="75" y="365"/>
                  </a:lnTo>
                  <a:lnTo>
                    <a:pt x="85" y="381"/>
                  </a:lnTo>
                  <a:lnTo>
                    <a:pt x="102" y="392"/>
                  </a:lnTo>
                  <a:lnTo>
                    <a:pt x="125" y="399"/>
                  </a:lnTo>
                  <a:lnTo>
                    <a:pt x="154" y="401"/>
                  </a:lnTo>
                  <a:lnTo>
                    <a:pt x="355" y="401"/>
                  </a:lnTo>
                  <a:lnTo>
                    <a:pt x="355" y="433"/>
                  </a:lnTo>
                  <a:lnTo>
                    <a:pt x="339" y="444"/>
                  </a:lnTo>
                  <a:lnTo>
                    <a:pt x="317" y="451"/>
                  </a:lnTo>
                  <a:lnTo>
                    <a:pt x="293" y="457"/>
                  </a:lnTo>
                  <a:lnTo>
                    <a:pt x="266" y="459"/>
                  </a:lnTo>
                  <a:lnTo>
                    <a:pt x="152" y="459"/>
                  </a:lnTo>
                  <a:lnTo>
                    <a:pt x="123" y="457"/>
                  </a:lnTo>
                  <a:lnTo>
                    <a:pt x="94" y="451"/>
                  </a:lnTo>
                  <a:lnTo>
                    <a:pt x="69" y="441"/>
                  </a:lnTo>
                  <a:lnTo>
                    <a:pt x="46" y="426"/>
                  </a:lnTo>
                  <a:lnTo>
                    <a:pt x="28" y="408"/>
                  </a:lnTo>
                  <a:lnTo>
                    <a:pt x="13" y="383"/>
                  </a:lnTo>
                  <a:lnTo>
                    <a:pt x="2" y="352"/>
                  </a:lnTo>
                  <a:lnTo>
                    <a:pt x="0" y="316"/>
                  </a:lnTo>
                  <a:lnTo>
                    <a:pt x="0" y="152"/>
                  </a:lnTo>
                  <a:lnTo>
                    <a:pt x="2" y="114"/>
                  </a:lnTo>
                  <a:lnTo>
                    <a:pt x="10" y="83"/>
                  </a:lnTo>
                  <a:lnTo>
                    <a:pt x="22" y="58"/>
                  </a:lnTo>
                  <a:lnTo>
                    <a:pt x="38" y="38"/>
                  </a:lnTo>
                  <a:lnTo>
                    <a:pt x="60" y="24"/>
                  </a:lnTo>
                  <a:lnTo>
                    <a:pt x="84" y="13"/>
                  </a:lnTo>
                  <a:lnTo>
                    <a:pt x="109" y="6"/>
                  </a:lnTo>
                  <a:lnTo>
                    <a:pt x="138" y="2"/>
                  </a:lnTo>
                  <a:lnTo>
                    <a:pt x="169" y="0"/>
                  </a:lnTo>
                  <a:lnTo>
                    <a:pt x="208" y="0"/>
                  </a:lnTo>
                  <a:lnTo>
                    <a:pt x="236" y="0"/>
                  </a:lnTo>
                  <a:lnTo>
                    <a:pt x="263" y="4"/>
                  </a:lnTo>
                  <a:lnTo>
                    <a:pt x="288" y="11"/>
                  </a:lnTo>
                  <a:lnTo>
                    <a:pt x="310" y="22"/>
                  </a:lnTo>
                  <a:lnTo>
                    <a:pt x="330" y="35"/>
                  </a:lnTo>
                  <a:lnTo>
                    <a:pt x="346" y="54"/>
                  </a:lnTo>
                  <a:lnTo>
                    <a:pt x="357" y="78"/>
                  </a:lnTo>
                  <a:lnTo>
                    <a:pt x="366" y="107"/>
                  </a:lnTo>
                  <a:lnTo>
                    <a:pt x="367" y="143"/>
                  </a:lnTo>
                  <a:lnTo>
                    <a:pt x="367" y="231"/>
                  </a:lnTo>
                  <a:lnTo>
                    <a:pt x="308" y="240"/>
                  </a:lnTo>
                  <a:close/>
                  <a:moveTo>
                    <a:pt x="302" y="128"/>
                  </a:moveTo>
                  <a:lnTo>
                    <a:pt x="299" y="103"/>
                  </a:lnTo>
                  <a:lnTo>
                    <a:pt x="292" y="83"/>
                  </a:lnTo>
                  <a:lnTo>
                    <a:pt x="279" y="71"/>
                  </a:lnTo>
                  <a:lnTo>
                    <a:pt x="263" y="62"/>
                  </a:lnTo>
                  <a:lnTo>
                    <a:pt x="241" y="56"/>
                  </a:lnTo>
                  <a:lnTo>
                    <a:pt x="216" y="56"/>
                  </a:lnTo>
                  <a:lnTo>
                    <a:pt x="154" y="56"/>
                  </a:lnTo>
                  <a:lnTo>
                    <a:pt x="125" y="58"/>
                  </a:lnTo>
                  <a:lnTo>
                    <a:pt x="104" y="65"/>
                  </a:lnTo>
                  <a:lnTo>
                    <a:pt x="87" y="76"/>
                  </a:lnTo>
                  <a:lnTo>
                    <a:pt x="76" y="92"/>
                  </a:lnTo>
                  <a:lnTo>
                    <a:pt x="69" y="114"/>
                  </a:lnTo>
                  <a:lnTo>
                    <a:pt x="67" y="137"/>
                  </a:lnTo>
                  <a:lnTo>
                    <a:pt x="67" y="190"/>
                  </a:lnTo>
                  <a:lnTo>
                    <a:pt x="302" y="190"/>
                  </a:lnTo>
                  <a:lnTo>
                    <a:pt x="302" y="12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a:p>
          </p:txBody>
        </p:sp>
        <p:sp>
          <p:nvSpPr>
            <p:cNvPr id="1035" name="Freeform 137"/>
            <p:cNvSpPr>
              <a:spLocks noChangeAspect="1" noEditPoints="1"/>
            </p:cNvSpPr>
            <p:nvPr/>
          </p:nvSpPr>
          <p:spPr bwMode="auto">
            <a:xfrm>
              <a:off x="3509" y="10015"/>
              <a:ext cx="362" cy="634"/>
            </a:xfrm>
            <a:custGeom>
              <a:avLst/>
              <a:gdLst>
                <a:gd name="T0" fmla="*/ 111 w 362"/>
                <a:gd name="T1" fmla="*/ 634 h 634"/>
                <a:gd name="T2" fmla="*/ 71 w 362"/>
                <a:gd name="T3" fmla="*/ 632 h 634"/>
                <a:gd name="T4" fmla="*/ 29 w 362"/>
                <a:gd name="T5" fmla="*/ 623 h 634"/>
                <a:gd name="T6" fmla="*/ 13 w 362"/>
                <a:gd name="T7" fmla="*/ 574 h 634"/>
                <a:gd name="T8" fmla="*/ 248 w 362"/>
                <a:gd name="T9" fmla="*/ 570 h 634"/>
                <a:gd name="T10" fmla="*/ 282 w 362"/>
                <a:gd name="T11" fmla="*/ 545 h 634"/>
                <a:gd name="T12" fmla="*/ 293 w 362"/>
                <a:gd name="T13" fmla="*/ 495 h 634"/>
                <a:gd name="T14" fmla="*/ 268 w 362"/>
                <a:gd name="T15" fmla="*/ 417 h 634"/>
                <a:gd name="T16" fmla="*/ 210 w 362"/>
                <a:gd name="T17" fmla="*/ 437 h 634"/>
                <a:gd name="T18" fmla="*/ 116 w 362"/>
                <a:gd name="T19" fmla="*/ 439 h 634"/>
                <a:gd name="T20" fmla="*/ 60 w 362"/>
                <a:gd name="T21" fmla="*/ 430 h 634"/>
                <a:gd name="T22" fmla="*/ 22 w 362"/>
                <a:gd name="T23" fmla="*/ 404 h 634"/>
                <a:gd name="T24" fmla="*/ 2 w 362"/>
                <a:gd name="T25" fmla="*/ 361 h 634"/>
                <a:gd name="T26" fmla="*/ 0 w 362"/>
                <a:gd name="T27" fmla="*/ 123 h 634"/>
                <a:gd name="T28" fmla="*/ 13 w 362"/>
                <a:gd name="T29" fmla="*/ 62 h 634"/>
                <a:gd name="T30" fmla="*/ 47 w 362"/>
                <a:gd name="T31" fmla="*/ 22 h 634"/>
                <a:gd name="T32" fmla="*/ 100 w 362"/>
                <a:gd name="T33" fmla="*/ 2 h 634"/>
                <a:gd name="T34" fmla="*/ 197 w 362"/>
                <a:gd name="T35" fmla="*/ 0 h 634"/>
                <a:gd name="T36" fmla="*/ 254 w 362"/>
                <a:gd name="T37" fmla="*/ 11 h 634"/>
                <a:gd name="T38" fmla="*/ 299 w 362"/>
                <a:gd name="T39" fmla="*/ 44 h 634"/>
                <a:gd name="T40" fmla="*/ 362 w 362"/>
                <a:gd name="T41" fmla="*/ 9 h 634"/>
                <a:gd name="T42" fmla="*/ 358 w 362"/>
                <a:gd name="T43" fmla="*/ 529 h 634"/>
                <a:gd name="T44" fmla="*/ 333 w 362"/>
                <a:gd name="T45" fmla="*/ 588 h 634"/>
                <a:gd name="T46" fmla="*/ 284 w 362"/>
                <a:gd name="T47" fmla="*/ 623 h 634"/>
                <a:gd name="T48" fmla="*/ 214 w 362"/>
                <a:gd name="T49" fmla="*/ 634 h 634"/>
                <a:gd name="T50" fmla="*/ 275 w 362"/>
                <a:gd name="T51" fmla="*/ 78 h 634"/>
                <a:gd name="T52" fmla="*/ 219 w 362"/>
                <a:gd name="T53" fmla="*/ 62 h 634"/>
                <a:gd name="T54" fmla="*/ 120 w 362"/>
                <a:gd name="T55" fmla="*/ 60 h 634"/>
                <a:gd name="T56" fmla="*/ 94 w 362"/>
                <a:gd name="T57" fmla="*/ 63 h 634"/>
                <a:gd name="T58" fmla="*/ 76 w 362"/>
                <a:gd name="T59" fmla="*/ 83 h 634"/>
                <a:gd name="T60" fmla="*/ 67 w 362"/>
                <a:gd name="T61" fmla="*/ 121 h 634"/>
                <a:gd name="T62" fmla="*/ 71 w 362"/>
                <a:gd name="T63" fmla="*/ 345 h 634"/>
                <a:gd name="T64" fmla="*/ 89 w 362"/>
                <a:gd name="T65" fmla="*/ 368 h 634"/>
                <a:gd name="T66" fmla="*/ 116 w 362"/>
                <a:gd name="T67" fmla="*/ 376 h 634"/>
                <a:gd name="T68" fmla="*/ 181 w 362"/>
                <a:gd name="T69" fmla="*/ 377 h 634"/>
                <a:gd name="T70" fmla="*/ 252 w 362"/>
                <a:gd name="T71" fmla="*/ 370 h 634"/>
                <a:gd name="T72" fmla="*/ 293 w 362"/>
                <a:gd name="T73" fmla="*/ 361 h 6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2" h="634">
                  <a:moveTo>
                    <a:pt x="214" y="634"/>
                  </a:moveTo>
                  <a:lnTo>
                    <a:pt x="111" y="634"/>
                  </a:lnTo>
                  <a:lnTo>
                    <a:pt x="91" y="634"/>
                  </a:lnTo>
                  <a:lnTo>
                    <a:pt x="71" y="632"/>
                  </a:lnTo>
                  <a:lnTo>
                    <a:pt x="49" y="628"/>
                  </a:lnTo>
                  <a:lnTo>
                    <a:pt x="29" y="623"/>
                  </a:lnTo>
                  <a:lnTo>
                    <a:pt x="13" y="614"/>
                  </a:lnTo>
                  <a:lnTo>
                    <a:pt x="13" y="574"/>
                  </a:lnTo>
                  <a:lnTo>
                    <a:pt x="221" y="574"/>
                  </a:lnTo>
                  <a:lnTo>
                    <a:pt x="248" y="570"/>
                  </a:lnTo>
                  <a:lnTo>
                    <a:pt x="270" y="561"/>
                  </a:lnTo>
                  <a:lnTo>
                    <a:pt x="282" y="545"/>
                  </a:lnTo>
                  <a:lnTo>
                    <a:pt x="291" y="524"/>
                  </a:lnTo>
                  <a:lnTo>
                    <a:pt x="293" y="495"/>
                  </a:lnTo>
                  <a:lnTo>
                    <a:pt x="293" y="397"/>
                  </a:lnTo>
                  <a:lnTo>
                    <a:pt x="268" y="417"/>
                  </a:lnTo>
                  <a:lnTo>
                    <a:pt x="241" y="430"/>
                  </a:lnTo>
                  <a:lnTo>
                    <a:pt x="210" y="437"/>
                  </a:lnTo>
                  <a:lnTo>
                    <a:pt x="176" y="439"/>
                  </a:lnTo>
                  <a:lnTo>
                    <a:pt x="116" y="439"/>
                  </a:lnTo>
                  <a:lnTo>
                    <a:pt x="85" y="437"/>
                  </a:lnTo>
                  <a:lnTo>
                    <a:pt x="60" y="430"/>
                  </a:lnTo>
                  <a:lnTo>
                    <a:pt x="38" y="421"/>
                  </a:lnTo>
                  <a:lnTo>
                    <a:pt x="22" y="404"/>
                  </a:lnTo>
                  <a:lnTo>
                    <a:pt x="9" y="385"/>
                  </a:lnTo>
                  <a:lnTo>
                    <a:pt x="2" y="361"/>
                  </a:lnTo>
                  <a:lnTo>
                    <a:pt x="0" y="330"/>
                  </a:lnTo>
                  <a:lnTo>
                    <a:pt x="0" y="123"/>
                  </a:lnTo>
                  <a:lnTo>
                    <a:pt x="4" y="90"/>
                  </a:lnTo>
                  <a:lnTo>
                    <a:pt x="13" y="62"/>
                  </a:lnTo>
                  <a:lnTo>
                    <a:pt x="28" y="40"/>
                  </a:lnTo>
                  <a:lnTo>
                    <a:pt x="47" y="22"/>
                  </a:lnTo>
                  <a:lnTo>
                    <a:pt x="71" y="9"/>
                  </a:lnTo>
                  <a:lnTo>
                    <a:pt x="100" y="2"/>
                  </a:lnTo>
                  <a:lnTo>
                    <a:pt x="132" y="0"/>
                  </a:lnTo>
                  <a:lnTo>
                    <a:pt x="197" y="0"/>
                  </a:lnTo>
                  <a:lnTo>
                    <a:pt x="225" y="2"/>
                  </a:lnTo>
                  <a:lnTo>
                    <a:pt x="254" y="11"/>
                  </a:lnTo>
                  <a:lnTo>
                    <a:pt x="279" y="24"/>
                  </a:lnTo>
                  <a:lnTo>
                    <a:pt x="299" y="44"/>
                  </a:lnTo>
                  <a:lnTo>
                    <a:pt x="308" y="9"/>
                  </a:lnTo>
                  <a:lnTo>
                    <a:pt x="362" y="9"/>
                  </a:lnTo>
                  <a:lnTo>
                    <a:pt x="362" y="491"/>
                  </a:lnTo>
                  <a:lnTo>
                    <a:pt x="358" y="529"/>
                  </a:lnTo>
                  <a:lnTo>
                    <a:pt x="349" y="563"/>
                  </a:lnTo>
                  <a:lnTo>
                    <a:pt x="333" y="588"/>
                  </a:lnTo>
                  <a:lnTo>
                    <a:pt x="313" y="608"/>
                  </a:lnTo>
                  <a:lnTo>
                    <a:pt x="284" y="623"/>
                  </a:lnTo>
                  <a:lnTo>
                    <a:pt x="252" y="630"/>
                  </a:lnTo>
                  <a:lnTo>
                    <a:pt x="214" y="634"/>
                  </a:lnTo>
                  <a:close/>
                  <a:moveTo>
                    <a:pt x="293" y="87"/>
                  </a:moveTo>
                  <a:lnTo>
                    <a:pt x="275" y="78"/>
                  </a:lnTo>
                  <a:lnTo>
                    <a:pt x="250" y="69"/>
                  </a:lnTo>
                  <a:lnTo>
                    <a:pt x="219" y="62"/>
                  </a:lnTo>
                  <a:lnTo>
                    <a:pt x="183" y="60"/>
                  </a:lnTo>
                  <a:lnTo>
                    <a:pt x="120" y="60"/>
                  </a:lnTo>
                  <a:lnTo>
                    <a:pt x="107" y="60"/>
                  </a:lnTo>
                  <a:lnTo>
                    <a:pt x="94" y="63"/>
                  </a:lnTo>
                  <a:lnTo>
                    <a:pt x="85" y="71"/>
                  </a:lnTo>
                  <a:lnTo>
                    <a:pt x="76" y="83"/>
                  </a:lnTo>
                  <a:lnTo>
                    <a:pt x="69" y="99"/>
                  </a:lnTo>
                  <a:lnTo>
                    <a:pt x="67" y="121"/>
                  </a:lnTo>
                  <a:lnTo>
                    <a:pt x="67" y="323"/>
                  </a:lnTo>
                  <a:lnTo>
                    <a:pt x="71" y="345"/>
                  </a:lnTo>
                  <a:lnTo>
                    <a:pt x="78" y="359"/>
                  </a:lnTo>
                  <a:lnTo>
                    <a:pt x="89" y="368"/>
                  </a:lnTo>
                  <a:lnTo>
                    <a:pt x="102" y="374"/>
                  </a:lnTo>
                  <a:lnTo>
                    <a:pt x="116" y="376"/>
                  </a:lnTo>
                  <a:lnTo>
                    <a:pt x="129" y="377"/>
                  </a:lnTo>
                  <a:lnTo>
                    <a:pt x="181" y="377"/>
                  </a:lnTo>
                  <a:lnTo>
                    <a:pt x="219" y="376"/>
                  </a:lnTo>
                  <a:lnTo>
                    <a:pt x="252" y="370"/>
                  </a:lnTo>
                  <a:lnTo>
                    <a:pt x="277" y="367"/>
                  </a:lnTo>
                  <a:lnTo>
                    <a:pt x="293" y="361"/>
                  </a:lnTo>
                  <a:lnTo>
                    <a:pt x="293" y="8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a:p>
          </p:txBody>
        </p:sp>
        <p:sp>
          <p:nvSpPr>
            <p:cNvPr id="1036" name="Freeform 138"/>
            <p:cNvSpPr>
              <a:spLocks noChangeAspect="1" noEditPoints="1"/>
            </p:cNvSpPr>
            <p:nvPr/>
          </p:nvSpPr>
          <p:spPr bwMode="auto">
            <a:xfrm>
              <a:off x="4019" y="9846"/>
              <a:ext cx="67" cy="617"/>
            </a:xfrm>
            <a:custGeom>
              <a:avLst/>
              <a:gdLst>
                <a:gd name="T0" fmla="*/ 0 w 67"/>
                <a:gd name="T1" fmla="*/ 84 h 617"/>
                <a:gd name="T2" fmla="*/ 0 w 67"/>
                <a:gd name="T3" fmla="*/ 0 h 617"/>
                <a:gd name="T4" fmla="*/ 67 w 67"/>
                <a:gd name="T5" fmla="*/ 0 h 617"/>
                <a:gd name="T6" fmla="*/ 67 w 67"/>
                <a:gd name="T7" fmla="*/ 84 h 617"/>
                <a:gd name="T8" fmla="*/ 0 w 67"/>
                <a:gd name="T9" fmla="*/ 84 h 617"/>
                <a:gd name="T10" fmla="*/ 0 w 67"/>
                <a:gd name="T11" fmla="*/ 617 h 617"/>
                <a:gd name="T12" fmla="*/ 0 w 67"/>
                <a:gd name="T13" fmla="*/ 178 h 617"/>
                <a:gd name="T14" fmla="*/ 67 w 67"/>
                <a:gd name="T15" fmla="*/ 178 h 617"/>
                <a:gd name="T16" fmla="*/ 67 w 67"/>
                <a:gd name="T17" fmla="*/ 617 h 617"/>
                <a:gd name="T18" fmla="*/ 0 w 67"/>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17">
                  <a:moveTo>
                    <a:pt x="0" y="84"/>
                  </a:moveTo>
                  <a:lnTo>
                    <a:pt x="0" y="0"/>
                  </a:lnTo>
                  <a:lnTo>
                    <a:pt x="67" y="0"/>
                  </a:lnTo>
                  <a:lnTo>
                    <a:pt x="67" y="84"/>
                  </a:lnTo>
                  <a:lnTo>
                    <a:pt x="0" y="84"/>
                  </a:lnTo>
                  <a:close/>
                  <a:moveTo>
                    <a:pt x="0" y="617"/>
                  </a:moveTo>
                  <a:lnTo>
                    <a:pt x="0" y="178"/>
                  </a:lnTo>
                  <a:lnTo>
                    <a:pt x="67" y="178"/>
                  </a:lnTo>
                  <a:lnTo>
                    <a:pt x="67" y="617"/>
                  </a:lnTo>
                  <a:lnTo>
                    <a:pt x="0" y="61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a:p>
          </p:txBody>
        </p:sp>
        <p:sp>
          <p:nvSpPr>
            <p:cNvPr id="1037" name="Freeform 139"/>
            <p:cNvSpPr>
              <a:spLocks noChangeAspect="1" noEditPoints="1"/>
            </p:cNvSpPr>
            <p:nvPr/>
          </p:nvSpPr>
          <p:spPr bwMode="auto">
            <a:xfrm>
              <a:off x="4222" y="10015"/>
              <a:ext cx="378" cy="459"/>
            </a:xfrm>
            <a:custGeom>
              <a:avLst/>
              <a:gdLst>
                <a:gd name="T0" fmla="*/ 235 w 378"/>
                <a:gd name="T1" fmla="*/ 459 h 459"/>
                <a:gd name="T2" fmla="*/ 150 w 378"/>
                <a:gd name="T3" fmla="*/ 459 h 459"/>
                <a:gd name="T4" fmla="*/ 112 w 378"/>
                <a:gd name="T5" fmla="*/ 455 h 459"/>
                <a:gd name="T6" fmla="*/ 79 w 378"/>
                <a:gd name="T7" fmla="*/ 446 h 459"/>
                <a:gd name="T8" fmla="*/ 52 w 378"/>
                <a:gd name="T9" fmla="*/ 431 h 459"/>
                <a:gd name="T10" fmla="*/ 30 w 378"/>
                <a:gd name="T11" fmla="*/ 412 h 459"/>
                <a:gd name="T12" fmla="*/ 14 w 378"/>
                <a:gd name="T13" fmla="*/ 386 h 459"/>
                <a:gd name="T14" fmla="*/ 3 w 378"/>
                <a:gd name="T15" fmla="*/ 354 h 459"/>
                <a:gd name="T16" fmla="*/ 0 w 378"/>
                <a:gd name="T17" fmla="*/ 316 h 459"/>
                <a:gd name="T18" fmla="*/ 0 w 378"/>
                <a:gd name="T19" fmla="*/ 141 h 459"/>
                <a:gd name="T20" fmla="*/ 3 w 378"/>
                <a:gd name="T21" fmla="*/ 105 h 459"/>
                <a:gd name="T22" fmla="*/ 14 w 378"/>
                <a:gd name="T23" fmla="*/ 72 h 459"/>
                <a:gd name="T24" fmla="*/ 30 w 378"/>
                <a:gd name="T25" fmla="*/ 47 h 459"/>
                <a:gd name="T26" fmla="*/ 52 w 378"/>
                <a:gd name="T27" fmla="*/ 26 h 459"/>
                <a:gd name="T28" fmla="*/ 79 w 378"/>
                <a:gd name="T29" fmla="*/ 11 h 459"/>
                <a:gd name="T30" fmla="*/ 112 w 378"/>
                <a:gd name="T31" fmla="*/ 2 h 459"/>
                <a:gd name="T32" fmla="*/ 150 w 378"/>
                <a:gd name="T33" fmla="*/ 0 h 459"/>
                <a:gd name="T34" fmla="*/ 235 w 378"/>
                <a:gd name="T35" fmla="*/ 0 h 459"/>
                <a:gd name="T36" fmla="*/ 271 w 378"/>
                <a:gd name="T37" fmla="*/ 4 h 459"/>
                <a:gd name="T38" fmla="*/ 303 w 378"/>
                <a:gd name="T39" fmla="*/ 13 h 459"/>
                <a:gd name="T40" fmla="*/ 331 w 378"/>
                <a:gd name="T41" fmla="*/ 29 h 459"/>
                <a:gd name="T42" fmla="*/ 350 w 378"/>
                <a:gd name="T43" fmla="*/ 51 h 459"/>
                <a:gd name="T44" fmla="*/ 367 w 378"/>
                <a:gd name="T45" fmla="*/ 78 h 459"/>
                <a:gd name="T46" fmla="*/ 376 w 378"/>
                <a:gd name="T47" fmla="*/ 110 h 459"/>
                <a:gd name="T48" fmla="*/ 378 w 378"/>
                <a:gd name="T49" fmla="*/ 146 h 459"/>
                <a:gd name="T50" fmla="*/ 378 w 378"/>
                <a:gd name="T51" fmla="*/ 312 h 459"/>
                <a:gd name="T52" fmla="*/ 376 w 378"/>
                <a:gd name="T53" fmla="*/ 348 h 459"/>
                <a:gd name="T54" fmla="*/ 367 w 378"/>
                <a:gd name="T55" fmla="*/ 381 h 459"/>
                <a:gd name="T56" fmla="*/ 350 w 378"/>
                <a:gd name="T57" fmla="*/ 408 h 459"/>
                <a:gd name="T58" fmla="*/ 331 w 378"/>
                <a:gd name="T59" fmla="*/ 430 h 459"/>
                <a:gd name="T60" fmla="*/ 303 w 378"/>
                <a:gd name="T61" fmla="*/ 446 h 459"/>
                <a:gd name="T62" fmla="*/ 271 w 378"/>
                <a:gd name="T63" fmla="*/ 455 h 459"/>
                <a:gd name="T64" fmla="*/ 235 w 378"/>
                <a:gd name="T65" fmla="*/ 459 h 459"/>
                <a:gd name="T66" fmla="*/ 311 w 378"/>
                <a:gd name="T67" fmla="*/ 134 h 459"/>
                <a:gd name="T68" fmla="*/ 309 w 378"/>
                <a:gd name="T69" fmla="*/ 114 h 459"/>
                <a:gd name="T70" fmla="*/ 303 w 378"/>
                <a:gd name="T71" fmla="*/ 96 h 459"/>
                <a:gd name="T72" fmla="*/ 296 w 378"/>
                <a:gd name="T73" fmla="*/ 78 h 459"/>
                <a:gd name="T74" fmla="*/ 284 w 378"/>
                <a:gd name="T75" fmla="*/ 65 h 459"/>
                <a:gd name="T76" fmla="*/ 267 w 378"/>
                <a:gd name="T77" fmla="*/ 56 h 459"/>
                <a:gd name="T78" fmla="*/ 246 w 378"/>
                <a:gd name="T79" fmla="*/ 54 h 459"/>
                <a:gd name="T80" fmla="*/ 135 w 378"/>
                <a:gd name="T81" fmla="*/ 54 h 459"/>
                <a:gd name="T82" fmla="*/ 114 w 378"/>
                <a:gd name="T83" fmla="*/ 56 h 459"/>
                <a:gd name="T84" fmla="*/ 97 w 378"/>
                <a:gd name="T85" fmla="*/ 65 h 459"/>
                <a:gd name="T86" fmla="*/ 83 w 378"/>
                <a:gd name="T87" fmla="*/ 78 h 459"/>
                <a:gd name="T88" fmla="*/ 74 w 378"/>
                <a:gd name="T89" fmla="*/ 94 h 459"/>
                <a:gd name="T90" fmla="*/ 70 w 378"/>
                <a:gd name="T91" fmla="*/ 112 h 459"/>
                <a:gd name="T92" fmla="*/ 68 w 378"/>
                <a:gd name="T93" fmla="*/ 134 h 459"/>
                <a:gd name="T94" fmla="*/ 68 w 378"/>
                <a:gd name="T95" fmla="*/ 323 h 459"/>
                <a:gd name="T96" fmla="*/ 70 w 378"/>
                <a:gd name="T97" fmla="*/ 345 h 459"/>
                <a:gd name="T98" fmla="*/ 74 w 378"/>
                <a:gd name="T99" fmla="*/ 365 h 459"/>
                <a:gd name="T100" fmla="*/ 83 w 378"/>
                <a:gd name="T101" fmla="*/ 381 h 459"/>
                <a:gd name="T102" fmla="*/ 97 w 378"/>
                <a:gd name="T103" fmla="*/ 394 h 459"/>
                <a:gd name="T104" fmla="*/ 114 w 378"/>
                <a:gd name="T105" fmla="*/ 401 h 459"/>
                <a:gd name="T106" fmla="*/ 135 w 378"/>
                <a:gd name="T107" fmla="*/ 404 h 459"/>
                <a:gd name="T108" fmla="*/ 246 w 378"/>
                <a:gd name="T109" fmla="*/ 404 h 459"/>
                <a:gd name="T110" fmla="*/ 267 w 378"/>
                <a:gd name="T111" fmla="*/ 401 h 459"/>
                <a:gd name="T112" fmla="*/ 284 w 378"/>
                <a:gd name="T113" fmla="*/ 392 h 459"/>
                <a:gd name="T114" fmla="*/ 296 w 378"/>
                <a:gd name="T115" fmla="*/ 379 h 459"/>
                <a:gd name="T116" fmla="*/ 303 w 378"/>
                <a:gd name="T117" fmla="*/ 363 h 459"/>
                <a:gd name="T118" fmla="*/ 309 w 378"/>
                <a:gd name="T119" fmla="*/ 345 h 459"/>
                <a:gd name="T120" fmla="*/ 311 w 378"/>
                <a:gd name="T121" fmla="*/ 325 h 459"/>
                <a:gd name="T122" fmla="*/ 311 w 378"/>
                <a:gd name="T123" fmla="*/ 134 h 45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78" h="459">
                  <a:moveTo>
                    <a:pt x="235" y="459"/>
                  </a:moveTo>
                  <a:lnTo>
                    <a:pt x="150" y="459"/>
                  </a:lnTo>
                  <a:lnTo>
                    <a:pt x="112" y="455"/>
                  </a:lnTo>
                  <a:lnTo>
                    <a:pt x="79" y="446"/>
                  </a:lnTo>
                  <a:lnTo>
                    <a:pt x="52" y="431"/>
                  </a:lnTo>
                  <a:lnTo>
                    <a:pt x="30" y="412"/>
                  </a:lnTo>
                  <a:lnTo>
                    <a:pt x="14" y="386"/>
                  </a:lnTo>
                  <a:lnTo>
                    <a:pt x="3" y="354"/>
                  </a:lnTo>
                  <a:lnTo>
                    <a:pt x="0" y="316"/>
                  </a:lnTo>
                  <a:lnTo>
                    <a:pt x="0" y="141"/>
                  </a:lnTo>
                  <a:lnTo>
                    <a:pt x="3" y="105"/>
                  </a:lnTo>
                  <a:lnTo>
                    <a:pt x="14" y="72"/>
                  </a:lnTo>
                  <a:lnTo>
                    <a:pt x="30" y="47"/>
                  </a:lnTo>
                  <a:lnTo>
                    <a:pt x="52" y="26"/>
                  </a:lnTo>
                  <a:lnTo>
                    <a:pt x="79" y="11"/>
                  </a:lnTo>
                  <a:lnTo>
                    <a:pt x="112" y="2"/>
                  </a:lnTo>
                  <a:lnTo>
                    <a:pt x="150" y="0"/>
                  </a:lnTo>
                  <a:lnTo>
                    <a:pt x="235" y="0"/>
                  </a:lnTo>
                  <a:lnTo>
                    <a:pt x="271" y="4"/>
                  </a:lnTo>
                  <a:lnTo>
                    <a:pt x="303" y="13"/>
                  </a:lnTo>
                  <a:lnTo>
                    <a:pt x="331" y="29"/>
                  </a:lnTo>
                  <a:lnTo>
                    <a:pt x="350" y="51"/>
                  </a:lnTo>
                  <a:lnTo>
                    <a:pt x="367" y="78"/>
                  </a:lnTo>
                  <a:lnTo>
                    <a:pt x="376" y="110"/>
                  </a:lnTo>
                  <a:lnTo>
                    <a:pt x="378" y="146"/>
                  </a:lnTo>
                  <a:lnTo>
                    <a:pt x="378" y="312"/>
                  </a:lnTo>
                  <a:lnTo>
                    <a:pt x="376" y="348"/>
                  </a:lnTo>
                  <a:lnTo>
                    <a:pt x="367" y="381"/>
                  </a:lnTo>
                  <a:lnTo>
                    <a:pt x="350" y="408"/>
                  </a:lnTo>
                  <a:lnTo>
                    <a:pt x="331" y="430"/>
                  </a:lnTo>
                  <a:lnTo>
                    <a:pt x="303" y="446"/>
                  </a:lnTo>
                  <a:lnTo>
                    <a:pt x="271" y="455"/>
                  </a:lnTo>
                  <a:lnTo>
                    <a:pt x="235" y="459"/>
                  </a:lnTo>
                  <a:close/>
                  <a:moveTo>
                    <a:pt x="311" y="134"/>
                  </a:moveTo>
                  <a:lnTo>
                    <a:pt x="309" y="114"/>
                  </a:lnTo>
                  <a:lnTo>
                    <a:pt x="303" y="96"/>
                  </a:lnTo>
                  <a:lnTo>
                    <a:pt x="296" y="78"/>
                  </a:lnTo>
                  <a:lnTo>
                    <a:pt x="284" y="65"/>
                  </a:lnTo>
                  <a:lnTo>
                    <a:pt x="267" y="56"/>
                  </a:lnTo>
                  <a:lnTo>
                    <a:pt x="246" y="54"/>
                  </a:lnTo>
                  <a:lnTo>
                    <a:pt x="135" y="54"/>
                  </a:lnTo>
                  <a:lnTo>
                    <a:pt x="114" y="56"/>
                  </a:lnTo>
                  <a:lnTo>
                    <a:pt x="97" y="65"/>
                  </a:lnTo>
                  <a:lnTo>
                    <a:pt x="83" y="78"/>
                  </a:lnTo>
                  <a:lnTo>
                    <a:pt x="74" y="94"/>
                  </a:lnTo>
                  <a:lnTo>
                    <a:pt x="70" y="112"/>
                  </a:lnTo>
                  <a:lnTo>
                    <a:pt x="68" y="134"/>
                  </a:lnTo>
                  <a:lnTo>
                    <a:pt x="68" y="323"/>
                  </a:lnTo>
                  <a:lnTo>
                    <a:pt x="70" y="345"/>
                  </a:lnTo>
                  <a:lnTo>
                    <a:pt x="74" y="365"/>
                  </a:lnTo>
                  <a:lnTo>
                    <a:pt x="83" y="381"/>
                  </a:lnTo>
                  <a:lnTo>
                    <a:pt x="97" y="394"/>
                  </a:lnTo>
                  <a:lnTo>
                    <a:pt x="114" y="401"/>
                  </a:lnTo>
                  <a:lnTo>
                    <a:pt x="135" y="404"/>
                  </a:lnTo>
                  <a:lnTo>
                    <a:pt x="246" y="404"/>
                  </a:lnTo>
                  <a:lnTo>
                    <a:pt x="267" y="401"/>
                  </a:lnTo>
                  <a:lnTo>
                    <a:pt x="284" y="392"/>
                  </a:lnTo>
                  <a:lnTo>
                    <a:pt x="296" y="379"/>
                  </a:lnTo>
                  <a:lnTo>
                    <a:pt x="303" y="363"/>
                  </a:lnTo>
                  <a:lnTo>
                    <a:pt x="309" y="345"/>
                  </a:lnTo>
                  <a:lnTo>
                    <a:pt x="311" y="325"/>
                  </a:lnTo>
                  <a:lnTo>
                    <a:pt x="311" y="134"/>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a:p>
          </p:txBody>
        </p:sp>
        <p:sp>
          <p:nvSpPr>
            <p:cNvPr id="1038" name="Freeform 140"/>
            <p:cNvSpPr>
              <a:spLocks noChangeAspect="1"/>
            </p:cNvSpPr>
            <p:nvPr/>
          </p:nvSpPr>
          <p:spPr bwMode="auto">
            <a:xfrm>
              <a:off x="4721" y="10015"/>
              <a:ext cx="361" cy="448"/>
            </a:xfrm>
            <a:custGeom>
              <a:avLst/>
              <a:gdLst>
                <a:gd name="T0" fmla="*/ 293 w 361"/>
                <a:gd name="T1" fmla="*/ 448 h 448"/>
                <a:gd name="T2" fmla="*/ 293 w 361"/>
                <a:gd name="T3" fmla="*/ 107 h 448"/>
                <a:gd name="T4" fmla="*/ 289 w 361"/>
                <a:gd name="T5" fmla="*/ 87 h 448"/>
                <a:gd name="T6" fmla="*/ 280 w 361"/>
                <a:gd name="T7" fmla="*/ 74 h 448"/>
                <a:gd name="T8" fmla="*/ 267 w 361"/>
                <a:gd name="T9" fmla="*/ 67 h 448"/>
                <a:gd name="T10" fmla="*/ 253 w 361"/>
                <a:gd name="T11" fmla="*/ 62 h 448"/>
                <a:gd name="T12" fmla="*/ 237 w 361"/>
                <a:gd name="T13" fmla="*/ 60 h 448"/>
                <a:gd name="T14" fmla="*/ 168 w 361"/>
                <a:gd name="T15" fmla="*/ 60 h 448"/>
                <a:gd name="T16" fmla="*/ 135 w 361"/>
                <a:gd name="T17" fmla="*/ 62 h 448"/>
                <a:gd name="T18" fmla="*/ 106 w 361"/>
                <a:gd name="T19" fmla="*/ 65 h 448"/>
                <a:gd name="T20" fmla="*/ 83 w 361"/>
                <a:gd name="T21" fmla="*/ 69 h 448"/>
                <a:gd name="T22" fmla="*/ 67 w 361"/>
                <a:gd name="T23" fmla="*/ 72 h 448"/>
                <a:gd name="T24" fmla="*/ 67 w 361"/>
                <a:gd name="T25" fmla="*/ 448 h 448"/>
                <a:gd name="T26" fmla="*/ 0 w 361"/>
                <a:gd name="T27" fmla="*/ 448 h 448"/>
                <a:gd name="T28" fmla="*/ 0 w 361"/>
                <a:gd name="T29" fmla="*/ 9 h 448"/>
                <a:gd name="T30" fmla="*/ 63 w 361"/>
                <a:gd name="T31" fmla="*/ 9 h 448"/>
                <a:gd name="T32" fmla="*/ 67 w 361"/>
                <a:gd name="T33" fmla="*/ 40 h 448"/>
                <a:gd name="T34" fmla="*/ 92 w 361"/>
                <a:gd name="T35" fmla="*/ 22 h 448"/>
                <a:gd name="T36" fmla="*/ 121 w 361"/>
                <a:gd name="T37" fmla="*/ 9 h 448"/>
                <a:gd name="T38" fmla="*/ 152 w 361"/>
                <a:gd name="T39" fmla="*/ 2 h 448"/>
                <a:gd name="T40" fmla="*/ 182 w 361"/>
                <a:gd name="T41" fmla="*/ 0 h 448"/>
                <a:gd name="T42" fmla="*/ 249 w 361"/>
                <a:gd name="T43" fmla="*/ 0 h 448"/>
                <a:gd name="T44" fmla="*/ 275 w 361"/>
                <a:gd name="T45" fmla="*/ 2 h 448"/>
                <a:gd name="T46" fmla="*/ 296 w 361"/>
                <a:gd name="T47" fmla="*/ 6 h 448"/>
                <a:gd name="T48" fmla="*/ 318 w 361"/>
                <a:gd name="T49" fmla="*/ 15 h 448"/>
                <a:gd name="T50" fmla="*/ 334 w 361"/>
                <a:gd name="T51" fmla="*/ 29 h 448"/>
                <a:gd name="T52" fmla="*/ 349 w 361"/>
                <a:gd name="T53" fmla="*/ 47 h 448"/>
                <a:gd name="T54" fmla="*/ 358 w 361"/>
                <a:gd name="T55" fmla="*/ 71 h 448"/>
                <a:gd name="T56" fmla="*/ 361 w 361"/>
                <a:gd name="T57" fmla="*/ 98 h 448"/>
                <a:gd name="T58" fmla="*/ 361 w 361"/>
                <a:gd name="T59" fmla="*/ 448 h 448"/>
                <a:gd name="T60" fmla="*/ 293 w 361"/>
                <a:gd name="T61" fmla="*/ 448 h 4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1" h="448">
                  <a:moveTo>
                    <a:pt x="293" y="448"/>
                  </a:moveTo>
                  <a:lnTo>
                    <a:pt x="293" y="107"/>
                  </a:lnTo>
                  <a:lnTo>
                    <a:pt x="289" y="87"/>
                  </a:lnTo>
                  <a:lnTo>
                    <a:pt x="280" y="74"/>
                  </a:lnTo>
                  <a:lnTo>
                    <a:pt x="267" y="67"/>
                  </a:lnTo>
                  <a:lnTo>
                    <a:pt x="253" y="62"/>
                  </a:lnTo>
                  <a:lnTo>
                    <a:pt x="237" y="60"/>
                  </a:lnTo>
                  <a:lnTo>
                    <a:pt x="168" y="60"/>
                  </a:lnTo>
                  <a:lnTo>
                    <a:pt x="135" y="62"/>
                  </a:lnTo>
                  <a:lnTo>
                    <a:pt x="106" y="65"/>
                  </a:lnTo>
                  <a:lnTo>
                    <a:pt x="83" y="69"/>
                  </a:lnTo>
                  <a:lnTo>
                    <a:pt x="67" y="72"/>
                  </a:lnTo>
                  <a:lnTo>
                    <a:pt x="67" y="448"/>
                  </a:lnTo>
                  <a:lnTo>
                    <a:pt x="0" y="448"/>
                  </a:lnTo>
                  <a:lnTo>
                    <a:pt x="0" y="9"/>
                  </a:lnTo>
                  <a:lnTo>
                    <a:pt x="63" y="9"/>
                  </a:lnTo>
                  <a:lnTo>
                    <a:pt x="67" y="40"/>
                  </a:lnTo>
                  <a:lnTo>
                    <a:pt x="92" y="22"/>
                  </a:lnTo>
                  <a:lnTo>
                    <a:pt x="121" y="9"/>
                  </a:lnTo>
                  <a:lnTo>
                    <a:pt x="152" y="2"/>
                  </a:lnTo>
                  <a:lnTo>
                    <a:pt x="182" y="0"/>
                  </a:lnTo>
                  <a:lnTo>
                    <a:pt x="249" y="0"/>
                  </a:lnTo>
                  <a:lnTo>
                    <a:pt x="275" y="2"/>
                  </a:lnTo>
                  <a:lnTo>
                    <a:pt x="296" y="6"/>
                  </a:lnTo>
                  <a:lnTo>
                    <a:pt x="318" y="15"/>
                  </a:lnTo>
                  <a:lnTo>
                    <a:pt x="334" y="29"/>
                  </a:lnTo>
                  <a:lnTo>
                    <a:pt x="349" y="47"/>
                  </a:lnTo>
                  <a:lnTo>
                    <a:pt x="358" y="71"/>
                  </a:lnTo>
                  <a:lnTo>
                    <a:pt x="361" y="98"/>
                  </a:lnTo>
                  <a:lnTo>
                    <a:pt x="361" y="448"/>
                  </a:lnTo>
                  <a:lnTo>
                    <a:pt x="293" y="44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a:p>
          </p:txBody>
        </p:sp>
        <p:sp>
          <p:nvSpPr>
            <p:cNvPr id="1039" name="Freeform 141"/>
            <p:cNvSpPr>
              <a:spLocks noChangeAspect="1"/>
            </p:cNvSpPr>
            <p:nvPr/>
          </p:nvSpPr>
          <p:spPr bwMode="auto">
            <a:xfrm>
              <a:off x="5232" y="10015"/>
              <a:ext cx="608" cy="448"/>
            </a:xfrm>
            <a:custGeom>
              <a:avLst/>
              <a:gdLst>
                <a:gd name="T0" fmla="*/ 541 w 608"/>
                <a:gd name="T1" fmla="*/ 448 h 448"/>
                <a:gd name="T2" fmla="*/ 541 w 608"/>
                <a:gd name="T3" fmla="*/ 107 h 448"/>
                <a:gd name="T4" fmla="*/ 537 w 608"/>
                <a:gd name="T5" fmla="*/ 87 h 448"/>
                <a:gd name="T6" fmla="*/ 528 w 608"/>
                <a:gd name="T7" fmla="*/ 74 h 448"/>
                <a:gd name="T8" fmla="*/ 516 w 608"/>
                <a:gd name="T9" fmla="*/ 67 h 448"/>
                <a:gd name="T10" fmla="*/ 501 w 608"/>
                <a:gd name="T11" fmla="*/ 62 h 448"/>
                <a:gd name="T12" fmla="*/ 485 w 608"/>
                <a:gd name="T13" fmla="*/ 60 h 448"/>
                <a:gd name="T14" fmla="*/ 440 w 608"/>
                <a:gd name="T15" fmla="*/ 60 h 448"/>
                <a:gd name="T16" fmla="*/ 407 w 608"/>
                <a:gd name="T17" fmla="*/ 62 h 448"/>
                <a:gd name="T18" fmla="*/ 378 w 608"/>
                <a:gd name="T19" fmla="*/ 65 h 448"/>
                <a:gd name="T20" fmla="*/ 355 w 608"/>
                <a:gd name="T21" fmla="*/ 69 h 448"/>
                <a:gd name="T22" fmla="*/ 338 w 608"/>
                <a:gd name="T23" fmla="*/ 72 h 448"/>
                <a:gd name="T24" fmla="*/ 338 w 608"/>
                <a:gd name="T25" fmla="*/ 448 h 448"/>
                <a:gd name="T26" fmla="*/ 270 w 608"/>
                <a:gd name="T27" fmla="*/ 448 h 448"/>
                <a:gd name="T28" fmla="*/ 270 w 608"/>
                <a:gd name="T29" fmla="*/ 107 h 448"/>
                <a:gd name="T30" fmla="*/ 268 w 608"/>
                <a:gd name="T31" fmla="*/ 87 h 448"/>
                <a:gd name="T32" fmla="*/ 259 w 608"/>
                <a:gd name="T33" fmla="*/ 74 h 448"/>
                <a:gd name="T34" fmla="*/ 246 w 608"/>
                <a:gd name="T35" fmla="*/ 67 h 448"/>
                <a:gd name="T36" fmla="*/ 230 w 608"/>
                <a:gd name="T37" fmla="*/ 62 h 448"/>
                <a:gd name="T38" fmla="*/ 214 w 608"/>
                <a:gd name="T39" fmla="*/ 60 h 448"/>
                <a:gd name="T40" fmla="*/ 165 w 608"/>
                <a:gd name="T41" fmla="*/ 60 h 448"/>
                <a:gd name="T42" fmla="*/ 127 w 608"/>
                <a:gd name="T43" fmla="*/ 63 h 448"/>
                <a:gd name="T44" fmla="*/ 94 w 608"/>
                <a:gd name="T45" fmla="*/ 67 h 448"/>
                <a:gd name="T46" fmla="*/ 67 w 608"/>
                <a:gd name="T47" fmla="*/ 72 h 448"/>
                <a:gd name="T48" fmla="*/ 67 w 608"/>
                <a:gd name="T49" fmla="*/ 448 h 448"/>
                <a:gd name="T50" fmla="*/ 0 w 608"/>
                <a:gd name="T51" fmla="*/ 448 h 448"/>
                <a:gd name="T52" fmla="*/ 0 w 608"/>
                <a:gd name="T53" fmla="*/ 9 h 448"/>
                <a:gd name="T54" fmla="*/ 65 w 608"/>
                <a:gd name="T55" fmla="*/ 9 h 448"/>
                <a:gd name="T56" fmla="*/ 67 w 608"/>
                <a:gd name="T57" fmla="*/ 40 h 448"/>
                <a:gd name="T58" fmla="*/ 93 w 608"/>
                <a:gd name="T59" fmla="*/ 22 h 448"/>
                <a:gd name="T60" fmla="*/ 122 w 608"/>
                <a:gd name="T61" fmla="*/ 9 h 448"/>
                <a:gd name="T62" fmla="*/ 152 w 608"/>
                <a:gd name="T63" fmla="*/ 2 h 448"/>
                <a:gd name="T64" fmla="*/ 183 w 608"/>
                <a:gd name="T65" fmla="*/ 0 h 448"/>
                <a:gd name="T66" fmla="*/ 228 w 608"/>
                <a:gd name="T67" fmla="*/ 0 h 448"/>
                <a:gd name="T68" fmla="*/ 252 w 608"/>
                <a:gd name="T69" fmla="*/ 2 h 448"/>
                <a:gd name="T70" fmla="*/ 275 w 608"/>
                <a:gd name="T71" fmla="*/ 7 h 448"/>
                <a:gd name="T72" fmla="*/ 297 w 608"/>
                <a:gd name="T73" fmla="*/ 16 h 448"/>
                <a:gd name="T74" fmla="*/ 315 w 608"/>
                <a:gd name="T75" fmla="*/ 31 h 448"/>
                <a:gd name="T76" fmla="*/ 328 w 608"/>
                <a:gd name="T77" fmla="*/ 51 h 448"/>
                <a:gd name="T78" fmla="*/ 346 w 608"/>
                <a:gd name="T79" fmla="*/ 33 h 448"/>
                <a:gd name="T80" fmla="*/ 369 w 608"/>
                <a:gd name="T81" fmla="*/ 18 h 448"/>
                <a:gd name="T82" fmla="*/ 396 w 608"/>
                <a:gd name="T83" fmla="*/ 7 h 448"/>
                <a:gd name="T84" fmla="*/ 425 w 608"/>
                <a:gd name="T85" fmla="*/ 2 h 448"/>
                <a:gd name="T86" fmla="*/ 456 w 608"/>
                <a:gd name="T87" fmla="*/ 0 h 448"/>
                <a:gd name="T88" fmla="*/ 498 w 608"/>
                <a:gd name="T89" fmla="*/ 0 h 448"/>
                <a:gd name="T90" fmla="*/ 521 w 608"/>
                <a:gd name="T91" fmla="*/ 2 h 448"/>
                <a:gd name="T92" fmla="*/ 545 w 608"/>
                <a:gd name="T93" fmla="*/ 6 h 448"/>
                <a:gd name="T94" fmla="*/ 564 w 608"/>
                <a:gd name="T95" fmla="*/ 15 h 448"/>
                <a:gd name="T96" fmla="*/ 583 w 608"/>
                <a:gd name="T97" fmla="*/ 29 h 448"/>
                <a:gd name="T98" fmla="*/ 597 w 608"/>
                <a:gd name="T99" fmla="*/ 47 h 448"/>
                <a:gd name="T100" fmla="*/ 604 w 608"/>
                <a:gd name="T101" fmla="*/ 71 h 448"/>
                <a:gd name="T102" fmla="*/ 608 w 608"/>
                <a:gd name="T103" fmla="*/ 98 h 448"/>
                <a:gd name="T104" fmla="*/ 608 w 608"/>
                <a:gd name="T105" fmla="*/ 448 h 448"/>
                <a:gd name="T106" fmla="*/ 541 w 608"/>
                <a:gd name="T107" fmla="*/ 448 h 4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08" h="448">
                  <a:moveTo>
                    <a:pt x="541" y="448"/>
                  </a:moveTo>
                  <a:lnTo>
                    <a:pt x="541" y="107"/>
                  </a:lnTo>
                  <a:lnTo>
                    <a:pt x="537" y="87"/>
                  </a:lnTo>
                  <a:lnTo>
                    <a:pt x="528" y="74"/>
                  </a:lnTo>
                  <a:lnTo>
                    <a:pt x="516" y="67"/>
                  </a:lnTo>
                  <a:lnTo>
                    <a:pt x="501" y="62"/>
                  </a:lnTo>
                  <a:lnTo>
                    <a:pt x="485" y="60"/>
                  </a:lnTo>
                  <a:lnTo>
                    <a:pt x="440" y="60"/>
                  </a:lnTo>
                  <a:lnTo>
                    <a:pt x="407" y="62"/>
                  </a:lnTo>
                  <a:lnTo>
                    <a:pt x="378" y="65"/>
                  </a:lnTo>
                  <a:lnTo>
                    <a:pt x="355" y="69"/>
                  </a:lnTo>
                  <a:lnTo>
                    <a:pt x="338" y="72"/>
                  </a:lnTo>
                  <a:lnTo>
                    <a:pt x="338" y="448"/>
                  </a:lnTo>
                  <a:lnTo>
                    <a:pt x="270" y="448"/>
                  </a:lnTo>
                  <a:lnTo>
                    <a:pt x="270" y="107"/>
                  </a:lnTo>
                  <a:lnTo>
                    <a:pt x="268" y="87"/>
                  </a:lnTo>
                  <a:lnTo>
                    <a:pt x="259" y="74"/>
                  </a:lnTo>
                  <a:lnTo>
                    <a:pt x="246" y="67"/>
                  </a:lnTo>
                  <a:lnTo>
                    <a:pt x="230" y="62"/>
                  </a:lnTo>
                  <a:lnTo>
                    <a:pt x="214" y="60"/>
                  </a:lnTo>
                  <a:lnTo>
                    <a:pt x="165" y="60"/>
                  </a:lnTo>
                  <a:lnTo>
                    <a:pt x="127" y="63"/>
                  </a:lnTo>
                  <a:lnTo>
                    <a:pt x="94" y="67"/>
                  </a:lnTo>
                  <a:lnTo>
                    <a:pt x="67" y="72"/>
                  </a:lnTo>
                  <a:lnTo>
                    <a:pt x="67" y="448"/>
                  </a:lnTo>
                  <a:lnTo>
                    <a:pt x="0" y="448"/>
                  </a:lnTo>
                  <a:lnTo>
                    <a:pt x="0" y="9"/>
                  </a:lnTo>
                  <a:lnTo>
                    <a:pt x="65" y="9"/>
                  </a:lnTo>
                  <a:lnTo>
                    <a:pt x="67" y="40"/>
                  </a:lnTo>
                  <a:lnTo>
                    <a:pt x="93" y="22"/>
                  </a:lnTo>
                  <a:lnTo>
                    <a:pt x="122" y="9"/>
                  </a:lnTo>
                  <a:lnTo>
                    <a:pt x="152" y="2"/>
                  </a:lnTo>
                  <a:lnTo>
                    <a:pt x="183" y="0"/>
                  </a:lnTo>
                  <a:lnTo>
                    <a:pt x="228" y="0"/>
                  </a:lnTo>
                  <a:lnTo>
                    <a:pt x="252" y="2"/>
                  </a:lnTo>
                  <a:lnTo>
                    <a:pt x="275" y="7"/>
                  </a:lnTo>
                  <a:lnTo>
                    <a:pt x="297" y="16"/>
                  </a:lnTo>
                  <a:lnTo>
                    <a:pt x="315" y="31"/>
                  </a:lnTo>
                  <a:lnTo>
                    <a:pt x="328" y="51"/>
                  </a:lnTo>
                  <a:lnTo>
                    <a:pt x="346" y="33"/>
                  </a:lnTo>
                  <a:lnTo>
                    <a:pt x="369" y="18"/>
                  </a:lnTo>
                  <a:lnTo>
                    <a:pt x="396" y="7"/>
                  </a:lnTo>
                  <a:lnTo>
                    <a:pt x="425" y="2"/>
                  </a:lnTo>
                  <a:lnTo>
                    <a:pt x="456" y="0"/>
                  </a:lnTo>
                  <a:lnTo>
                    <a:pt x="498" y="0"/>
                  </a:lnTo>
                  <a:lnTo>
                    <a:pt x="521" y="2"/>
                  </a:lnTo>
                  <a:lnTo>
                    <a:pt x="545" y="6"/>
                  </a:lnTo>
                  <a:lnTo>
                    <a:pt x="564" y="15"/>
                  </a:lnTo>
                  <a:lnTo>
                    <a:pt x="583" y="29"/>
                  </a:lnTo>
                  <a:lnTo>
                    <a:pt x="597" y="47"/>
                  </a:lnTo>
                  <a:lnTo>
                    <a:pt x="604" y="71"/>
                  </a:lnTo>
                  <a:lnTo>
                    <a:pt x="608" y="98"/>
                  </a:lnTo>
                  <a:lnTo>
                    <a:pt x="608" y="448"/>
                  </a:lnTo>
                  <a:lnTo>
                    <a:pt x="541" y="448"/>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a:p>
          </p:txBody>
        </p:sp>
        <p:sp>
          <p:nvSpPr>
            <p:cNvPr id="1040" name="Freeform 142"/>
            <p:cNvSpPr>
              <a:spLocks noChangeAspect="1" noEditPoints="1"/>
            </p:cNvSpPr>
            <p:nvPr/>
          </p:nvSpPr>
          <p:spPr bwMode="auto">
            <a:xfrm>
              <a:off x="5986" y="9846"/>
              <a:ext cx="67" cy="617"/>
            </a:xfrm>
            <a:custGeom>
              <a:avLst/>
              <a:gdLst>
                <a:gd name="T0" fmla="*/ 0 w 67"/>
                <a:gd name="T1" fmla="*/ 84 h 617"/>
                <a:gd name="T2" fmla="*/ 0 w 67"/>
                <a:gd name="T3" fmla="*/ 0 h 617"/>
                <a:gd name="T4" fmla="*/ 67 w 67"/>
                <a:gd name="T5" fmla="*/ 0 h 617"/>
                <a:gd name="T6" fmla="*/ 67 w 67"/>
                <a:gd name="T7" fmla="*/ 84 h 617"/>
                <a:gd name="T8" fmla="*/ 0 w 67"/>
                <a:gd name="T9" fmla="*/ 84 h 617"/>
                <a:gd name="T10" fmla="*/ 0 w 67"/>
                <a:gd name="T11" fmla="*/ 617 h 617"/>
                <a:gd name="T12" fmla="*/ 0 w 67"/>
                <a:gd name="T13" fmla="*/ 178 h 617"/>
                <a:gd name="T14" fmla="*/ 67 w 67"/>
                <a:gd name="T15" fmla="*/ 178 h 617"/>
                <a:gd name="T16" fmla="*/ 67 w 67"/>
                <a:gd name="T17" fmla="*/ 617 h 617"/>
                <a:gd name="T18" fmla="*/ 0 w 67"/>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 h="617">
                  <a:moveTo>
                    <a:pt x="0" y="84"/>
                  </a:moveTo>
                  <a:lnTo>
                    <a:pt x="0" y="0"/>
                  </a:lnTo>
                  <a:lnTo>
                    <a:pt x="67" y="0"/>
                  </a:lnTo>
                  <a:lnTo>
                    <a:pt x="67" y="84"/>
                  </a:lnTo>
                  <a:lnTo>
                    <a:pt x="0" y="84"/>
                  </a:lnTo>
                  <a:close/>
                  <a:moveTo>
                    <a:pt x="0" y="617"/>
                  </a:moveTo>
                  <a:lnTo>
                    <a:pt x="0" y="178"/>
                  </a:lnTo>
                  <a:lnTo>
                    <a:pt x="67" y="178"/>
                  </a:lnTo>
                  <a:lnTo>
                    <a:pt x="67" y="617"/>
                  </a:lnTo>
                  <a:lnTo>
                    <a:pt x="0" y="617"/>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a:p>
          </p:txBody>
        </p:sp>
        <p:sp>
          <p:nvSpPr>
            <p:cNvPr id="1041" name="Freeform 143"/>
            <p:cNvSpPr>
              <a:spLocks noChangeAspect="1" noEditPoints="1"/>
            </p:cNvSpPr>
            <p:nvPr/>
          </p:nvSpPr>
          <p:spPr bwMode="auto">
            <a:xfrm>
              <a:off x="6182" y="9846"/>
              <a:ext cx="359" cy="628"/>
            </a:xfrm>
            <a:custGeom>
              <a:avLst/>
              <a:gdLst>
                <a:gd name="T0" fmla="*/ 300 w 359"/>
                <a:gd name="T1" fmla="*/ 617 h 628"/>
                <a:gd name="T2" fmla="*/ 294 w 359"/>
                <a:gd name="T3" fmla="*/ 584 h 628"/>
                <a:gd name="T4" fmla="*/ 267 w 359"/>
                <a:gd name="T5" fmla="*/ 606 h 628"/>
                <a:gd name="T6" fmla="*/ 238 w 359"/>
                <a:gd name="T7" fmla="*/ 619 h 628"/>
                <a:gd name="T8" fmla="*/ 207 w 359"/>
                <a:gd name="T9" fmla="*/ 626 h 628"/>
                <a:gd name="T10" fmla="*/ 175 w 359"/>
                <a:gd name="T11" fmla="*/ 628 h 628"/>
                <a:gd name="T12" fmla="*/ 104 w 359"/>
                <a:gd name="T13" fmla="*/ 628 h 628"/>
                <a:gd name="T14" fmla="*/ 85 w 359"/>
                <a:gd name="T15" fmla="*/ 626 h 628"/>
                <a:gd name="T16" fmla="*/ 63 w 359"/>
                <a:gd name="T17" fmla="*/ 620 h 628"/>
                <a:gd name="T18" fmla="*/ 43 w 359"/>
                <a:gd name="T19" fmla="*/ 613 h 628"/>
                <a:gd name="T20" fmla="*/ 25 w 359"/>
                <a:gd name="T21" fmla="*/ 599 h 628"/>
                <a:gd name="T22" fmla="*/ 12 w 359"/>
                <a:gd name="T23" fmla="*/ 581 h 628"/>
                <a:gd name="T24" fmla="*/ 1 w 359"/>
                <a:gd name="T25" fmla="*/ 557 h 628"/>
                <a:gd name="T26" fmla="*/ 0 w 359"/>
                <a:gd name="T27" fmla="*/ 527 h 628"/>
                <a:gd name="T28" fmla="*/ 0 w 359"/>
                <a:gd name="T29" fmla="*/ 292 h 628"/>
                <a:gd name="T30" fmla="*/ 1 w 359"/>
                <a:gd name="T31" fmla="*/ 259 h 628"/>
                <a:gd name="T32" fmla="*/ 10 w 359"/>
                <a:gd name="T33" fmla="*/ 232 h 628"/>
                <a:gd name="T34" fmla="*/ 25 w 359"/>
                <a:gd name="T35" fmla="*/ 211 h 628"/>
                <a:gd name="T36" fmla="*/ 45 w 359"/>
                <a:gd name="T37" fmla="*/ 193 h 628"/>
                <a:gd name="T38" fmla="*/ 68 w 359"/>
                <a:gd name="T39" fmla="*/ 180 h 628"/>
                <a:gd name="T40" fmla="*/ 94 w 359"/>
                <a:gd name="T41" fmla="*/ 171 h 628"/>
                <a:gd name="T42" fmla="*/ 124 w 359"/>
                <a:gd name="T43" fmla="*/ 169 h 628"/>
                <a:gd name="T44" fmla="*/ 188 w 359"/>
                <a:gd name="T45" fmla="*/ 169 h 628"/>
                <a:gd name="T46" fmla="*/ 218 w 359"/>
                <a:gd name="T47" fmla="*/ 171 h 628"/>
                <a:gd name="T48" fmla="*/ 247 w 359"/>
                <a:gd name="T49" fmla="*/ 180 h 628"/>
                <a:gd name="T50" fmla="*/ 273 w 359"/>
                <a:gd name="T51" fmla="*/ 191 h 628"/>
                <a:gd name="T52" fmla="*/ 292 w 359"/>
                <a:gd name="T53" fmla="*/ 207 h 628"/>
                <a:gd name="T54" fmla="*/ 292 w 359"/>
                <a:gd name="T55" fmla="*/ 0 h 628"/>
                <a:gd name="T56" fmla="*/ 359 w 359"/>
                <a:gd name="T57" fmla="*/ 0 h 628"/>
                <a:gd name="T58" fmla="*/ 359 w 359"/>
                <a:gd name="T59" fmla="*/ 617 h 628"/>
                <a:gd name="T60" fmla="*/ 300 w 359"/>
                <a:gd name="T61" fmla="*/ 617 h 628"/>
                <a:gd name="T62" fmla="*/ 292 w 359"/>
                <a:gd name="T63" fmla="*/ 256 h 628"/>
                <a:gd name="T64" fmla="*/ 274 w 359"/>
                <a:gd name="T65" fmla="*/ 247 h 628"/>
                <a:gd name="T66" fmla="*/ 249 w 359"/>
                <a:gd name="T67" fmla="*/ 238 h 628"/>
                <a:gd name="T68" fmla="*/ 217 w 359"/>
                <a:gd name="T69" fmla="*/ 231 h 628"/>
                <a:gd name="T70" fmla="*/ 180 w 359"/>
                <a:gd name="T71" fmla="*/ 229 h 628"/>
                <a:gd name="T72" fmla="*/ 117 w 359"/>
                <a:gd name="T73" fmla="*/ 229 h 628"/>
                <a:gd name="T74" fmla="*/ 106 w 359"/>
                <a:gd name="T75" fmla="*/ 229 h 628"/>
                <a:gd name="T76" fmla="*/ 94 w 359"/>
                <a:gd name="T77" fmla="*/ 232 h 628"/>
                <a:gd name="T78" fmla="*/ 83 w 359"/>
                <a:gd name="T79" fmla="*/ 240 h 628"/>
                <a:gd name="T80" fmla="*/ 74 w 359"/>
                <a:gd name="T81" fmla="*/ 252 h 628"/>
                <a:gd name="T82" fmla="*/ 68 w 359"/>
                <a:gd name="T83" fmla="*/ 268 h 628"/>
                <a:gd name="T84" fmla="*/ 66 w 359"/>
                <a:gd name="T85" fmla="*/ 290 h 628"/>
                <a:gd name="T86" fmla="*/ 66 w 359"/>
                <a:gd name="T87" fmla="*/ 512 h 628"/>
                <a:gd name="T88" fmla="*/ 68 w 359"/>
                <a:gd name="T89" fmla="*/ 534 h 628"/>
                <a:gd name="T90" fmla="*/ 77 w 359"/>
                <a:gd name="T91" fmla="*/ 550 h 628"/>
                <a:gd name="T92" fmla="*/ 88 w 359"/>
                <a:gd name="T93" fmla="*/ 559 h 628"/>
                <a:gd name="T94" fmla="*/ 101 w 359"/>
                <a:gd name="T95" fmla="*/ 564 h 628"/>
                <a:gd name="T96" fmla="*/ 113 w 359"/>
                <a:gd name="T97" fmla="*/ 566 h 628"/>
                <a:gd name="T98" fmla="*/ 128 w 359"/>
                <a:gd name="T99" fmla="*/ 566 h 628"/>
                <a:gd name="T100" fmla="*/ 179 w 359"/>
                <a:gd name="T101" fmla="*/ 566 h 628"/>
                <a:gd name="T102" fmla="*/ 218 w 359"/>
                <a:gd name="T103" fmla="*/ 564 h 628"/>
                <a:gd name="T104" fmla="*/ 249 w 359"/>
                <a:gd name="T105" fmla="*/ 561 h 628"/>
                <a:gd name="T106" fmla="*/ 274 w 359"/>
                <a:gd name="T107" fmla="*/ 555 h 628"/>
                <a:gd name="T108" fmla="*/ 292 w 359"/>
                <a:gd name="T109" fmla="*/ 552 h 628"/>
                <a:gd name="T110" fmla="*/ 292 w 359"/>
                <a:gd name="T111" fmla="*/ 256 h 6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9" h="628">
                  <a:moveTo>
                    <a:pt x="300" y="617"/>
                  </a:moveTo>
                  <a:lnTo>
                    <a:pt x="294" y="584"/>
                  </a:lnTo>
                  <a:lnTo>
                    <a:pt x="267" y="606"/>
                  </a:lnTo>
                  <a:lnTo>
                    <a:pt x="238" y="619"/>
                  </a:lnTo>
                  <a:lnTo>
                    <a:pt x="207" y="626"/>
                  </a:lnTo>
                  <a:lnTo>
                    <a:pt x="175" y="628"/>
                  </a:lnTo>
                  <a:lnTo>
                    <a:pt x="104" y="628"/>
                  </a:lnTo>
                  <a:lnTo>
                    <a:pt x="85" y="626"/>
                  </a:lnTo>
                  <a:lnTo>
                    <a:pt x="63" y="620"/>
                  </a:lnTo>
                  <a:lnTo>
                    <a:pt x="43" y="613"/>
                  </a:lnTo>
                  <a:lnTo>
                    <a:pt x="25" y="599"/>
                  </a:lnTo>
                  <a:lnTo>
                    <a:pt x="12" y="581"/>
                  </a:lnTo>
                  <a:lnTo>
                    <a:pt x="1" y="557"/>
                  </a:lnTo>
                  <a:lnTo>
                    <a:pt x="0" y="527"/>
                  </a:lnTo>
                  <a:lnTo>
                    <a:pt x="0" y="292"/>
                  </a:lnTo>
                  <a:lnTo>
                    <a:pt x="1" y="259"/>
                  </a:lnTo>
                  <a:lnTo>
                    <a:pt x="10" y="232"/>
                  </a:lnTo>
                  <a:lnTo>
                    <a:pt x="25" y="211"/>
                  </a:lnTo>
                  <a:lnTo>
                    <a:pt x="45" y="193"/>
                  </a:lnTo>
                  <a:lnTo>
                    <a:pt x="68" y="180"/>
                  </a:lnTo>
                  <a:lnTo>
                    <a:pt x="94" y="171"/>
                  </a:lnTo>
                  <a:lnTo>
                    <a:pt x="124" y="169"/>
                  </a:lnTo>
                  <a:lnTo>
                    <a:pt x="188" y="169"/>
                  </a:lnTo>
                  <a:lnTo>
                    <a:pt x="218" y="171"/>
                  </a:lnTo>
                  <a:lnTo>
                    <a:pt x="247" y="180"/>
                  </a:lnTo>
                  <a:lnTo>
                    <a:pt x="273" y="191"/>
                  </a:lnTo>
                  <a:lnTo>
                    <a:pt x="292" y="207"/>
                  </a:lnTo>
                  <a:lnTo>
                    <a:pt x="292" y="0"/>
                  </a:lnTo>
                  <a:lnTo>
                    <a:pt x="359" y="0"/>
                  </a:lnTo>
                  <a:lnTo>
                    <a:pt x="359" y="617"/>
                  </a:lnTo>
                  <a:lnTo>
                    <a:pt x="300" y="617"/>
                  </a:lnTo>
                  <a:close/>
                  <a:moveTo>
                    <a:pt x="292" y="256"/>
                  </a:moveTo>
                  <a:lnTo>
                    <a:pt x="274" y="247"/>
                  </a:lnTo>
                  <a:lnTo>
                    <a:pt x="249" y="238"/>
                  </a:lnTo>
                  <a:lnTo>
                    <a:pt x="217" y="231"/>
                  </a:lnTo>
                  <a:lnTo>
                    <a:pt x="180" y="229"/>
                  </a:lnTo>
                  <a:lnTo>
                    <a:pt x="117" y="229"/>
                  </a:lnTo>
                  <a:lnTo>
                    <a:pt x="106" y="229"/>
                  </a:lnTo>
                  <a:lnTo>
                    <a:pt x="94" y="232"/>
                  </a:lnTo>
                  <a:lnTo>
                    <a:pt x="83" y="240"/>
                  </a:lnTo>
                  <a:lnTo>
                    <a:pt x="74" y="252"/>
                  </a:lnTo>
                  <a:lnTo>
                    <a:pt x="68" y="268"/>
                  </a:lnTo>
                  <a:lnTo>
                    <a:pt x="66" y="290"/>
                  </a:lnTo>
                  <a:lnTo>
                    <a:pt x="66" y="512"/>
                  </a:lnTo>
                  <a:lnTo>
                    <a:pt x="68" y="534"/>
                  </a:lnTo>
                  <a:lnTo>
                    <a:pt x="77" y="550"/>
                  </a:lnTo>
                  <a:lnTo>
                    <a:pt x="88" y="559"/>
                  </a:lnTo>
                  <a:lnTo>
                    <a:pt x="101" y="564"/>
                  </a:lnTo>
                  <a:lnTo>
                    <a:pt x="113" y="566"/>
                  </a:lnTo>
                  <a:lnTo>
                    <a:pt x="128" y="566"/>
                  </a:lnTo>
                  <a:lnTo>
                    <a:pt x="179" y="566"/>
                  </a:lnTo>
                  <a:lnTo>
                    <a:pt x="218" y="564"/>
                  </a:lnTo>
                  <a:lnTo>
                    <a:pt x="249" y="561"/>
                  </a:lnTo>
                  <a:lnTo>
                    <a:pt x="274" y="555"/>
                  </a:lnTo>
                  <a:lnTo>
                    <a:pt x="292" y="552"/>
                  </a:lnTo>
                  <a:lnTo>
                    <a:pt x="292" y="256"/>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a:p>
          </p:txBody>
        </p:sp>
        <p:sp>
          <p:nvSpPr>
            <p:cNvPr id="1042" name="Freeform 144"/>
            <p:cNvSpPr>
              <a:spLocks noChangeAspect="1"/>
            </p:cNvSpPr>
            <p:nvPr/>
          </p:nvSpPr>
          <p:spPr bwMode="auto">
            <a:xfrm>
              <a:off x="6630" y="9905"/>
              <a:ext cx="296" cy="569"/>
            </a:xfrm>
            <a:custGeom>
              <a:avLst/>
              <a:gdLst>
                <a:gd name="T0" fmla="*/ 199 w 296"/>
                <a:gd name="T1" fmla="*/ 569 h 569"/>
                <a:gd name="T2" fmla="*/ 168 w 296"/>
                <a:gd name="T3" fmla="*/ 567 h 569"/>
                <a:gd name="T4" fmla="*/ 141 w 296"/>
                <a:gd name="T5" fmla="*/ 563 h 569"/>
                <a:gd name="T6" fmla="*/ 119 w 296"/>
                <a:gd name="T7" fmla="*/ 554 h 569"/>
                <a:gd name="T8" fmla="*/ 101 w 296"/>
                <a:gd name="T9" fmla="*/ 543 h 569"/>
                <a:gd name="T10" fmla="*/ 89 w 296"/>
                <a:gd name="T11" fmla="*/ 525 h 569"/>
                <a:gd name="T12" fmla="*/ 79 w 296"/>
                <a:gd name="T13" fmla="*/ 504 h 569"/>
                <a:gd name="T14" fmla="*/ 78 w 296"/>
                <a:gd name="T15" fmla="*/ 475 h 569"/>
                <a:gd name="T16" fmla="*/ 78 w 296"/>
                <a:gd name="T17" fmla="*/ 182 h 569"/>
                <a:gd name="T18" fmla="*/ 0 w 296"/>
                <a:gd name="T19" fmla="*/ 182 h 569"/>
                <a:gd name="T20" fmla="*/ 0 w 296"/>
                <a:gd name="T21" fmla="*/ 132 h 569"/>
                <a:gd name="T22" fmla="*/ 78 w 296"/>
                <a:gd name="T23" fmla="*/ 132 h 569"/>
                <a:gd name="T24" fmla="*/ 78 w 296"/>
                <a:gd name="T25" fmla="*/ 9 h 569"/>
                <a:gd name="T26" fmla="*/ 145 w 296"/>
                <a:gd name="T27" fmla="*/ 0 h 569"/>
                <a:gd name="T28" fmla="*/ 145 w 296"/>
                <a:gd name="T29" fmla="*/ 132 h 569"/>
                <a:gd name="T30" fmla="*/ 296 w 296"/>
                <a:gd name="T31" fmla="*/ 132 h 569"/>
                <a:gd name="T32" fmla="*/ 296 w 296"/>
                <a:gd name="T33" fmla="*/ 182 h 569"/>
                <a:gd name="T34" fmla="*/ 145 w 296"/>
                <a:gd name="T35" fmla="*/ 182 h 569"/>
                <a:gd name="T36" fmla="*/ 145 w 296"/>
                <a:gd name="T37" fmla="*/ 464 h 569"/>
                <a:gd name="T38" fmla="*/ 145 w 296"/>
                <a:gd name="T39" fmla="*/ 475 h 569"/>
                <a:gd name="T40" fmla="*/ 146 w 296"/>
                <a:gd name="T41" fmla="*/ 487 h 569"/>
                <a:gd name="T42" fmla="*/ 150 w 296"/>
                <a:gd name="T43" fmla="*/ 496 h 569"/>
                <a:gd name="T44" fmla="*/ 157 w 296"/>
                <a:gd name="T45" fmla="*/ 505 h 569"/>
                <a:gd name="T46" fmla="*/ 170 w 296"/>
                <a:gd name="T47" fmla="*/ 511 h 569"/>
                <a:gd name="T48" fmla="*/ 186 w 296"/>
                <a:gd name="T49" fmla="*/ 513 h 569"/>
                <a:gd name="T50" fmla="*/ 296 w 296"/>
                <a:gd name="T51" fmla="*/ 513 h 569"/>
                <a:gd name="T52" fmla="*/ 296 w 296"/>
                <a:gd name="T53" fmla="*/ 551 h 569"/>
                <a:gd name="T54" fmla="*/ 277 w 296"/>
                <a:gd name="T55" fmla="*/ 558 h 569"/>
                <a:gd name="T56" fmla="*/ 251 w 296"/>
                <a:gd name="T57" fmla="*/ 563 h 569"/>
                <a:gd name="T58" fmla="*/ 224 w 296"/>
                <a:gd name="T59" fmla="*/ 567 h 569"/>
                <a:gd name="T60" fmla="*/ 199 w 296"/>
                <a:gd name="T61" fmla="*/ 569 h 5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96" h="569">
                  <a:moveTo>
                    <a:pt x="199" y="569"/>
                  </a:moveTo>
                  <a:lnTo>
                    <a:pt x="168" y="567"/>
                  </a:lnTo>
                  <a:lnTo>
                    <a:pt x="141" y="563"/>
                  </a:lnTo>
                  <a:lnTo>
                    <a:pt x="119" y="554"/>
                  </a:lnTo>
                  <a:lnTo>
                    <a:pt x="101" y="543"/>
                  </a:lnTo>
                  <a:lnTo>
                    <a:pt x="89" y="525"/>
                  </a:lnTo>
                  <a:lnTo>
                    <a:pt x="79" y="504"/>
                  </a:lnTo>
                  <a:lnTo>
                    <a:pt x="78" y="475"/>
                  </a:lnTo>
                  <a:lnTo>
                    <a:pt x="78" y="182"/>
                  </a:lnTo>
                  <a:lnTo>
                    <a:pt x="0" y="182"/>
                  </a:lnTo>
                  <a:lnTo>
                    <a:pt x="0" y="132"/>
                  </a:lnTo>
                  <a:lnTo>
                    <a:pt x="78" y="132"/>
                  </a:lnTo>
                  <a:lnTo>
                    <a:pt x="78" y="9"/>
                  </a:lnTo>
                  <a:lnTo>
                    <a:pt x="145" y="0"/>
                  </a:lnTo>
                  <a:lnTo>
                    <a:pt x="145" y="132"/>
                  </a:lnTo>
                  <a:lnTo>
                    <a:pt x="296" y="132"/>
                  </a:lnTo>
                  <a:lnTo>
                    <a:pt x="296" y="182"/>
                  </a:lnTo>
                  <a:lnTo>
                    <a:pt x="145" y="182"/>
                  </a:lnTo>
                  <a:lnTo>
                    <a:pt x="145" y="464"/>
                  </a:lnTo>
                  <a:lnTo>
                    <a:pt x="145" y="475"/>
                  </a:lnTo>
                  <a:lnTo>
                    <a:pt x="146" y="487"/>
                  </a:lnTo>
                  <a:lnTo>
                    <a:pt x="150" y="496"/>
                  </a:lnTo>
                  <a:lnTo>
                    <a:pt x="157" y="505"/>
                  </a:lnTo>
                  <a:lnTo>
                    <a:pt x="170" y="511"/>
                  </a:lnTo>
                  <a:lnTo>
                    <a:pt x="186" y="513"/>
                  </a:lnTo>
                  <a:lnTo>
                    <a:pt x="296" y="513"/>
                  </a:lnTo>
                  <a:lnTo>
                    <a:pt x="296" y="551"/>
                  </a:lnTo>
                  <a:lnTo>
                    <a:pt x="277" y="558"/>
                  </a:lnTo>
                  <a:lnTo>
                    <a:pt x="251" y="563"/>
                  </a:lnTo>
                  <a:lnTo>
                    <a:pt x="224" y="567"/>
                  </a:lnTo>
                  <a:lnTo>
                    <a:pt x="199" y="569"/>
                  </a:lnTo>
                  <a:close/>
                </a:path>
              </a:pathLst>
            </a:custGeom>
            <a:solidFill>
              <a:srgbClr val="3F3018"/>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da-DK"/>
            </a:p>
          </p:txBody>
        </p:sp>
        <p:sp>
          <p:nvSpPr>
            <p:cNvPr id="1043" name="Freeform 145"/>
            <p:cNvSpPr>
              <a:spLocks noChangeAspect="1" noEditPoints="1"/>
            </p:cNvSpPr>
            <p:nvPr/>
          </p:nvSpPr>
          <p:spPr bwMode="auto">
            <a:xfrm>
              <a:off x="6923" y="9846"/>
              <a:ext cx="202" cy="803"/>
            </a:xfrm>
            <a:custGeom>
              <a:avLst/>
              <a:gdLst>
                <a:gd name="T0" fmla="*/ 67 w 202"/>
                <a:gd name="T1" fmla="*/ 803 h 803"/>
                <a:gd name="T2" fmla="*/ 56 w 202"/>
                <a:gd name="T3" fmla="*/ 803 h 803"/>
                <a:gd name="T4" fmla="*/ 40 w 202"/>
                <a:gd name="T5" fmla="*/ 801 h 803"/>
                <a:gd name="T6" fmla="*/ 20 w 202"/>
                <a:gd name="T7" fmla="*/ 799 h 803"/>
                <a:gd name="T8" fmla="*/ 0 w 202"/>
                <a:gd name="T9" fmla="*/ 794 h 803"/>
                <a:gd name="T10" fmla="*/ 0 w 202"/>
                <a:gd name="T11" fmla="*/ 747 h 803"/>
                <a:gd name="T12" fmla="*/ 54 w 202"/>
                <a:gd name="T13" fmla="*/ 747 h 803"/>
                <a:gd name="T14" fmla="*/ 78 w 202"/>
                <a:gd name="T15" fmla="*/ 747 h 803"/>
                <a:gd name="T16" fmla="*/ 96 w 202"/>
                <a:gd name="T17" fmla="*/ 743 h 803"/>
                <a:gd name="T18" fmla="*/ 110 w 202"/>
                <a:gd name="T19" fmla="*/ 736 h 803"/>
                <a:gd name="T20" fmla="*/ 121 w 202"/>
                <a:gd name="T21" fmla="*/ 727 h 803"/>
                <a:gd name="T22" fmla="*/ 130 w 202"/>
                <a:gd name="T23" fmla="*/ 711 h 803"/>
                <a:gd name="T24" fmla="*/ 134 w 202"/>
                <a:gd name="T25" fmla="*/ 689 h 803"/>
                <a:gd name="T26" fmla="*/ 135 w 202"/>
                <a:gd name="T27" fmla="*/ 660 h 803"/>
                <a:gd name="T28" fmla="*/ 135 w 202"/>
                <a:gd name="T29" fmla="*/ 178 h 803"/>
                <a:gd name="T30" fmla="*/ 202 w 202"/>
                <a:gd name="T31" fmla="*/ 178 h 803"/>
                <a:gd name="T32" fmla="*/ 202 w 202"/>
                <a:gd name="T33" fmla="*/ 664 h 803"/>
                <a:gd name="T34" fmla="*/ 201 w 202"/>
                <a:gd name="T35" fmla="*/ 700 h 803"/>
                <a:gd name="T36" fmla="*/ 193 w 202"/>
                <a:gd name="T37" fmla="*/ 730 h 803"/>
                <a:gd name="T38" fmla="*/ 181 w 202"/>
                <a:gd name="T39" fmla="*/ 754 h 803"/>
                <a:gd name="T40" fmla="*/ 166 w 202"/>
                <a:gd name="T41" fmla="*/ 772 h 803"/>
                <a:gd name="T42" fmla="*/ 146 w 202"/>
                <a:gd name="T43" fmla="*/ 786 h 803"/>
                <a:gd name="T44" fmla="*/ 123 w 202"/>
                <a:gd name="T45" fmla="*/ 795 h 803"/>
                <a:gd name="T46" fmla="*/ 96 w 202"/>
                <a:gd name="T47" fmla="*/ 801 h 803"/>
                <a:gd name="T48" fmla="*/ 67 w 202"/>
                <a:gd name="T49" fmla="*/ 803 h 803"/>
                <a:gd name="T50" fmla="*/ 135 w 202"/>
                <a:gd name="T51" fmla="*/ 84 h 803"/>
                <a:gd name="T52" fmla="*/ 135 w 202"/>
                <a:gd name="T53" fmla="*/ 0 h 803"/>
                <a:gd name="T54" fmla="*/ 202 w 202"/>
                <a:gd name="T55" fmla="*/ 0 h 803"/>
                <a:gd name="T56" fmla="*/ 202 w 202"/>
                <a:gd name="T57" fmla="*/ 84 h 803"/>
                <a:gd name="T58" fmla="*/ 135 w 202"/>
                <a:gd name="T59" fmla="*/ 84 h 8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02" h="803">
                  <a:moveTo>
                    <a:pt x="67" y="803"/>
                  </a:moveTo>
                  <a:lnTo>
                    <a:pt x="56" y="803"/>
                  </a:lnTo>
                  <a:lnTo>
                    <a:pt x="40" y="801"/>
                  </a:lnTo>
                  <a:lnTo>
                    <a:pt x="20" y="799"/>
                  </a:lnTo>
                  <a:lnTo>
                    <a:pt x="0" y="794"/>
                  </a:lnTo>
                  <a:lnTo>
                    <a:pt x="0" y="747"/>
                  </a:lnTo>
                  <a:lnTo>
                    <a:pt x="54" y="747"/>
                  </a:lnTo>
                  <a:lnTo>
                    <a:pt x="78" y="747"/>
                  </a:lnTo>
                  <a:lnTo>
                    <a:pt x="96" y="743"/>
                  </a:lnTo>
                  <a:lnTo>
                    <a:pt x="110" y="736"/>
                  </a:lnTo>
                  <a:lnTo>
                    <a:pt x="121" y="727"/>
                  </a:lnTo>
                  <a:lnTo>
                    <a:pt x="130" y="711"/>
                  </a:lnTo>
                  <a:lnTo>
                    <a:pt x="134" y="689"/>
                  </a:lnTo>
                  <a:lnTo>
                    <a:pt x="135" y="660"/>
                  </a:lnTo>
                  <a:lnTo>
                    <a:pt x="135" y="178"/>
                  </a:lnTo>
                  <a:lnTo>
                    <a:pt x="202" y="178"/>
                  </a:lnTo>
                  <a:lnTo>
                    <a:pt x="202" y="664"/>
                  </a:lnTo>
                  <a:lnTo>
                    <a:pt x="201" y="700"/>
                  </a:lnTo>
                  <a:lnTo>
                    <a:pt x="193" y="730"/>
                  </a:lnTo>
                  <a:lnTo>
                    <a:pt x="181" y="754"/>
                  </a:lnTo>
                  <a:lnTo>
                    <a:pt x="166" y="772"/>
                  </a:lnTo>
                  <a:lnTo>
                    <a:pt x="146" y="786"/>
                  </a:lnTo>
                  <a:lnTo>
                    <a:pt x="123" y="795"/>
                  </a:lnTo>
                  <a:lnTo>
                    <a:pt x="96" y="801"/>
                  </a:lnTo>
                  <a:lnTo>
                    <a:pt x="67" y="803"/>
                  </a:lnTo>
                  <a:close/>
                  <a:moveTo>
                    <a:pt x="135" y="84"/>
                  </a:moveTo>
                  <a:lnTo>
                    <a:pt x="135" y="0"/>
                  </a:lnTo>
                  <a:lnTo>
                    <a:pt x="202" y="0"/>
                  </a:lnTo>
                  <a:lnTo>
                    <a:pt x="202" y="84"/>
                  </a:lnTo>
                  <a:lnTo>
                    <a:pt x="135" y="84"/>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a:p>
          </p:txBody>
        </p:sp>
        <p:sp>
          <p:nvSpPr>
            <p:cNvPr id="1044" name="Freeform 146"/>
            <p:cNvSpPr>
              <a:spLocks noChangeAspect="1"/>
            </p:cNvSpPr>
            <p:nvPr/>
          </p:nvSpPr>
          <p:spPr bwMode="auto">
            <a:xfrm>
              <a:off x="7221" y="10024"/>
              <a:ext cx="394" cy="617"/>
            </a:xfrm>
            <a:custGeom>
              <a:avLst/>
              <a:gdLst>
                <a:gd name="T0" fmla="*/ 168 w 394"/>
                <a:gd name="T1" fmla="*/ 617 h 617"/>
                <a:gd name="T2" fmla="*/ 103 w 394"/>
                <a:gd name="T3" fmla="*/ 617 h 617"/>
                <a:gd name="T4" fmla="*/ 174 w 394"/>
                <a:gd name="T5" fmla="*/ 432 h 617"/>
                <a:gd name="T6" fmla="*/ 0 w 394"/>
                <a:gd name="T7" fmla="*/ 0 h 617"/>
                <a:gd name="T8" fmla="*/ 72 w 394"/>
                <a:gd name="T9" fmla="*/ 0 h 617"/>
                <a:gd name="T10" fmla="*/ 206 w 394"/>
                <a:gd name="T11" fmla="*/ 345 h 617"/>
                <a:gd name="T12" fmla="*/ 208 w 394"/>
                <a:gd name="T13" fmla="*/ 345 h 617"/>
                <a:gd name="T14" fmla="*/ 329 w 394"/>
                <a:gd name="T15" fmla="*/ 0 h 617"/>
                <a:gd name="T16" fmla="*/ 394 w 394"/>
                <a:gd name="T17" fmla="*/ 0 h 617"/>
                <a:gd name="T18" fmla="*/ 168 w 394"/>
                <a:gd name="T19" fmla="*/ 617 h 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4" h="617">
                  <a:moveTo>
                    <a:pt x="168" y="617"/>
                  </a:moveTo>
                  <a:lnTo>
                    <a:pt x="103" y="617"/>
                  </a:lnTo>
                  <a:lnTo>
                    <a:pt x="174" y="432"/>
                  </a:lnTo>
                  <a:lnTo>
                    <a:pt x="0" y="0"/>
                  </a:lnTo>
                  <a:lnTo>
                    <a:pt x="72" y="0"/>
                  </a:lnTo>
                  <a:lnTo>
                    <a:pt x="206" y="345"/>
                  </a:lnTo>
                  <a:lnTo>
                    <a:pt x="208" y="345"/>
                  </a:lnTo>
                  <a:lnTo>
                    <a:pt x="329" y="0"/>
                  </a:lnTo>
                  <a:lnTo>
                    <a:pt x="394" y="0"/>
                  </a:lnTo>
                  <a:lnTo>
                    <a:pt x="168" y="617"/>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a:p>
          </p:txBody>
        </p:sp>
        <p:sp>
          <p:nvSpPr>
            <p:cNvPr id="1045" name="Rectangle 147"/>
            <p:cNvSpPr>
              <a:spLocks noChangeAspect="1" noChangeArrowheads="1"/>
            </p:cNvSpPr>
            <p:nvPr/>
          </p:nvSpPr>
          <p:spPr bwMode="auto">
            <a:xfrm>
              <a:off x="7714" y="9841"/>
              <a:ext cx="63" cy="619"/>
            </a:xfrm>
            <a:prstGeom prst="rect">
              <a:avLst/>
            </a:prstGeom>
            <a:solidFill>
              <a:srgbClr val="84715E"/>
            </a:solidFill>
            <a:ln>
              <a:noFill/>
            </a:ln>
            <a:extLst>
              <a:ext uri="{91240B29-F687-4F45-9708-019B960494DF}">
                <a14:hiddenLine xmlns:a14="http://schemas.microsoft.com/office/drawing/2010/main" w="0">
                  <a:solidFill>
                    <a:srgbClr val="575541"/>
                  </a:solidFill>
                  <a:miter lim="800000"/>
                  <a:headEnd/>
                  <a:tailEnd/>
                </a14:hiddenLine>
              </a:ext>
            </a:extLst>
          </p:spPr>
          <p:txBody>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a:defRPr/>
              </a:pPr>
              <a:endParaRPr lang="da-DK" altLang="da-DK" smtClean="0"/>
            </a:p>
          </p:txBody>
        </p:sp>
        <p:sp>
          <p:nvSpPr>
            <p:cNvPr id="1046" name="Rectangle 148"/>
            <p:cNvSpPr>
              <a:spLocks noChangeAspect="1" noChangeArrowheads="1"/>
            </p:cNvSpPr>
            <p:nvPr/>
          </p:nvSpPr>
          <p:spPr bwMode="auto">
            <a:xfrm>
              <a:off x="7934" y="9841"/>
              <a:ext cx="63" cy="619"/>
            </a:xfrm>
            <a:prstGeom prst="rect">
              <a:avLst/>
            </a:prstGeom>
            <a:solidFill>
              <a:srgbClr val="84715E"/>
            </a:solidFill>
            <a:ln>
              <a:noFill/>
            </a:ln>
            <a:extLst>
              <a:ext uri="{91240B29-F687-4F45-9708-019B960494DF}">
                <a14:hiddenLine xmlns:a14="http://schemas.microsoft.com/office/drawing/2010/main" w="0">
                  <a:solidFill>
                    <a:srgbClr val="575541"/>
                  </a:solidFill>
                  <a:miter lim="800000"/>
                  <a:headEnd/>
                  <a:tailEnd/>
                </a14:hiddenLine>
              </a:ext>
            </a:extLst>
          </p:spPr>
          <p:txBody>
            <a:bodyPr/>
            <a:lstStyle>
              <a:lvl1pPr>
                <a:defRPr sz="2400">
                  <a:solidFill>
                    <a:schemeClr val="tx1"/>
                  </a:solidFill>
                  <a:latin typeface="Verdana" pitchFamily="34" charset="0"/>
                </a:defRPr>
              </a:lvl1pPr>
              <a:lvl2pPr marL="742950" indent="-285750">
                <a:defRPr sz="2400">
                  <a:solidFill>
                    <a:schemeClr val="tx1"/>
                  </a:solidFill>
                  <a:latin typeface="Verdana" pitchFamily="34" charset="0"/>
                </a:defRPr>
              </a:lvl2pPr>
              <a:lvl3pPr marL="1143000" indent="-228600">
                <a:defRPr sz="2400">
                  <a:solidFill>
                    <a:schemeClr val="tx1"/>
                  </a:solidFill>
                  <a:latin typeface="Verdana" pitchFamily="34" charset="0"/>
                </a:defRPr>
              </a:lvl3pPr>
              <a:lvl4pPr marL="1600200" indent="-228600">
                <a:defRPr sz="2400">
                  <a:solidFill>
                    <a:schemeClr val="tx1"/>
                  </a:solidFill>
                  <a:latin typeface="Verdana" pitchFamily="34" charset="0"/>
                </a:defRPr>
              </a:lvl4pPr>
              <a:lvl5pPr marL="2057400" indent="-22860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a:defRPr/>
              </a:pPr>
              <a:endParaRPr lang="da-DK" altLang="da-DK" smtClean="0"/>
            </a:p>
          </p:txBody>
        </p:sp>
        <p:sp>
          <p:nvSpPr>
            <p:cNvPr id="1047" name="Freeform 149"/>
            <p:cNvSpPr>
              <a:spLocks noChangeAspect="1" noEditPoints="1"/>
            </p:cNvSpPr>
            <p:nvPr/>
          </p:nvSpPr>
          <p:spPr bwMode="auto">
            <a:xfrm>
              <a:off x="8112" y="10015"/>
              <a:ext cx="366" cy="459"/>
            </a:xfrm>
            <a:custGeom>
              <a:avLst/>
              <a:gdLst>
                <a:gd name="T0" fmla="*/ 304 w 366"/>
                <a:gd name="T1" fmla="*/ 439 h 459"/>
                <a:gd name="T2" fmla="*/ 302 w 366"/>
                <a:gd name="T3" fmla="*/ 422 h 459"/>
                <a:gd name="T4" fmla="*/ 299 w 366"/>
                <a:gd name="T5" fmla="*/ 406 h 459"/>
                <a:gd name="T6" fmla="*/ 273 w 366"/>
                <a:gd name="T7" fmla="*/ 437 h 459"/>
                <a:gd name="T8" fmla="*/ 230 w 366"/>
                <a:gd name="T9" fmla="*/ 455 h 459"/>
                <a:gd name="T10" fmla="*/ 114 w 366"/>
                <a:gd name="T11" fmla="*/ 459 h 459"/>
                <a:gd name="T12" fmla="*/ 55 w 366"/>
                <a:gd name="T13" fmla="*/ 446 h 459"/>
                <a:gd name="T14" fmla="*/ 15 w 366"/>
                <a:gd name="T15" fmla="*/ 412 h 459"/>
                <a:gd name="T16" fmla="*/ 0 w 366"/>
                <a:gd name="T17" fmla="*/ 359 h 459"/>
                <a:gd name="T18" fmla="*/ 4 w 366"/>
                <a:gd name="T19" fmla="*/ 276 h 459"/>
                <a:gd name="T20" fmla="*/ 26 w 366"/>
                <a:gd name="T21" fmla="*/ 228 h 459"/>
                <a:gd name="T22" fmla="*/ 67 w 366"/>
                <a:gd name="T23" fmla="*/ 199 h 459"/>
                <a:gd name="T24" fmla="*/ 125 w 366"/>
                <a:gd name="T25" fmla="*/ 190 h 459"/>
                <a:gd name="T26" fmla="*/ 290 w 366"/>
                <a:gd name="T27" fmla="*/ 116 h 459"/>
                <a:gd name="T28" fmla="*/ 281 w 366"/>
                <a:gd name="T29" fmla="*/ 81 h 459"/>
                <a:gd name="T30" fmla="*/ 257 w 366"/>
                <a:gd name="T31" fmla="*/ 65 h 459"/>
                <a:gd name="T32" fmla="*/ 219 w 366"/>
                <a:gd name="T33" fmla="*/ 60 h 459"/>
                <a:gd name="T34" fmla="*/ 29 w 366"/>
                <a:gd name="T35" fmla="*/ 20 h 459"/>
                <a:gd name="T36" fmla="*/ 80 w 366"/>
                <a:gd name="T37" fmla="*/ 4 h 459"/>
                <a:gd name="T38" fmla="*/ 134 w 366"/>
                <a:gd name="T39" fmla="*/ 0 h 459"/>
                <a:gd name="T40" fmla="*/ 254 w 366"/>
                <a:gd name="T41" fmla="*/ 2 h 459"/>
                <a:gd name="T42" fmla="*/ 299 w 366"/>
                <a:gd name="T43" fmla="*/ 13 h 459"/>
                <a:gd name="T44" fmla="*/ 335 w 366"/>
                <a:gd name="T45" fmla="*/ 38 h 459"/>
                <a:gd name="T46" fmla="*/ 353 w 366"/>
                <a:gd name="T47" fmla="*/ 81 h 459"/>
                <a:gd name="T48" fmla="*/ 357 w 366"/>
                <a:gd name="T49" fmla="*/ 303 h 459"/>
                <a:gd name="T50" fmla="*/ 358 w 366"/>
                <a:gd name="T51" fmla="*/ 385 h 459"/>
                <a:gd name="T52" fmla="*/ 366 w 366"/>
                <a:gd name="T53" fmla="*/ 448 h 459"/>
                <a:gd name="T54" fmla="*/ 290 w 366"/>
                <a:gd name="T55" fmla="*/ 240 h 459"/>
                <a:gd name="T56" fmla="*/ 109 w 366"/>
                <a:gd name="T57" fmla="*/ 242 h 459"/>
                <a:gd name="T58" fmla="*/ 78 w 366"/>
                <a:gd name="T59" fmla="*/ 258 h 459"/>
                <a:gd name="T60" fmla="*/ 67 w 366"/>
                <a:gd name="T61" fmla="*/ 298 h 459"/>
                <a:gd name="T62" fmla="*/ 71 w 366"/>
                <a:gd name="T63" fmla="*/ 370 h 459"/>
                <a:gd name="T64" fmla="*/ 93 w 366"/>
                <a:gd name="T65" fmla="*/ 395 h 459"/>
                <a:gd name="T66" fmla="*/ 127 w 366"/>
                <a:gd name="T67" fmla="*/ 403 h 459"/>
                <a:gd name="T68" fmla="*/ 236 w 366"/>
                <a:gd name="T69" fmla="*/ 401 h 459"/>
                <a:gd name="T70" fmla="*/ 266 w 366"/>
                <a:gd name="T71" fmla="*/ 388 h 459"/>
                <a:gd name="T72" fmla="*/ 286 w 366"/>
                <a:gd name="T73" fmla="*/ 356 h 459"/>
                <a:gd name="T74" fmla="*/ 290 w 366"/>
                <a:gd name="T75" fmla="*/ 240 h 45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66" h="459">
                  <a:moveTo>
                    <a:pt x="306" y="448"/>
                  </a:moveTo>
                  <a:lnTo>
                    <a:pt x="304" y="439"/>
                  </a:lnTo>
                  <a:lnTo>
                    <a:pt x="304" y="431"/>
                  </a:lnTo>
                  <a:lnTo>
                    <a:pt x="302" y="422"/>
                  </a:lnTo>
                  <a:lnTo>
                    <a:pt x="301" y="406"/>
                  </a:lnTo>
                  <a:lnTo>
                    <a:pt x="299" y="406"/>
                  </a:lnTo>
                  <a:lnTo>
                    <a:pt x="288" y="422"/>
                  </a:lnTo>
                  <a:lnTo>
                    <a:pt x="273" y="437"/>
                  </a:lnTo>
                  <a:lnTo>
                    <a:pt x="254" y="448"/>
                  </a:lnTo>
                  <a:lnTo>
                    <a:pt x="230" y="455"/>
                  </a:lnTo>
                  <a:lnTo>
                    <a:pt x="201" y="459"/>
                  </a:lnTo>
                  <a:lnTo>
                    <a:pt x="114" y="459"/>
                  </a:lnTo>
                  <a:lnTo>
                    <a:pt x="82" y="455"/>
                  </a:lnTo>
                  <a:lnTo>
                    <a:pt x="55" y="446"/>
                  </a:lnTo>
                  <a:lnTo>
                    <a:pt x="33" y="431"/>
                  </a:lnTo>
                  <a:lnTo>
                    <a:pt x="15" y="412"/>
                  </a:lnTo>
                  <a:lnTo>
                    <a:pt x="4" y="388"/>
                  </a:lnTo>
                  <a:lnTo>
                    <a:pt x="0" y="359"/>
                  </a:lnTo>
                  <a:lnTo>
                    <a:pt x="0" y="309"/>
                  </a:lnTo>
                  <a:lnTo>
                    <a:pt x="4" y="276"/>
                  </a:lnTo>
                  <a:lnTo>
                    <a:pt x="11" y="249"/>
                  </a:lnTo>
                  <a:lnTo>
                    <a:pt x="26" y="228"/>
                  </a:lnTo>
                  <a:lnTo>
                    <a:pt x="44" y="211"/>
                  </a:lnTo>
                  <a:lnTo>
                    <a:pt x="67" y="199"/>
                  </a:lnTo>
                  <a:lnTo>
                    <a:pt x="94" y="193"/>
                  </a:lnTo>
                  <a:lnTo>
                    <a:pt x="125" y="190"/>
                  </a:lnTo>
                  <a:lnTo>
                    <a:pt x="290" y="190"/>
                  </a:lnTo>
                  <a:lnTo>
                    <a:pt x="290" y="116"/>
                  </a:lnTo>
                  <a:lnTo>
                    <a:pt x="286" y="96"/>
                  </a:lnTo>
                  <a:lnTo>
                    <a:pt x="281" y="81"/>
                  </a:lnTo>
                  <a:lnTo>
                    <a:pt x="270" y="71"/>
                  </a:lnTo>
                  <a:lnTo>
                    <a:pt x="257" y="65"/>
                  </a:lnTo>
                  <a:lnTo>
                    <a:pt x="239" y="62"/>
                  </a:lnTo>
                  <a:lnTo>
                    <a:pt x="219" y="60"/>
                  </a:lnTo>
                  <a:lnTo>
                    <a:pt x="29" y="60"/>
                  </a:lnTo>
                  <a:lnTo>
                    <a:pt x="29" y="20"/>
                  </a:lnTo>
                  <a:lnTo>
                    <a:pt x="53" y="9"/>
                  </a:lnTo>
                  <a:lnTo>
                    <a:pt x="80" y="4"/>
                  </a:lnTo>
                  <a:lnTo>
                    <a:pt x="109" y="0"/>
                  </a:lnTo>
                  <a:lnTo>
                    <a:pt x="134" y="0"/>
                  </a:lnTo>
                  <a:lnTo>
                    <a:pt x="228" y="0"/>
                  </a:lnTo>
                  <a:lnTo>
                    <a:pt x="254" y="2"/>
                  </a:lnTo>
                  <a:lnTo>
                    <a:pt x="277" y="6"/>
                  </a:lnTo>
                  <a:lnTo>
                    <a:pt x="299" y="13"/>
                  </a:lnTo>
                  <a:lnTo>
                    <a:pt x="319" y="24"/>
                  </a:lnTo>
                  <a:lnTo>
                    <a:pt x="335" y="38"/>
                  </a:lnTo>
                  <a:lnTo>
                    <a:pt x="346" y="56"/>
                  </a:lnTo>
                  <a:lnTo>
                    <a:pt x="353" y="81"/>
                  </a:lnTo>
                  <a:lnTo>
                    <a:pt x="357" y="110"/>
                  </a:lnTo>
                  <a:lnTo>
                    <a:pt x="357" y="303"/>
                  </a:lnTo>
                  <a:lnTo>
                    <a:pt x="357" y="348"/>
                  </a:lnTo>
                  <a:lnTo>
                    <a:pt x="358" y="385"/>
                  </a:lnTo>
                  <a:lnTo>
                    <a:pt x="362" y="417"/>
                  </a:lnTo>
                  <a:lnTo>
                    <a:pt x="366" y="448"/>
                  </a:lnTo>
                  <a:lnTo>
                    <a:pt x="306" y="448"/>
                  </a:lnTo>
                  <a:close/>
                  <a:moveTo>
                    <a:pt x="290" y="240"/>
                  </a:moveTo>
                  <a:lnTo>
                    <a:pt x="131" y="240"/>
                  </a:lnTo>
                  <a:lnTo>
                    <a:pt x="109" y="242"/>
                  </a:lnTo>
                  <a:lnTo>
                    <a:pt x="91" y="249"/>
                  </a:lnTo>
                  <a:lnTo>
                    <a:pt x="78" y="258"/>
                  </a:lnTo>
                  <a:lnTo>
                    <a:pt x="71" y="275"/>
                  </a:lnTo>
                  <a:lnTo>
                    <a:pt x="67" y="298"/>
                  </a:lnTo>
                  <a:lnTo>
                    <a:pt x="67" y="350"/>
                  </a:lnTo>
                  <a:lnTo>
                    <a:pt x="71" y="370"/>
                  </a:lnTo>
                  <a:lnTo>
                    <a:pt x="80" y="385"/>
                  </a:lnTo>
                  <a:lnTo>
                    <a:pt x="93" y="395"/>
                  </a:lnTo>
                  <a:lnTo>
                    <a:pt x="109" y="401"/>
                  </a:lnTo>
                  <a:lnTo>
                    <a:pt x="127" y="403"/>
                  </a:lnTo>
                  <a:lnTo>
                    <a:pt x="217" y="403"/>
                  </a:lnTo>
                  <a:lnTo>
                    <a:pt x="236" y="401"/>
                  </a:lnTo>
                  <a:lnTo>
                    <a:pt x="252" y="397"/>
                  </a:lnTo>
                  <a:lnTo>
                    <a:pt x="266" y="388"/>
                  </a:lnTo>
                  <a:lnTo>
                    <a:pt x="279" y="374"/>
                  </a:lnTo>
                  <a:lnTo>
                    <a:pt x="286" y="356"/>
                  </a:lnTo>
                  <a:lnTo>
                    <a:pt x="290" y="330"/>
                  </a:lnTo>
                  <a:lnTo>
                    <a:pt x="290" y="240"/>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a:p>
          </p:txBody>
        </p:sp>
        <p:sp>
          <p:nvSpPr>
            <p:cNvPr id="1048" name="Freeform 150"/>
            <p:cNvSpPr>
              <a:spLocks noChangeAspect="1"/>
            </p:cNvSpPr>
            <p:nvPr/>
          </p:nvSpPr>
          <p:spPr bwMode="auto">
            <a:xfrm>
              <a:off x="8617" y="10015"/>
              <a:ext cx="360" cy="448"/>
            </a:xfrm>
            <a:custGeom>
              <a:avLst/>
              <a:gdLst>
                <a:gd name="T0" fmla="*/ 293 w 360"/>
                <a:gd name="T1" fmla="*/ 448 h 448"/>
                <a:gd name="T2" fmla="*/ 293 w 360"/>
                <a:gd name="T3" fmla="*/ 107 h 448"/>
                <a:gd name="T4" fmla="*/ 289 w 360"/>
                <a:gd name="T5" fmla="*/ 87 h 448"/>
                <a:gd name="T6" fmla="*/ 280 w 360"/>
                <a:gd name="T7" fmla="*/ 74 h 448"/>
                <a:gd name="T8" fmla="*/ 267 w 360"/>
                <a:gd name="T9" fmla="*/ 67 h 448"/>
                <a:gd name="T10" fmla="*/ 253 w 360"/>
                <a:gd name="T11" fmla="*/ 62 h 448"/>
                <a:gd name="T12" fmla="*/ 237 w 360"/>
                <a:gd name="T13" fmla="*/ 60 h 448"/>
                <a:gd name="T14" fmla="*/ 168 w 360"/>
                <a:gd name="T15" fmla="*/ 60 h 448"/>
                <a:gd name="T16" fmla="*/ 136 w 360"/>
                <a:gd name="T17" fmla="*/ 62 h 448"/>
                <a:gd name="T18" fmla="*/ 107 w 360"/>
                <a:gd name="T19" fmla="*/ 65 h 448"/>
                <a:gd name="T20" fmla="*/ 83 w 360"/>
                <a:gd name="T21" fmla="*/ 69 h 448"/>
                <a:gd name="T22" fmla="*/ 67 w 360"/>
                <a:gd name="T23" fmla="*/ 72 h 448"/>
                <a:gd name="T24" fmla="*/ 67 w 360"/>
                <a:gd name="T25" fmla="*/ 448 h 448"/>
                <a:gd name="T26" fmla="*/ 0 w 360"/>
                <a:gd name="T27" fmla="*/ 448 h 448"/>
                <a:gd name="T28" fmla="*/ 0 w 360"/>
                <a:gd name="T29" fmla="*/ 9 h 448"/>
                <a:gd name="T30" fmla="*/ 63 w 360"/>
                <a:gd name="T31" fmla="*/ 9 h 448"/>
                <a:gd name="T32" fmla="*/ 67 w 360"/>
                <a:gd name="T33" fmla="*/ 40 h 448"/>
                <a:gd name="T34" fmla="*/ 92 w 360"/>
                <a:gd name="T35" fmla="*/ 22 h 448"/>
                <a:gd name="T36" fmla="*/ 121 w 360"/>
                <a:gd name="T37" fmla="*/ 9 h 448"/>
                <a:gd name="T38" fmla="*/ 152 w 360"/>
                <a:gd name="T39" fmla="*/ 2 h 448"/>
                <a:gd name="T40" fmla="*/ 183 w 360"/>
                <a:gd name="T41" fmla="*/ 0 h 448"/>
                <a:gd name="T42" fmla="*/ 249 w 360"/>
                <a:gd name="T43" fmla="*/ 0 h 448"/>
                <a:gd name="T44" fmla="*/ 275 w 360"/>
                <a:gd name="T45" fmla="*/ 2 h 448"/>
                <a:gd name="T46" fmla="*/ 296 w 360"/>
                <a:gd name="T47" fmla="*/ 6 h 448"/>
                <a:gd name="T48" fmla="*/ 318 w 360"/>
                <a:gd name="T49" fmla="*/ 15 h 448"/>
                <a:gd name="T50" fmla="*/ 334 w 360"/>
                <a:gd name="T51" fmla="*/ 29 h 448"/>
                <a:gd name="T52" fmla="*/ 349 w 360"/>
                <a:gd name="T53" fmla="*/ 47 h 448"/>
                <a:gd name="T54" fmla="*/ 358 w 360"/>
                <a:gd name="T55" fmla="*/ 71 h 448"/>
                <a:gd name="T56" fmla="*/ 360 w 360"/>
                <a:gd name="T57" fmla="*/ 98 h 448"/>
                <a:gd name="T58" fmla="*/ 360 w 360"/>
                <a:gd name="T59" fmla="*/ 448 h 448"/>
                <a:gd name="T60" fmla="*/ 293 w 360"/>
                <a:gd name="T61" fmla="*/ 448 h 4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0" h="448">
                  <a:moveTo>
                    <a:pt x="293" y="448"/>
                  </a:moveTo>
                  <a:lnTo>
                    <a:pt x="293" y="107"/>
                  </a:lnTo>
                  <a:lnTo>
                    <a:pt x="289" y="87"/>
                  </a:lnTo>
                  <a:lnTo>
                    <a:pt x="280" y="74"/>
                  </a:lnTo>
                  <a:lnTo>
                    <a:pt x="267" y="67"/>
                  </a:lnTo>
                  <a:lnTo>
                    <a:pt x="253" y="62"/>
                  </a:lnTo>
                  <a:lnTo>
                    <a:pt x="237" y="60"/>
                  </a:lnTo>
                  <a:lnTo>
                    <a:pt x="168" y="60"/>
                  </a:lnTo>
                  <a:lnTo>
                    <a:pt x="136" y="62"/>
                  </a:lnTo>
                  <a:lnTo>
                    <a:pt x="107" y="65"/>
                  </a:lnTo>
                  <a:lnTo>
                    <a:pt x="83" y="69"/>
                  </a:lnTo>
                  <a:lnTo>
                    <a:pt x="67" y="72"/>
                  </a:lnTo>
                  <a:lnTo>
                    <a:pt x="67" y="448"/>
                  </a:lnTo>
                  <a:lnTo>
                    <a:pt x="0" y="448"/>
                  </a:lnTo>
                  <a:lnTo>
                    <a:pt x="0" y="9"/>
                  </a:lnTo>
                  <a:lnTo>
                    <a:pt x="63" y="9"/>
                  </a:lnTo>
                  <a:lnTo>
                    <a:pt x="67" y="40"/>
                  </a:lnTo>
                  <a:lnTo>
                    <a:pt x="92" y="22"/>
                  </a:lnTo>
                  <a:lnTo>
                    <a:pt x="121" y="9"/>
                  </a:lnTo>
                  <a:lnTo>
                    <a:pt x="152" y="2"/>
                  </a:lnTo>
                  <a:lnTo>
                    <a:pt x="183" y="0"/>
                  </a:lnTo>
                  <a:lnTo>
                    <a:pt x="249" y="0"/>
                  </a:lnTo>
                  <a:lnTo>
                    <a:pt x="275" y="2"/>
                  </a:lnTo>
                  <a:lnTo>
                    <a:pt x="296" y="6"/>
                  </a:lnTo>
                  <a:lnTo>
                    <a:pt x="318" y="15"/>
                  </a:lnTo>
                  <a:lnTo>
                    <a:pt x="334" y="29"/>
                  </a:lnTo>
                  <a:lnTo>
                    <a:pt x="349" y="47"/>
                  </a:lnTo>
                  <a:lnTo>
                    <a:pt x="358" y="71"/>
                  </a:lnTo>
                  <a:lnTo>
                    <a:pt x="360" y="98"/>
                  </a:lnTo>
                  <a:lnTo>
                    <a:pt x="360" y="448"/>
                  </a:lnTo>
                  <a:lnTo>
                    <a:pt x="293" y="448"/>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a:p>
          </p:txBody>
        </p:sp>
        <p:sp>
          <p:nvSpPr>
            <p:cNvPr id="1049" name="Freeform 151"/>
            <p:cNvSpPr>
              <a:spLocks noChangeAspect="1" noEditPoints="1"/>
            </p:cNvSpPr>
            <p:nvPr/>
          </p:nvSpPr>
          <p:spPr bwMode="auto">
            <a:xfrm>
              <a:off x="9107" y="9846"/>
              <a:ext cx="361" cy="628"/>
            </a:xfrm>
            <a:custGeom>
              <a:avLst/>
              <a:gdLst>
                <a:gd name="T0" fmla="*/ 302 w 361"/>
                <a:gd name="T1" fmla="*/ 617 h 628"/>
                <a:gd name="T2" fmla="*/ 295 w 361"/>
                <a:gd name="T3" fmla="*/ 584 h 628"/>
                <a:gd name="T4" fmla="*/ 269 w 361"/>
                <a:gd name="T5" fmla="*/ 606 h 628"/>
                <a:gd name="T6" fmla="*/ 240 w 361"/>
                <a:gd name="T7" fmla="*/ 619 h 628"/>
                <a:gd name="T8" fmla="*/ 210 w 361"/>
                <a:gd name="T9" fmla="*/ 626 h 628"/>
                <a:gd name="T10" fmla="*/ 177 w 361"/>
                <a:gd name="T11" fmla="*/ 628 h 628"/>
                <a:gd name="T12" fmla="*/ 107 w 361"/>
                <a:gd name="T13" fmla="*/ 628 h 628"/>
                <a:gd name="T14" fmla="*/ 87 w 361"/>
                <a:gd name="T15" fmla="*/ 626 h 628"/>
                <a:gd name="T16" fmla="*/ 65 w 361"/>
                <a:gd name="T17" fmla="*/ 620 h 628"/>
                <a:gd name="T18" fmla="*/ 45 w 361"/>
                <a:gd name="T19" fmla="*/ 613 h 628"/>
                <a:gd name="T20" fmla="*/ 27 w 361"/>
                <a:gd name="T21" fmla="*/ 599 h 628"/>
                <a:gd name="T22" fmla="*/ 13 w 361"/>
                <a:gd name="T23" fmla="*/ 581 h 628"/>
                <a:gd name="T24" fmla="*/ 3 w 361"/>
                <a:gd name="T25" fmla="*/ 557 h 628"/>
                <a:gd name="T26" fmla="*/ 0 w 361"/>
                <a:gd name="T27" fmla="*/ 527 h 628"/>
                <a:gd name="T28" fmla="*/ 0 w 361"/>
                <a:gd name="T29" fmla="*/ 292 h 628"/>
                <a:gd name="T30" fmla="*/ 3 w 361"/>
                <a:gd name="T31" fmla="*/ 259 h 628"/>
                <a:gd name="T32" fmla="*/ 13 w 361"/>
                <a:gd name="T33" fmla="*/ 232 h 628"/>
                <a:gd name="T34" fmla="*/ 27 w 361"/>
                <a:gd name="T35" fmla="*/ 211 h 628"/>
                <a:gd name="T36" fmla="*/ 45 w 361"/>
                <a:gd name="T37" fmla="*/ 193 h 628"/>
                <a:gd name="T38" fmla="*/ 69 w 361"/>
                <a:gd name="T39" fmla="*/ 180 h 628"/>
                <a:gd name="T40" fmla="*/ 96 w 361"/>
                <a:gd name="T41" fmla="*/ 171 h 628"/>
                <a:gd name="T42" fmla="*/ 126 w 361"/>
                <a:gd name="T43" fmla="*/ 169 h 628"/>
                <a:gd name="T44" fmla="*/ 190 w 361"/>
                <a:gd name="T45" fmla="*/ 169 h 628"/>
                <a:gd name="T46" fmla="*/ 220 w 361"/>
                <a:gd name="T47" fmla="*/ 171 h 628"/>
                <a:gd name="T48" fmla="*/ 249 w 361"/>
                <a:gd name="T49" fmla="*/ 180 h 628"/>
                <a:gd name="T50" fmla="*/ 275 w 361"/>
                <a:gd name="T51" fmla="*/ 191 h 628"/>
                <a:gd name="T52" fmla="*/ 295 w 361"/>
                <a:gd name="T53" fmla="*/ 207 h 628"/>
                <a:gd name="T54" fmla="*/ 295 w 361"/>
                <a:gd name="T55" fmla="*/ 0 h 628"/>
                <a:gd name="T56" fmla="*/ 361 w 361"/>
                <a:gd name="T57" fmla="*/ 0 h 628"/>
                <a:gd name="T58" fmla="*/ 361 w 361"/>
                <a:gd name="T59" fmla="*/ 617 h 628"/>
                <a:gd name="T60" fmla="*/ 302 w 361"/>
                <a:gd name="T61" fmla="*/ 617 h 628"/>
                <a:gd name="T62" fmla="*/ 295 w 361"/>
                <a:gd name="T63" fmla="*/ 256 h 628"/>
                <a:gd name="T64" fmla="*/ 275 w 361"/>
                <a:gd name="T65" fmla="*/ 247 h 628"/>
                <a:gd name="T66" fmla="*/ 249 w 361"/>
                <a:gd name="T67" fmla="*/ 238 h 628"/>
                <a:gd name="T68" fmla="*/ 219 w 361"/>
                <a:gd name="T69" fmla="*/ 231 h 628"/>
                <a:gd name="T70" fmla="*/ 182 w 361"/>
                <a:gd name="T71" fmla="*/ 229 h 628"/>
                <a:gd name="T72" fmla="*/ 119 w 361"/>
                <a:gd name="T73" fmla="*/ 229 h 628"/>
                <a:gd name="T74" fmla="*/ 108 w 361"/>
                <a:gd name="T75" fmla="*/ 229 h 628"/>
                <a:gd name="T76" fmla="*/ 96 w 361"/>
                <a:gd name="T77" fmla="*/ 232 h 628"/>
                <a:gd name="T78" fmla="*/ 85 w 361"/>
                <a:gd name="T79" fmla="*/ 240 h 628"/>
                <a:gd name="T80" fmla="*/ 76 w 361"/>
                <a:gd name="T81" fmla="*/ 252 h 628"/>
                <a:gd name="T82" fmla="*/ 70 w 361"/>
                <a:gd name="T83" fmla="*/ 268 h 628"/>
                <a:gd name="T84" fmla="*/ 69 w 361"/>
                <a:gd name="T85" fmla="*/ 290 h 628"/>
                <a:gd name="T86" fmla="*/ 69 w 361"/>
                <a:gd name="T87" fmla="*/ 512 h 628"/>
                <a:gd name="T88" fmla="*/ 70 w 361"/>
                <a:gd name="T89" fmla="*/ 534 h 628"/>
                <a:gd name="T90" fmla="*/ 78 w 361"/>
                <a:gd name="T91" fmla="*/ 550 h 628"/>
                <a:gd name="T92" fmla="*/ 88 w 361"/>
                <a:gd name="T93" fmla="*/ 559 h 628"/>
                <a:gd name="T94" fmla="*/ 103 w 361"/>
                <a:gd name="T95" fmla="*/ 564 h 628"/>
                <a:gd name="T96" fmla="*/ 116 w 361"/>
                <a:gd name="T97" fmla="*/ 566 h 628"/>
                <a:gd name="T98" fmla="*/ 130 w 361"/>
                <a:gd name="T99" fmla="*/ 566 h 628"/>
                <a:gd name="T100" fmla="*/ 181 w 361"/>
                <a:gd name="T101" fmla="*/ 566 h 628"/>
                <a:gd name="T102" fmla="*/ 220 w 361"/>
                <a:gd name="T103" fmla="*/ 564 h 628"/>
                <a:gd name="T104" fmla="*/ 251 w 361"/>
                <a:gd name="T105" fmla="*/ 561 h 628"/>
                <a:gd name="T106" fmla="*/ 276 w 361"/>
                <a:gd name="T107" fmla="*/ 555 h 628"/>
                <a:gd name="T108" fmla="*/ 295 w 361"/>
                <a:gd name="T109" fmla="*/ 552 h 628"/>
                <a:gd name="T110" fmla="*/ 295 w 361"/>
                <a:gd name="T111" fmla="*/ 256 h 6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61" h="628">
                  <a:moveTo>
                    <a:pt x="302" y="617"/>
                  </a:moveTo>
                  <a:lnTo>
                    <a:pt x="295" y="584"/>
                  </a:lnTo>
                  <a:lnTo>
                    <a:pt x="269" y="606"/>
                  </a:lnTo>
                  <a:lnTo>
                    <a:pt x="240" y="619"/>
                  </a:lnTo>
                  <a:lnTo>
                    <a:pt x="210" y="626"/>
                  </a:lnTo>
                  <a:lnTo>
                    <a:pt x="177" y="628"/>
                  </a:lnTo>
                  <a:lnTo>
                    <a:pt x="107" y="628"/>
                  </a:lnTo>
                  <a:lnTo>
                    <a:pt x="87" y="626"/>
                  </a:lnTo>
                  <a:lnTo>
                    <a:pt x="65" y="620"/>
                  </a:lnTo>
                  <a:lnTo>
                    <a:pt x="45" y="613"/>
                  </a:lnTo>
                  <a:lnTo>
                    <a:pt x="27" y="599"/>
                  </a:lnTo>
                  <a:lnTo>
                    <a:pt x="13" y="581"/>
                  </a:lnTo>
                  <a:lnTo>
                    <a:pt x="3" y="557"/>
                  </a:lnTo>
                  <a:lnTo>
                    <a:pt x="0" y="527"/>
                  </a:lnTo>
                  <a:lnTo>
                    <a:pt x="0" y="292"/>
                  </a:lnTo>
                  <a:lnTo>
                    <a:pt x="3" y="259"/>
                  </a:lnTo>
                  <a:lnTo>
                    <a:pt x="13" y="232"/>
                  </a:lnTo>
                  <a:lnTo>
                    <a:pt x="27" y="211"/>
                  </a:lnTo>
                  <a:lnTo>
                    <a:pt x="45" y="193"/>
                  </a:lnTo>
                  <a:lnTo>
                    <a:pt x="69" y="180"/>
                  </a:lnTo>
                  <a:lnTo>
                    <a:pt x="96" y="171"/>
                  </a:lnTo>
                  <a:lnTo>
                    <a:pt x="126" y="169"/>
                  </a:lnTo>
                  <a:lnTo>
                    <a:pt x="190" y="169"/>
                  </a:lnTo>
                  <a:lnTo>
                    <a:pt x="220" y="171"/>
                  </a:lnTo>
                  <a:lnTo>
                    <a:pt x="249" y="180"/>
                  </a:lnTo>
                  <a:lnTo>
                    <a:pt x="275" y="191"/>
                  </a:lnTo>
                  <a:lnTo>
                    <a:pt x="295" y="207"/>
                  </a:lnTo>
                  <a:lnTo>
                    <a:pt x="295" y="0"/>
                  </a:lnTo>
                  <a:lnTo>
                    <a:pt x="361" y="0"/>
                  </a:lnTo>
                  <a:lnTo>
                    <a:pt x="361" y="617"/>
                  </a:lnTo>
                  <a:lnTo>
                    <a:pt x="302" y="617"/>
                  </a:lnTo>
                  <a:close/>
                  <a:moveTo>
                    <a:pt x="295" y="256"/>
                  </a:moveTo>
                  <a:lnTo>
                    <a:pt x="275" y="247"/>
                  </a:lnTo>
                  <a:lnTo>
                    <a:pt x="249" y="238"/>
                  </a:lnTo>
                  <a:lnTo>
                    <a:pt x="219" y="231"/>
                  </a:lnTo>
                  <a:lnTo>
                    <a:pt x="182" y="229"/>
                  </a:lnTo>
                  <a:lnTo>
                    <a:pt x="119" y="229"/>
                  </a:lnTo>
                  <a:lnTo>
                    <a:pt x="108" y="229"/>
                  </a:lnTo>
                  <a:lnTo>
                    <a:pt x="96" y="232"/>
                  </a:lnTo>
                  <a:lnTo>
                    <a:pt x="85" y="240"/>
                  </a:lnTo>
                  <a:lnTo>
                    <a:pt x="76" y="252"/>
                  </a:lnTo>
                  <a:lnTo>
                    <a:pt x="70" y="268"/>
                  </a:lnTo>
                  <a:lnTo>
                    <a:pt x="69" y="290"/>
                  </a:lnTo>
                  <a:lnTo>
                    <a:pt x="69" y="512"/>
                  </a:lnTo>
                  <a:lnTo>
                    <a:pt x="70" y="534"/>
                  </a:lnTo>
                  <a:lnTo>
                    <a:pt x="78" y="550"/>
                  </a:lnTo>
                  <a:lnTo>
                    <a:pt x="88" y="559"/>
                  </a:lnTo>
                  <a:lnTo>
                    <a:pt x="103" y="564"/>
                  </a:lnTo>
                  <a:lnTo>
                    <a:pt x="116" y="566"/>
                  </a:lnTo>
                  <a:lnTo>
                    <a:pt x="130" y="566"/>
                  </a:lnTo>
                  <a:lnTo>
                    <a:pt x="181" y="566"/>
                  </a:lnTo>
                  <a:lnTo>
                    <a:pt x="220" y="564"/>
                  </a:lnTo>
                  <a:lnTo>
                    <a:pt x="251" y="561"/>
                  </a:lnTo>
                  <a:lnTo>
                    <a:pt x="276" y="555"/>
                  </a:lnTo>
                  <a:lnTo>
                    <a:pt x="295" y="552"/>
                  </a:lnTo>
                  <a:lnTo>
                    <a:pt x="295" y="256"/>
                  </a:lnTo>
                  <a:close/>
                </a:path>
              </a:pathLst>
            </a:custGeom>
            <a:solidFill>
              <a:srgbClr val="84715E"/>
            </a:solidFill>
            <a:ln>
              <a:noFill/>
            </a:ln>
            <a:extLst>
              <a:ext uri="{91240B29-F687-4F45-9708-019B960494DF}">
                <a14:hiddenLine xmlns:a14="http://schemas.microsoft.com/office/drawing/2010/main" w="0">
                  <a:solidFill>
                    <a:srgbClr val="575541"/>
                  </a:solidFill>
                  <a:prstDash val="solid"/>
                  <a:round/>
                  <a:headEnd/>
                  <a:tailEnd/>
                </a14:hiddenLine>
              </a:ext>
            </a:extLst>
          </p:spPr>
          <p:txBody>
            <a:bodyPr/>
            <a:lstStyle/>
            <a:p>
              <a:endParaRPr lang="da-DK"/>
            </a:p>
          </p:txBody>
        </p:sp>
      </p:grpSp>
    </p:spTree>
  </p:cSld>
  <p:clrMap bg1="lt1" tx1="dk1" bg2="lt2" tx2="dk2" accent1="accent1" accent2="accent2" accent3="accent3" accent4="accent4" accent5="accent5" accent6="accent6" hlink="hlink" folHlink="folHlink"/>
  <p:sldLayoutIdLst>
    <p:sldLayoutId id="2147483720"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2" r:id="rId12"/>
    <p:sldLayoutId id="2147483723" r:id="rId13"/>
  </p:sldLayoutIdLst>
  <p:hf sldNum="0" hdr="0" dt="0"/>
  <p:txStyles>
    <p:titleStyle>
      <a:lvl1pPr algn="l" rtl="0" eaLnBrk="0" fontAlgn="base" hangingPunct="0">
        <a:lnSpc>
          <a:spcPct val="80000"/>
        </a:lnSpc>
        <a:spcBef>
          <a:spcPct val="0"/>
        </a:spcBef>
        <a:spcAft>
          <a:spcPct val="0"/>
        </a:spcAft>
        <a:defRPr sz="3000" b="1">
          <a:solidFill>
            <a:srgbClr val="3F3018"/>
          </a:solidFill>
          <a:latin typeface="+mj-lt"/>
          <a:ea typeface="+mj-ea"/>
          <a:cs typeface="+mj-cs"/>
        </a:defRPr>
      </a:lvl1pPr>
      <a:lvl2pPr algn="l" rtl="0" eaLnBrk="0" fontAlgn="base" hangingPunct="0">
        <a:lnSpc>
          <a:spcPct val="80000"/>
        </a:lnSpc>
        <a:spcBef>
          <a:spcPct val="0"/>
        </a:spcBef>
        <a:spcAft>
          <a:spcPct val="0"/>
        </a:spcAft>
        <a:defRPr sz="3000" b="1">
          <a:solidFill>
            <a:srgbClr val="3F3018"/>
          </a:solidFill>
          <a:latin typeface="Verdana" pitchFamily="34" charset="0"/>
        </a:defRPr>
      </a:lvl2pPr>
      <a:lvl3pPr algn="l" rtl="0" eaLnBrk="0" fontAlgn="base" hangingPunct="0">
        <a:lnSpc>
          <a:spcPct val="80000"/>
        </a:lnSpc>
        <a:spcBef>
          <a:spcPct val="0"/>
        </a:spcBef>
        <a:spcAft>
          <a:spcPct val="0"/>
        </a:spcAft>
        <a:defRPr sz="3000" b="1">
          <a:solidFill>
            <a:srgbClr val="3F3018"/>
          </a:solidFill>
          <a:latin typeface="Verdana" pitchFamily="34" charset="0"/>
        </a:defRPr>
      </a:lvl3pPr>
      <a:lvl4pPr algn="l" rtl="0" eaLnBrk="0" fontAlgn="base" hangingPunct="0">
        <a:lnSpc>
          <a:spcPct val="80000"/>
        </a:lnSpc>
        <a:spcBef>
          <a:spcPct val="0"/>
        </a:spcBef>
        <a:spcAft>
          <a:spcPct val="0"/>
        </a:spcAft>
        <a:defRPr sz="3000" b="1">
          <a:solidFill>
            <a:srgbClr val="3F3018"/>
          </a:solidFill>
          <a:latin typeface="Verdana" pitchFamily="34" charset="0"/>
        </a:defRPr>
      </a:lvl4pPr>
      <a:lvl5pPr algn="l" rtl="0" eaLnBrk="0" fontAlgn="base" hangingPunct="0">
        <a:lnSpc>
          <a:spcPct val="80000"/>
        </a:lnSpc>
        <a:spcBef>
          <a:spcPct val="0"/>
        </a:spcBef>
        <a:spcAft>
          <a:spcPct val="0"/>
        </a:spcAft>
        <a:defRPr sz="3000" b="1">
          <a:solidFill>
            <a:srgbClr val="3F3018"/>
          </a:solidFill>
          <a:latin typeface="Verdana" pitchFamily="34" charset="0"/>
        </a:defRPr>
      </a:lvl5pPr>
      <a:lvl6pPr marL="457200" algn="l" rtl="0" fontAlgn="base">
        <a:lnSpc>
          <a:spcPct val="80000"/>
        </a:lnSpc>
        <a:spcBef>
          <a:spcPct val="0"/>
        </a:spcBef>
        <a:spcAft>
          <a:spcPct val="0"/>
        </a:spcAft>
        <a:defRPr sz="3000" b="1">
          <a:solidFill>
            <a:srgbClr val="3F3018"/>
          </a:solidFill>
          <a:latin typeface="Verdana" pitchFamily="34" charset="0"/>
        </a:defRPr>
      </a:lvl6pPr>
      <a:lvl7pPr marL="914400" algn="l" rtl="0" fontAlgn="base">
        <a:lnSpc>
          <a:spcPct val="80000"/>
        </a:lnSpc>
        <a:spcBef>
          <a:spcPct val="0"/>
        </a:spcBef>
        <a:spcAft>
          <a:spcPct val="0"/>
        </a:spcAft>
        <a:defRPr sz="3000" b="1">
          <a:solidFill>
            <a:srgbClr val="3F3018"/>
          </a:solidFill>
          <a:latin typeface="Verdana" pitchFamily="34" charset="0"/>
        </a:defRPr>
      </a:lvl7pPr>
      <a:lvl8pPr marL="1371600" algn="l" rtl="0" fontAlgn="base">
        <a:lnSpc>
          <a:spcPct val="80000"/>
        </a:lnSpc>
        <a:spcBef>
          <a:spcPct val="0"/>
        </a:spcBef>
        <a:spcAft>
          <a:spcPct val="0"/>
        </a:spcAft>
        <a:defRPr sz="3000" b="1">
          <a:solidFill>
            <a:srgbClr val="3F3018"/>
          </a:solidFill>
          <a:latin typeface="Verdana" pitchFamily="34" charset="0"/>
        </a:defRPr>
      </a:lvl8pPr>
      <a:lvl9pPr marL="1828800" algn="l" rtl="0" fontAlgn="base">
        <a:lnSpc>
          <a:spcPct val="80000"/>
        </a:lnSpc>
        <a:spcBef>
          <a:spcPct val="0"/>
        </a:spcBef>
        <a:spcAft>
          <a:spcPct val="0"/>
        </a:spcAft>
        <a:defRPr sz="3000" b="1">
          <a:solidFill>
            <a:srgbClr val="3F3018"/>
          </a:solidFill>
          <a:latin typeface="Verdana" pitchFamily="34" charset="0"/>
        </a:defRPr>
      </a:lvl9pPr>
    </p:titleStyle>
    <p:bodyStyle>
      <a:lvl1pPr marL="271463" indent="-271463" algn="l" rtl="0" eaLnBrk="0" fontAlgn="base" hangingPunct="0">
        <a:spcBef>
          <a:spcPct val="0"/>
        </a:spcBef>
        <a:spcAft>
          <a:spcPct val="20000"/>
        </a:spcAft>
        <a:buClr>
          <a:schemeClr val="accent2"/>
        </a:buClr>
        <a:buFont typeface="Wingdings" charset="2"/>
        <a:buChar char="§"/>
        <a:defRPr sz="2400">
          <a:solidFill>
            <a:schemeClr val="tx1"/>
          </a:solidFill>
          <a:latin typeface="+mn-lt"/>
          <a:ea typeface="+mn-ea"/>
          <a:cs typeface="+mn-cs"/>
        </a:defRPr>
      </a:lvl1pPr>
      <a:lvl2pPr marL="898525" indent="-273050" algn="l" rtl="0" eaLnBrk="0" fontAlgn="base" hangingPunct="0">
        <a:spcBef>
          <a:spcPct val="0"/>
        </a:spcBef>
        <a:spcAft>
          <a:spcPct val="20000"/>
        </a:spcAft>
        <a:buClr>
          <a:schemeClr val="accent2"/>
        </a:buClr>
        <a:buFont typeface="Wingdings" charset="2"/>
        <a:buChar char="§"/>
        <a:defRPr sz="2000">
          <a:solidFill>
            <a:schemeClr val="tx1"/>
          </a:solidFill>
          <a:latin typeface="+mn-lt"/>
        </a:defRPr>
      </a:lvl2pPr>
      <a:lvl3pPr marL="1343025" indent="-180975" algn="l" rtl="0" eaLnBrk="0" fontAlgn="base" hangingPunct="0">
        <a:spcBef>
          <a:spcPct val="0"/>
        </a:spcBef>
        <a:spcAft>
          <a:spcPct val="20000"/>
        </a:spcAft>
        <a:buClr>
          <a:schemeClr val="accent2"/>
        </a:buClr>
        <a:buFont typeface="Wingdings" charset="2"/>
        <a:buChar char="§"/>
        <a:defRPr>
          <a:solidFill>
            <a:schemeClr val="tx1"/>
          </a:solidFill>
          <a:latin typeface="+mn-lt"/>
        </a:defRPr>
      </a:lvl3pPr>
      <a:lvl4pPr marL="1892300" indent="-182563" algn="l" rtl="0" eaLnBrk="0" fontAlgn="base" hangingPunct="0">
        <a:spcBef>
          <a:spcPct val="0"/>
        </a:spcBef>
        <a:spcAft>
          <a:spcPct val="20000"/>
        </a:spcAft>
        <a:buClr>
          <a:schemeClr val="accent2"/>
        </a:buClr>
        <a:buFont typeface="Wingdings" charset="2"/>
        <a:buChar char="§"/>
        <a:defRPr sz="1600">
          <a:solidFill>
            <a:schemeClr val="tx1"/>
          </a:solidFill>
          <a:latin typeface="+mn-lt"/>
        </a:defRPr>
      </a:lvl4pPr>
      <a:lvl5pPr marL="2332038" indent="-176213" algn="l" rtl="0" eaLnBrk="0" fontAlgn="base" hangingPunct="0">
        <a:spcBef>
          <a:spcPct val="0"/>
        </a:spcBef>
        <a:spcAft>
          <a:spcPct val="20000"/>
        </a:spcAft>
        <a:buClr>
          <a:schemeClr val="accent2"/>
        </a:buClr>
        <a:buFont typeface="Wingdings" charset="2"/>
        <a:buChar char="§"/>
        <a:defRPr sz="1400">
          <a:solidFill>
            <a:schemeClr val="tx1"/>
          </a:solidFill>
          <a:latin typeface="+mn-lt"/>
        </a:defRPr>
      </a:lvl5pPr>
      <a:lvl6pPr marL="2789238" indent="-176213" algn="l" rtl="0" fontAlgn="base">
        <a:spcBef>
          <a:spcPct val="0"/>
        </a:spcBef>
        <a:spcAft>
          <a:spcPct val="20000"/>
        </a:spcAft>
        <a:buClr>
          <a:schemeClr val="accent2"/>
        </a:buClr>
        <a:buFont typeface="Wingdings" pitchFamily="2" charset="2"/>
        <a:buChar char="§"/>
        <a:defRPr sz="1400">
          <a:solidFill>
            <a:schemeClr val="tx1"/>
          </a:solidFill>
          <a:latin typeface="+mn-lt"/>
        </a:defRPr>
      </a:lvl6pPr>
      <a:lvl7pPr marL="3246438" indent="-176213" algn="l" rtl="0" fontAlgn="base">
        <a:spcBef>
          <a:spcPct val="0"/>
        </a:spcBef>
        <a:spcAft>
          <a:spcPct val="20000"/>
        </a:spcAft>
        <a:buClr>
          <a:schemeClr val="accent2"/>
        </a:buClr>
        <a:buFont typeface="Wingdings" pitchFamily="2" charset="2"/>
        <a:buChar char="§"/>
        <a:defRPr sz="1400">
          <a:solidFill>
            <a:schemeClr val="tx1"/>
          </a:solidFill>
          <a:latin typeface="+mn-lt"/>
        </a:defRPr>
      </a:lvl7pPr>
      <a:lvl8pPr marL="3703638" indent="-176213" algn="l" rtl="0" fontAlgn="base">
        <a:spcBef>
          <a:spcPct val="0"/>
        </a:spcBef>
        <a:spcAft>
          <a:spcPct val="20000"/>
        </a:spcAft>
        <a:buClr>
          <a:schemeClr val="accent2"/>
        </a:buClr>
        <a:buFont typeface="Wingdings" pitchFamily="2" charset="2"/>
        <a:buChar char="§"/>
        <a:defRPr sz="1400">
          <a:solidFill>
            <a:schemeClr val="tx1"/>
          </a:solidFill>
          <a:latin typeface="+mn-lt"/>
        </a:defRPr>
      </a:lvl8pPr>
      <a:lvl9pPr marL="4160838" indent="-176213" algn="l" rtl="0" fontAlgn="base">
        <a:spcBef>
          <a:spcPct val="0"/>
        </a:spcBef>
        <a:spcAft>
          <a:spcPct val="20000"/>
        </a:spcAft>
        <a:buClr>
          <a:schemeClr val="accent2"/>
        </a:buClr>
        <a:buFont typeface="Wingdings" pitchFamily="2" charset="2"/>
        <a:buChar char="§"/>
        <a:defRPr sz="14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vimeo.com/297043548"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www.regionshospitalet-goedstrup.dk/patient-og-parorende/rettigheder-og-muligheder/er-der-gaet-noget-galt-i-modet-med-os/"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1037492"/>
          </a:xfrm>
        </p:spPr>
        <p:txBody>
          <a:bodyPr/>
          <a:lstStyle/>
          <a:p>
            <a:pPr algn="ctr"/>
            <a:r>
              <a:rPr lang="da-DK" sz="2400" dirty="0" smtClean="0"/>
              <a:t>Regionshospitalet Gødstrup</a:t>
            </a:r>
            <a:br>
              <a:rPr lang="da-DK" sz="2400" dirty="0" smtClean="0"/>
            </a:br>
            <a:r>
              <a:rPr lang="da-DK" sz="2400" dirty="0" smtClean="0"/>
              <a:t/>
            </a:r>
            <a:br>
              <a:rPr lang="da-DK" sz="2400" dirty="0" smtClean="0"/>
            </a:br>
            <a:r>
              <a:rPr lang="da-DK" dirty="0" smtClean="0"/>
              <a:t>Brugerrådsmøde 30. maj 2022 </a:t>
            </a:r>
            <a:br>
              <a:rPr lang="da-DK" dirty="0" smtClean="0"/>
            </a:br>
            <a:r>
              <a:rPr lang="da-DK" dirty="0" smtClean="0"/>
              <a:t/>
            </a:r>
            <a:br>
              <a:rPr lang="da-DK" dirty="0" smtClean="0"/>
            </a:br>
            <a:r>
              <a:rPr lang="da-DK" sz="1800" dirty="0" smtClean="0"/>
              <a:t>16.30 – 19.00 lokale L118</a:t>
            </a:r>
            <a:endParaRPr lang="da-DK" sz="1800" dirty="0"/>
          </a:p>
        </p:txBody>
      </p:sp>
      <p:pic>
        <p:nvPicPr>
          <p:cNvPr id="6" name="Pladsholder til billede 5"/>
          <p:cNvPicPr>
            <a:picLocks noGrp="1" noChangeAspect="1"/>
          </p:cNvPicPr>
          <p:nvPr>
            <p:ph type="pic" idx="1"/>
          </p:nvPr>
        </p:nvPicPr>
        <p:blipFill rotWithShape="1">
          <a:blip r:embed="rId2"/>
          <a:srcRect l="2612" t="31137" r="3247" b="18685"/>
          <a:stretch/>
        </p:blipFill>
        <p:spPr>
          <a:xfrm>
            <a:off x="1450732" y="1916723"/>
            <a:ext cx="6224954" cy="2101361"/>
          </a:xfrm>
          <a:prstGeom prst="rect">
            <a:avLst/>
          </a:prstGeom>
        </p:spPr>
      </p:pic>
    </p:spTree>
    <p:extLst>
      <p:ext uri="{BB962C8B-B14F-4D97-AF65-F5344CB8AC3E}">
        <p14:creationId xmlns:p14="http://schemas.microsoft.com/office/powerpoint/2010/main" val="29139192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sz="quarter"/>
          </p:nvPr>
        </p:nvSpPr>
        <p:spPr>
          <a:xfrm>
            <a:off x="562208" y="4378568"/>
            <a:ext cx="8514858" cy="1292470"/>
          </a:xfrm>
        </p:spPr>
        <p:txBody>
          <a:bodyPr/>
          <a:lstStyle/>
          <a:p>
            <a:pPr algn="ctr"/>
            <a:r>
              <a:rPr lang="da-DK" sz="2800" dirty="0" smtClean="0"/>
              <a:t>Patientsikkerhed på </a:t>
            </a:r>
            <a:br>
              <a:rPr lang="da-DK" sz="2800" dirty="0" smtClean="0"/>
            </a:br>
            <a:r>
              <a:rPr lang="da-DK" sz="2800" dirty="0" smtClean="0"/>
              <a:t>Regionshospitalet Gødstrup</a:t>
            </a:r>
            <a:br>
              <a:rPr lang="da-DK" sz="2800" dirty="0" smtClean="0"/>
            </a:br>
            <a:r>
              <a:rPr lang="da-DK" sz="2400" dirty="0" smtClean="0"/>
              <a:t>17.00-17.30</a:t>
            </a:r>
            <a:endParaRPr lang="da-DK" sz="2400" dirty="0"/>
          </a:p>
        </p:txBody>
      </p:sp>
      <p:sp>
        <p:nvSpPr>
          <p:cNvPr id="3" name="Undertitel 2"/>
          <p:cNvSpPr>
            <a:spLocks noGrp="1"/>
          </p:cNvSpPr>
          <p:nvPr>
            <p:ph type="subTitle" sz="quarter" idx="1"/>
          </p:nvPr>
        </p:nvSpPr>
        <p:spPr>
          <a:xfrm>
            <a:off x="916199" y="5877480"/>
            <a:ext cx="7376686" cy="719139"/>
          </a:xfrm>
        </p:spPr>
        <p:txBody>
          <a:bodyPr/>
          <a:lstStyle/>
          <a:p>
            <a:pPr algn="ctr"/>
            <a:r>
              <a:rPr lang="da-DK" sz="1600" dirty="0" smtClean="0"/>
              <a:t>Ditte Kirk Ibsen, Risikomanager – Kvalitet &amp; Udvikling, RHG</a:t>
            </a:r>
            <a:endParaRPr lang="da-DK" sz="1600" dirty="0"/>
          </a:p>
        </p:txBody>
      </p:sp>
    </p:spTree>
    <p:extLst>
      <p:ext uri="{BB962C8B-B14F-4D97-AF65-F5344CB8AC3E}">
        <p14:creationId xmlns:p14="http://schemas.microsoft.com/office/powerpoint/2010/main" val="26201958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Hvad mener vi, når vi taler om patientsikkerhed?</a:t>
            </a:r>
            <a:endParaRPr lang="da-DK" dirty="0"/>
          </a:p>
        </p:txBody>
      </p:sp>
      <p:sp>
        <p:nvSpPr>
          <p:cNvPr id="3" name="Pladsholder til indhold 2"/>
          <p:cNvSpPr>
            <a:spLocks noGrp="1"/>
          </p:cNvSpPr>
          <p:nvPr>
            <p:ph idx="1"/>
          </p:nvPr>
        </p:nvSpPr>
        <p:spPr/>
        <p:txBody>
          <a:bodyPr/>
          <a:lstStyle/>
          <a:p>
            <a:pPr marL="0" indent="0">
              <a:buClr>
                <a:schemeClr val="tx2"/>
              </a:buClr>
              <a:buNone/>
            </a:pPr>
            <a:r>
              <a:rPr lang="da-DK" sz="2000" dirty="0"/>
              <a:t>Sundhedsvæsenet arbejder systematisk for at forbedre patienternes sikkerhed ved at:</a:t>
            </a:r>
          </a:p>
          <a:p>
            <a:pPr>
              <a:buClr>
                <a:schemeClr val="tx2"/>
              </a:buClr>
            </a:pPr>
            <a:r>
              <a:rPr lang="da-DK" sz="2000" dirty="0"/>
              <a:t>Rapportere og analysere de utilsigtede hændelser der sker, for derved at </a:t>
            </a:r>
            <a:r>
              <a:rPr lang="da-DK" sz="2000" b="1" dirty="0"/>
              <a:t>lære af dem og forebygge</a:t>
            </a:r>
            <a:r>
              <a:rPr lang="da-DK" sz="2000" dirty="0"/>
              <a:t>, at de sker igen</a:t>
            </a:r>
          </a:p>
          <a:p>
            <a:pPr>
              <a:buClr>
                <a:schemeClr val="tx2"/>
              </a:buClr>
            </a:pPr>
            <a:r>
              <a:rPr lang="da-DK" sz="2000" dirty="0"/>
              <a:t>Opbygge </a:t>
            </a:r>
            <a:r>
              <a:rPr lang="da-DK" sz="2000" b="1" dirty="0"/>
              <a:t>sikkerhedssystemer</a:t>
            </a:r>
            <a:r>
              <a:rPr lang="da-DK" sz="2000" dirty="0"/>
              <a:t> og indføre arbejdsgange, der forebygger og fanger utilsigtede hændelser, før de når at skade patienten</a:t>
            </a:r>
          </a:p>
          <a:p>
            <a:pPr>
              <a:buClr>
                <a:schemeClr val="tx2"/>
              </a:buClr>
            </a:pPr>
            <a:r>
              <a:rPr lang="da-DK" sz="2000" dirty="0"/>
              <a:t>Udvikle en kultur, hvor man </a:t>
            </a:r>
            <a:r>
              <a:rPr lang="da-DK" sz="2000" b="1" dirty="0"/>
              <a:t>taler åbent </a:t>
            </a:r>
            <a:r>
              <a:rPr lang="da-DK" sz="2000" dirty="0"/>
              <a:t>om utilsigtede hændelser for at lære af dem</a:t>
            </a:r>
          </a:p>
          <a:p>
            <a:pPr>
              <a:buClr>
                <a:schemeClr val="tx2"/>
              </a:buClr>
            </a:pPr>
            <a:r>
              <a:rPr lang="da-DK" sz="2000" dirty="0">
                <a:solidFill>
                  <a:schemeClr val="tx2"/>
                </a:solidFill>
              </a:rPr>
              <a:t>Inddrage patienter og pårørende som samarbejdspartnere.</a:t>
            </a:r>
          </a:p>
        </p:txBody>
      </p:sp>
      <p:pic>
        <p:nvPicPr>
          <p:cNvPr id="1026" name="Picture 2" descr="Billed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59533" y="5084801"/>
            <a:ext cx="1680526" cy="1680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6863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p:cNvSpPr>
            <a:spLocks noGrp="1"/>
          </p:cNvSpPr>
          <p:nvPr>
            <p:ph type="title"/>
          </p:nvPr>
        </p:nvSpPr>
        <p:spPr/>
        <p:txBody>
          <a:bodyPr/>
          <a:lstStyle/>
          <a:p>
            <a:r>
              <a:rPr lang="da-DK" altLang="da-DK" smtClean="0"/>
              <a:t/>
            </a:r>
            <a:br>
              <a:rPr lang="da-DK" altLang="da-DK" smtClean="0"/>
            </a:br>
            <a:r>
              <a:rPr lang="da-DK" altLang="da-DK" smtClean="0"/>
              <a:t>UTH</a:t>
            </a:r>
            <a:br>
              <a:rPr lang="da-DK" altLang="da-DK" smtClean="0"/>
            </a:br>
            <a:r>
              <a:rPr lang="da-DK" altLang="da-DK" smtClean="0"/>
              <a:t>Lovgivning og definition</a:t>
            </a:r>
          </a:p>
        </p:txBody>
      </p:sp>
      <p:sp>
        <p:nvSpPr>
          <p:cNvPr id="13315" name="Pladsholder til sidefod 3"/>
          <p:cNvSpPr>
            <a:spLocks noGrp="1"/>
          </p:cNvSpPr>
          <p:nvPr>
            <p:ph type="ftr" sz="quarter" idx="10"/>
          </p:nvPr>
        </p:nvSpPr>
        <p:spPr>
          <a:noFill/>
        </p:spPr>
        <p:txBody>
          <a:bodyPr/>
          <a:lstStyle>
            <a:lvl1pPr>
              <a:spcAft>
                <a:spcPct val="20000"/>
              </a:spcAft>
              <a:buClr>
                <a:schemeClr val="accent2"/>
              </a:buClr>
              <a:buFont typeface="Wingdings" panose="05000000000000000000" pitchFamily="2" charset="2"/>
              <a:buChar char="§"/>
              <a:defRPr sz="2400">
                <a:solidFill>
                  <a:schemeClr val="tx1"/>
                </a:solidFill>
                <a:latin typeface="Verdana" panose="020B0604030504040204" pitchFamily="34" charset="0"/>
              </a:defRPr>
            </a:lvl1pPr>
            <a:lvl2pPr marL="742950" indent="-285750">
              <a:spcAft>
                <a:spcPct val="20000"/>
              </a:spcAft>
              <a:buClr>
                <a:schemeClr val="accent2"/>
              </a:buClr>
              <a:buFont typeface="Wingdings" panose="05000000000000000000" pitchFamily="2" charset="2"/>
              <a:buChar char="§"/>
              <a:defRPr sz="2000">
                <a:solidFill>
                  <a:schemeClr val="tx1"/>
                </a:solidFill>
                <a:latin typeface="Verdana" panose="020B0604030504040204" pitchFamily="34" charset="0"/>
              </a:defRPr>
            </a:lvl2pPr>
            <a:lvl3pPr marL="1143000" indent="-228600">
              <a:spcAft>
                <a:spcPct val="20000"/>
              </a:spcAft>
              <a:buClr>
                <a:schemeClr val="accent2"/>
              </a:buClr>
              <a:buFont typeface="Wingdings" panose="05000000000000000000" pitchFamily="2" charset="2"/>
              <a:buChar char="§"/>
              <a:defRPr>
                <a:solidFill>
                  <a:schemeClr val="tx1"/>
                </a:solidFill>
                <a:latin typeface="Verdana" panose="020B0604030504040204" pitchFamily="34" charset="0"/>
              </a:defRPr>
            </a:lvl3pPr>
            <a:lvl4pPr marL="1600200" indent="-228600">
              <a:spcAft>
                <a:spcPct val="20000"/>
              </a:spcAft>
              <a:buClr>
                <a:schemeClr val="accent2"/>
              </a:buClr>
              <a:buFont typeface="Wingdings" panose="05000000000000000000" pitchFamily="2" charset="2"/>
              <a:buChar char="§"/>
              <a:defRPr sz="1600">
                <a:solidFill>
                  <a:schemeClr val="tx1"/>
                </a:solidFill>
                <a:latin typeface="Verdana" panose="020B0604030504040204" pitchFamily="34" charset="0"/>
              </a:defRPr>
            </a:lvl4pPr>
            <a:lvl5pPr marL="2057399" indent="-228600">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5pPr>
            <a:lvl6pPr marL="2514600" indent="-228600"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6pPr>
            <a:lvl7pPr marL="2971800" indent="-228600"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7pPr>
            <a:lvl8pPr marL="3429000" indent="-228600"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8pPr>
            <a:lvl9pPr marL="3886200" indent="-228600"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9pPr>
          </a:lstStyle>
          <a:p>
            <a:pPr>
              <a:spcAft>
                <a:spcPct val="0"/>
              </a:spcAft>
              <a:buClrTx/>
              <a:buFontTx/>
              <a:buNone/>
            </a:pPr>
            <a:r>
              <a:rPr lang="da-DK" altLang="da-DK" sz="900">
                <a:solidFill>
                  <a:schemeClr val="accent1"/>
                </a:solidFill>
              </a:rPr>
              <a:t>Regionshospitalet Gødstrup</a:t>
            </a:r>
          </a:p>
        </p:txBody>
      </p:sp>
      <p:sp>
        <p:nvSpPr>
          <p:cNvPr id="6" name="Rektangel 5"/>
          <p:cNvSpPr/>
          <p:nvPr/>
        </p:nvSpPr>
        <p:spPr>
          <a:xfrm>
            <a:off x="4808526" y="2262256"/>
            <a:ext cx="4033603" cy="3855813"/>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lgn="ctr">
              <a:spcBef>
                <a:spcPts val="1500"/>
              </a:spcBef>
              <a:spcAft>
                <a:spcPts val="500"/>
              </a:spcAft>
              <a:defRPr/>
            </a:pPr>
            <a:r>
              <a:rPr lang="da-DK" sz="1600" b="1" dirty="0">
                <a:solidFill>
                  <a:srgbClr val="86A10B"/>
                </a:solidFill>
                <a:latin typeface="Arial Black" pitchFamily="34" charset="0"/>
                <a:cs typeface="Arial" charset="0"/>
              </a:rPr>
              <a:t>Definition UTH</a:t>
            </a:r>
          </a:p>
          <a:p>
            <a:pPr>
              <a:spcBef>
                <a:spcPts val="1000"/>
              </a:spcBef>
              <a:defRPr/>
            </a:pPr>
            <a:r>
              <a:rPr lang="da-DK" sz="1600" dirty="0"/>
              <a:t>§ 2. ”Ved utilsigtede hændelser forstås (...) på forhånd kendte og ukendte hændelser og fejl, som ikke skyldes patientens sygdom, og som enten er skadevoldende eller kunne have været skadevoldende, men forinden blev afværget eller i øvrigt ikke indtraf på grund af andre omstændigheder. En utilsigtet hændelse omfatter en begivenhed, der forekommer i forbindelse med sundhedsfaglig virksomhed, (...)”</a:t>
            </a:r>
            <a:endParaRPr lang="da-DK" sz="700" dirty="0">
              <a:solidFill>
                <a:srgbClr val="000000"/>
              </a:solidFill>
              <a:latin typeface="Arial" pitchFamily="34" charset="0"/>
              <a:cs typeface="Arial" pitchFamily="34" charset="0"/>
            </a:endParaRPr>
          </a:p>
          <a:p>
            <a:pPr eaLnBrk="1" hangingPunct="1">
              <a:defRPr/>
            </a:pPr>
            <a:endParaRPr lang="da-DK" sz="800" dirty="0"/>
          </a:p>
          <a:p>
            <a:pPr eaLnBrk="1" hangingPunct="1">
              <a:defRPr/>
            </a:pPr>
            <a:r>
              <a:rPr lang="da-DK" sz="800" dirty="0"/>
              <a:t>BEK </a:t>
            </a:r>
            <a:r>
              <a:rPr lang="da-DK" sz="800" dirty="0" err="1"/>
              <a:t>nr</a:t>
            </a:r>
            <a:r>
              <a:rPr lang="da-DK" sz="800" dirty="0"/>
              <a:t> 1 af 03/01/2011. Offentliggørelsesdato: 04-01-2011. Sundheds- og Ældreministeriet </a:t>
            </a:r>
          </a:p>
        </p:txBody>
      </p:sp>
      <p:sp>
        <p:nvSpPr>
          <p:cNvPr id="8" name="Rektangel 7"/>
          <p:cNvSpPr/>
          <p:nvPr/>
        </p:nvSpPr>
        <p:spPr>
          <a:xfrm>
            <a:off x="484424" y="2316228"/>
            <a:ext cx="3998680" cy="2003309"/>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spcBef>
                <a:spcPts val="1500"/>
              </a:spcBef>
              <a:spcAft>
                <a:spcPts val="500"/>
              </a:spcAft>
              <a:defRPr/>
            </a:pPr>
            <a:r>
              <a:rPr lang="da-DK" sz="1600" b="1" dirty="0">
                <a:solidFill>
                  <a:srgbClr val="86A10B"/>
                </a:solidFill>
                <a:latin typeface="Arial Black" pitchFamily="34" charset="0"/>
                <a:cs typeface="Arial" charset="0"/>
              </a:rPr>
              <a:t>Sundhedslovens kapitel 61</a:t>
            </a:r>
          </a:p>
          <a:p>
            <a:pPr eaLnBrk="1" hangingPunct="1">
              <a:defRPr/>
            </a:pPr>
            <a:r>
              <a:rPr lang="da-DK" sz="1600" dirty="0"/>
              <a:t>§ 198. Stk. 2. En sundhedsperson, der som led i sin faglige virksomhed bliver opmærksom på en utilsigtet hændelse, skal rapportere hændelsen til regionen.</a:t>
            </a:r>
          </a:p>
          <a:p>
            <a:pPr eaLnBrk="1" hangingPunct="1">
              <a:defRPr/>
            </a:pPr>
            <a:endParaRPr lang="da-DK" sz="800" dirty="0">
              <a:solidFill>
                <a:srgbClr val="3F3018"/>
              </a:solidFill>
            </a:endParaRPr>
          </a:p>
          <a:p>
            <a:pPr eaLnBrk="1" hangingPunct="1">
              <a:defRPr/>
            </a:pPr>
            <a:r>
              <a:rPr lang="da-DK" sz="800" dirty="0">
                <a:solidFill>
                  <a:srgbClr val="3F3018"/>
                </a:solidFill>
              </a:rPr>
              <a:t>LBK </a:t>
            </a:r>
            <a:r>
              <a:rPr lang="da-DK" sz="800" dirty="0" err="1">
                <a:solidFill>
                  <a:srgbClr val="3F3018"/>
                </a:solidFill>
              </a:rPr>
              <a:t>nr</a:t>
            </a:r>
            <a:r>
              <a:rPr lang="da-DK" sz="800" dirty="0">
                <a:solidFill>
                  <a:srgbClr val="3F3018"/>
                </a:solidFill>
              </a:rPr>
              <a:t> 903 af 26/08/2019. Offentliggørelsesdato: 31-08-2019. Sundheds- og Ældreministeriet </a:t>
            </a:r>
            <a:endParaRPr lang="da-DK" sz="1600" dirty="0"/>
          </a:p>
        </p:txBody>
      </p:sp>
      <p:sp>
        <p:nvSpPr>
          <p:cNvPr id="7" name="Rektangel 6"/>
          <p:cNvSpPr/>
          <p:nvPr/>
        </p:nvSpPr>
        <p:spPr>
          <a:xfrm>
            <a:off x="484424" y="4917989"/>
            <a:ext cx="3998680" cy="1200080"/>
          </a:xfrm>
          <a:prstGeom prst="rect">
            <a:avLst/>
          </a:prstGeom>
          <a:ln>
            <a:noFill/>
          </a:ln>
        </p:spPr>
        <p:style>
          <a:lnRef idx="2">
            <a:schemeClr val="accent2"/>
          </a:lnRef>
          <a:fillRef idx="1">
            <a:schemeClr val="lt1"/>
          </a:fillRef>
          <a:effectRef idx="0">
            <a:schemeClr val="accent2"/>
          </a:effectRef>
          <a:fontRef idx="minor">
            <a:schemeClr val="dk1"/>
          </a:fontRef>
        </p:style>
        <p:txBody>
          <a:bodyPr>
            <a:spAutoFit/>
          </a:bodyPr>
          <a:lstStyle/>
          <a:p>
            <a:pPr>
              <a:spcBef>
                <a:spcPts val="1500"/>
              </a:spcBef>
              <a:spcAft>
                <a:spcPts val="500"/>
              </a:spcAft>
              <a:defRPr/>
            </a:pPr>
            <a:r>
              <a:rPr lang="da-DK" sz="1200" i="1" dirty="0"/>
              <a:t>Danmark blev med Folketingets vedtagelse af ”Lov om patientsikkerhed i sundhedsvæsenet” den 4. juni 2004 det første land i verden til at lovgive om rapportering af utilsigtede hændelser i forbindelse med behandling af patienter i sundhedsvæsenet.</a:t>
            </a:r>
          </a:p>
        </p:txBody>
      </p:sp>
    </p:spTree>
    <p:extLst>
      <p:ext uri="{BB962C8B-B14F-4D97-AF65-F5344CB8AC3E}">
        <p14:creationId xmlns:p14="http://schemas.microsoft.com/office/powerpoint/2010/main" val="16471497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Pladsholder til sidefod 1"/>
          <p:cNvSpPr>
            <a:spLocks noGrp="1"/>
          </p:cNvSpPr>
          <p:nvPr>
            <p:ph type="ftr" sz="quarter" idx="10"/>
          </p:nvPr>
        </p:nvSpPr>
        <p:spPr>
          <a:noFill/>
        </p:spPr>
        <p:txBody>
          <a:bodyPr/>
          <a:lstStyle>
            <a:lvl1pPr>
              <a:spcAft>
                <a:spcPct val="20000"/>
              </a:spcAft>
              <a:buClr>
                <a:schemeClr val="accent2"/>
              </a:buClr>
              <a:buFont typeface="Wingdings" panose="05000000000000000000" pitchFamily="2" charset="2"/>
              <a:buChar char="§"/>
              <a:defRPr sz="2400">
                <a:solidFill>
                  <a:schemeClr val="tx1"/>
                </a:solidFill>
                <a:latin typeface="Verdana" panose="020B0604030504040204" pitchFamily="34" charset="0"/>
              </a:defRPr>
            </a:lvl1pPr>
            <a:lvl2pPr marL="742950" indent="-285750">
              <a:spcAft>
                <a:spcPct val="20000"/>
              </a:spcAft>
              <a:buClr>
                <a:schemeClr val="accent2"/>
              </a:buClr>
              <a:buFont typeface="Wingdings" panose="05000000000000000000" pitchFamily="2" charset="2"/>
              <a:buChar char="§"/>
              <a:defRPr sz="2000">
                <a:solidFill>
                  <a:schemeClr val="tx1"/>
                </a:solidFill>
                <a:latin typeface="Verdana" panose="020B0604030504040204" pitchFamily="34" charset="0"/>
              </a:defRPr>
            </a:lvl2pPr>
            <a:lvl3pPr marL="1143000" indent="-228600">
              <a:spcAft>
                <a:spcPct val="20000"/>
              </a:spcAft>
              <a:buClr>
                <a:schemeClr val="accent2"/>
              </a:buClr>
              <a:buFont typeface="Wingdings" panose="05000000000000000000" pitchFamily="2" charset="2"/>
              <a:buChar char="§"/>
              <a:defRPr>
                <a:solidFill>
                  <a:schemeClr val="tx1"/>
                </a:solidFill>
                <a:latin typeface="Verdana" panose="020B0604030504040204" pitchFamily="34" charset="0"/>
              </a:defRPr>
            </a:lvl3pPr>
            <a:lvl4pPr marL="1600200" indent="-228600">
              <a:spcAft>
                <a:spcPct val="20000"/>
              </a:spcAft>
              <a:buClr>
                <a:schemeClr val="accent2"/>
              </a:buClr>
              <a:buFont typeface="Wingdings" panose="05000000000000000000" pitchFamily="2" charset="2"/>
              <a:buChar char="§"/>
              <a:defRPr sz="1600">
                <a:solidFill>
                  <a:schemeClr val="tx1"/>
                </a:solidFill>
                <a:latin typeface="Verdana" panose="020B0604030504040204" pitchFamily="34" charset="0"/>
              </a:defRPr>
            </a:lvl4pPr>
            <a:lvl5pPr marL="2057399" indent="-228600">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5pPr>
            <a:lvl6pPr marL="2514600" indent="-228600"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6pPr>
            <a:lvl7pPr marL="2971800" indent="-228600"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7pPr>
            <a:lvl8pPr marL="3429000" indent="-228600"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8pPr>
            <a:lvl9pPr marL="3886200" indent="-228600"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9pPr>
          </a:lstStyle>
          <a:p>
            <a:pPr>
              <a:spcAft>
                <a:spcPct val="0"/>
              </a:spcAft>
              <a:buClrTx/>
              <a:buFontTx/>
              <a:buNone/>
            </a:pPr>
            <a:r>
              <a:rPr lang="da-DK" altLang="da-DK" sz="900">
                <a:solidFill>
                  <a:schemeClr val="accent1"/>
                </a:solidFill>
              </a:rPr>
              <a:t>Regionshospitalet Gødstrup</a:t>
            </a:r>
          </a:p>
        </p:txBody>
      </p:sp>
      <p:pic>
        <p:nvPicPr>
          <p:cNvPr id="66562" name="Picture 2">
            <a:hlinkClick r:id="rId3"/>
          </p:cNvPr>
          <p:cNvPicPr>
            <a:picLocks noChangeAspect="1" noChangeArrowheads="1"/>
          </p:cNvPicPr>
          <p:nvPr/>
        </p:nvPicPr>
        <p:blipFill>
          <a:blip r:embed="rId4"/>
          <a:srcRect/>
          <a:stretch>
            <a:fillRect/>
          </a:stretch>
        </p:blipFill>
        <p:spPr bwMode="auto">
          <a:xfrm>
            <a:off x="1128912" y="1947950"/>
            <a:ext cx="6800457" cy="38256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txBox="1">
            <a:spLocks noChangeArrowheads="1"/>
          </p:cNvSpPr>
          <p:nvPr/>
        </p:nvSpPr>
        <p:spPr>
          <a:xfrm>
            <a:off x="732061" y="1033602"/>
            <a:ext cx="7197309" cy="914347"/>
          </a:xfrm>
          <a:prstGeom prst="rect">
            <a:avLst/>
          </a:prstGeom>
        </p:spPr>
        <p:txBody>
          <a:bodyPr/>
          <a:lstStyle>
            <a:lvl1pPr algn="l" rtl="0" eaLnBrk="0" fontAlgn="base" hangingPunct="0">
              <a:lnSpc>
                <a:spcPct val="80000"/>
              </a:lnSpc>
              <a:spcBef>
                <a:spcPct val="0"/>
              </a:spcBef>
              <a:spcAft>
                <a:spcPct val="0"/>
              </a:spcAft>
              <a:defRPr sz="3000" b="1">
                <a:solidFill>
                  <a:srgbClr val="3F3018"/>
                </a:solidFill>
                <a:latin typeface="+mj-lt"/>
                <a:ea typeface="+mj-ea"/>
                <a:cs typeface="+mj-cs"/>
              </a:defRPr>
            </a:lvl1pPr>
            <a:lvl2pPr algn="l" rtl="0" eaLnBrk="0" fontAlgn="base" hangingPunct="0">
              <a:lnSpc>
                <a:spcPct val="80000"/>
              </a:lnSpc>
              <a:spcBef>
                <a:spcPct val="0"/>
              </a:spcBef>
              <a:spcAft>
                <a:spcPct val="0"/>
              </a:spcAft>
              <a:defRPr sz="3000" b="1">
                <a:solidFill>
                  <a:srgbClr val="3F3018"/>
                </a:solidFill>
                <a:latin typeface="Verdana" pitchFamily="34" charset="0"/>
              </a:defRPr>
            </a:lvl2pPr>
            <a:lvl3pPr algn="l" rtl="0" eaLnBrk="0" fontAlgn="base" hangingPunct="0">
              <a:lnSpc>
                <a:spcPct val="80000"/>
              </a:lnSpc>
              <a:spcBef>
                <a:spcPct val="0"/>
              </a:spcBef>
              <a:spcAft>
                <a:spcPct val="0"/>
              </a:spcAft>
              <a:defRPr sz="3000" b="1">
                <a:solidFill>
                  <a:srgbClr val="3F3018"/>
                </a:solidFill>
                <a:latin typeface="Verdana" pitchFamily="34" charset="0"/>
              </a:defRPr>
            </a:lvl3pPr>
            <a:lvl4pPr algn="l" rtl="0" eaLnBrk="0" fontAlgn="base" hangingPunct="0">
              <a:lnSpc>
                <a:spcPct val="80000"/>
              </a:lnSpc>
              <a:spcBef>
                <a:spcPct val="0"/>
              </a:spcBef>
              <a:spcAft>
                <a:spcPct val="0"/>
              </a:spcAft>
              <a:defRPr sz="3000" b="1">
                <a:solidFill>
                  <a:srgbClr val="3F3018"/>
                </a:solidFill>
                <a:latin typeface="Verdana" pitchFamily="34" charset="0"/>
              </a:defRPr>
            </a:lvl4pPr>
            <a:lvl5pPr algn="l" rtl="0" eaLnBrk="0" fontAlgn="base" hangingPunct="0">
              <a:lnSpc>
                <a:spcPct val="80000"/>
              </a:lnSpc>
              <a:spcBef>
                <a:spcPct val="0"/>
              </a:spcBef>
              <a:spcAft>
                <a:spcPct val="0"/>
              </a:spcAft>
              <a:defRPr sz="3000" b="1">
                <a:solidFill>
                  <a:srgbClr val="3F3018"/>
                </a:solidFill>
                <a:latin typeface="Verdana" pitchFamily="34" charset="0"/>
              </a:defRPr>
            </a:lvl5pPr>
            <a:lvl6pPr marL="457200" algn="l" rtl="0" fontAlgn="base">
              <a:lnSpc>
                <a:spcPct val="80000"/>
              </a:lnSpc>
              <a:spcBef>
                <a:spcPct val="0"/>
              </a:spcBef>
              <a:spcAft>
                <a:spcPct val="0"/>
              </a:spcAft>
              <a:defRPr sz="3000" b="1">
                <a:solidFill>
                  <a:srgbClr val="3F3018"/>
                </a:solidFill>
                <a:latin typeface="Verdana" pitchFamily="34" charset="0"/>
              </a:defRPr>
            </a:lvl6pPr>
            <a:lvl7pPr marL="914400" algn="l" rtl="0" fontAlgn="base">
              <a:lnSpc>
                <a:spcPct val="80000"/>
              </a:lnSpc>
              <a:spcBef>
                <a:spcPct val="0"/>
              </a:spcBef>
              <a:spcAft>
                <a:spcPct val="0"/>
              </a:spcAft>
              <a:defRPr sz="3000" b="1">
                <a:solidFill>
                  <a:srgbClr val="3F3018"/>
                </a:solidFill>
                <a:latin typeface="Verdana" pitchFamily="34" charset="0"/>
              </a:defRPr>
            </a:lvl7pPr>
            <a:lvl8pPr marL="1371600" algn="l" rtl="0" fontAlgn="base">
              <a:lnSpc>
                <a:spcPct val="80000"/>
              </a:lnSpc>
              <a:spcBef>
                <a:spcPct val="0"/>
              </a:spcBef>
              <a:spcAft>
                <a:spcPct val="0"/>
              </a:spcAft>
              <a:defRPr sz="3000" b="1">
                <a:solidFill>
                  <a:srgbClr val="3F3018"/>
                </a:solidFill>
                <a:latin typeface="Verdana" pitchFamily="34" charset="0"/>
              </a:defRPr>
            </a:lvl8pPr>
            <a:lvl9pPr marL="1828800" algn="l" rtl="0" fontAlgn="base">
              <a:lnSpc>
                <a:spcPct val="80000"/>
              </a:lnSpc>
              <a:spcBef>
                <a:spcPct val="0"/>
              </a:spcBef>
              <a:spcAft>
                <a:spcPct val="0"/>
              </a:spcAft>
              <a:defRPr sz="3000" b="1">
                <a:solidFill>
                  <a:srgbClr val="3F3018"/>
                </a:solidFill>
                <a:latin typeface="Verdana" pitchFamily="34" charset="0"/>
              </a:defRPr>
            </a:lvl9pPr>
          </a:lstStyle>
          <a:p>
            <a:pPr eaLnBrk="1" hangingPunct="1">
              <a:lnSpc>
                <a:spcPct val="100000"/>
              </a:lnSpc>
              <a:defRPr/>
            </a:pPr>
            <a:r>
              <a:rPr lang="da-DK" altLang="da-DK" kern="0" dirty="0"/>
              <a:t>For patienter og pårørende</a:t>
            </a:r>
          </a:p>
        </p:txBody>
      </p:sp>
    </p:spTree>
    <p:extLst>
      <p:ext uri="{BB962C8B-B14F-4D97-AF65-F5344CB8AC3E}">
        <p14:creationId xmlns:p14="http://schemas.microsoft.com/office/powerpoint/2010/main" val="2667295088"/>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1"/>
          <p:cNvSpPr>
            <a:spLocks noGrp="1"/>
          </p:cNvSpPr>
          <p:nvPr>
            <p:ph type="title"/>
          </p:nvPr>
        </p:nvSpPr>
        <p:spPr/>
        <p:txBody>
          <a:bodyPr/>
          <a:lstStyle/>
          <a:p>
            <a:r>
              <a:rPr lang="da-DK" altLang="da-DK" smtClean="0"/>
              <a:t>Dansk Patientsikkerhedsdatabase (DPSD)</a:t>
            </a:r>
          </a:p>
        </p:txBody>
      </p:sp>
      <p:sp>
        <p:nvSpPr>
          <p:cNvPr id="3" name="Pladsholder til indhold 2"/>
          <p:cNvSpPr>
            <a:spLocks noGrp="1"/>
          </p:cNvSpPr>
          <p:nvPr>
            <p:ph idx="1"/>
          </p:nvPr>
        </p:nvSpPr>
        <p:spPr/>
        <p:txBody>
          <a:bodyPr/>
          <a:lstStyle/>
          <a:p>
            <a:pPr eaLnBrk="1" hangingPunct="1">
              <a:defRPr/>
            </a:pPr>
            <a:endParaRPr lang="da-DK" altLang="da-DK" dirty="0" smtClean="0"/>
          </a:p>
          <a:p>
            <a:pPr marL="0" indent="0">
              <a:buNone/>
              <a:defRPr/>
            </a:pPr>
            <a:r>
              <a:rPr lang="da-DK" altLang="da-DK" b="1" dirty="0" smtClean="0">
                <a:latin typeface="Arial" panose="020B0604020202020204" pitchFamily="34" charset="0"/>
                <a:cs typeface="Arial" panose="020B0604020202020204" pitchFamily="34" charset="0"/>
              </a:rPr>
              <a:t>DPSD</a:t>
            </a:r>
            <a:r>
              <a:rPr lang="da-DK" altLang="da-DK" dirty="0" smtClean="0">
                <a:latin typeface="Arial" panose="020B0604020202020204" pitchFamily="34" charset="0"/>
                <a:cs typeface="Arial" panose="020B0604020202020204" pitchFamily="34" charset="0"/>
              </a:rPr>
              <a:t> er </a:t>
            </a:r>
            <a:r>
              <a:rPr lang="da-DK" altLang="da-DK" b="1" u="sng" dirty="0" smtClean="0">
                <a:solidFill>
                  <a:schemeClr val="accent2"/>
                </a:solidFill>
                <a:latin typeface="Arial" panose="020B0604020202020204" pitchFamily="34" charset="0"/>
                <a:cs typeface="Arial" panose="020B0604020202020204" pitchFamily="34" charset="0"/>
              </a:rPr>
              <a:t>IKKE</a:t>
            </a:r>
            <a:r>
              <a:rPr lang="da-DK" altLang="da-DK" dirty="0" smtClean="0">
                <a:latin typeface="Arial" panose="020B0604020202020204" pitchFamily="34" charset="0"/>
                <a:cs typeface="Arial" panose="020B0604020202020204" pitchFamily="34" charset="0"/>
              </a:rPr>
              <a:t> et sanktionerende system</a:t>
            </a:r>
          </a:p>
          <a:p>
            <a:pPr eaLnBrk="1" hangingPunct="1">
              <a:defRPr/>
            </a:pPr>
            <a:endParaRPr lang="da-DK" altLang="da-DK" dirty="0" smtClean="0">
              <a:latin typeface="Arial" panose="020B0604020202020204" pitchFamily="34" charset="0"/>
              <a:cs typeface="Arial" panose="020B0604020202020204" pitchFamily="34" charset="0"/>
            </a:endParaRPr>
          </a:p>
          <a:p>
            <a:pPr marL="0" indent="0">
              <a:buClr>
                <a:schemeClr val="tx2"/>
              </a:buClr>
              <a:buNone/>
            </a:pPr>
            <a:r>
              <a:rPr lang="da-DK" dirty="0" smtClean="0"/>
              <a:t>At </a:t>
            </a:r>
            <a:r>
              <a:rPr lang="da-DK" dirty="0"/>
              <a:t>fremme patientsikkerhed handler ikke om at placere skyld på enkeltpersoner, men om at lære af de utilsigtede hændelser og opbygge systemer, der mindsker risikoen for, at de sker igen.</a:t>
            </a:r>
          </a:p>
          <a:p>
            <a:pPr>
              <a:defRPr/>
            </a:pPr>
            <a:endParaRPr lang="da-DK" dirty="0"/>
          </a:p>
        </p:txBody>
      </p:sp>
      <p:sp>
        <p:nvSpPr>
          <p:cNvPr id="19460" name="Pladsholder til sidefod 3"/>
          <p:cNvSpPr>
            <a:spLocks noGrp="1"/>
          </p:cNvSpPr>
          <p:nvPr>
            <p:ph type="ftr" sz="quarter" idx="10"/>
          </p:nvPr>
        </p:nvSpPr>
        <p:spPr>
          <a:noFill/>
        </p:spPr>
        <p:txBody>
          <a:bodyPr/>
          <a:lstStyle>
            <a:lvl1pPr>
              <a:spcAft>
                <a:spcPct val="20000"/>
              </a:spcAft>
              <a:buClr>
                <a:schemeClr val="accent2"/>
              </a:buClr>
              <a:buFont typeface="Wingdings" panose="05000000000000000000" pitchFamily="2" charset="2"/>
              <a:buChar char="§"/>
              <a:defRPr sz="2400">
                <a:solidFill>
                  <a:schemeClr val="tx1"/>
                </a:solidFill>
                <a:latin typeface="Verdana" panose="020B0604030504040204" pitchFamily="34" charset="0"/>
              </a:defRPr>
            </a:lvl1pPr>
            <a:lvl2pPr marL="742950" indent="-285750">
              <a:spcAft>
                <a:spcPct val="20000"/>
              </a:spcAft>
              <a:buClr>
                <a:schemeClr val="accent2"/>
              </a:buClr>
              <a:buFont typeface="Wingdings" panose="05000000000000000000" pitchFamily="2" charset="2"/>
              <a:buChar char="§"/>
              <a:defRPr sz="2000">
                <a:solidFill>
                  <a:schemeClr val="tx1"/>
                </a:solidFill>
                <a:latin typeface="Verdana" panose="020B0604030504040204" pitchFamily="34" charset="0"/>
              </a:defRPr>
            </a:lvl2pPr>
            <a:lvl3pPr marL="1143000" indent="-228600">
              <a:spcAft>
                <a:spcPct val="20000"/>
              </a:spcAft>
              <a:buClr>
                <a:schemeClr val="accent2"/>
              </a:buClr>
              <a:buFont typeface="Wingdings" panose="05000000000000000000" pitchFamily="2" charset="2"/>
              <a:buChar char="§"/>
              <a:defRPr>
                <a:solidFill>
                  <a:schemeClr val="tx1"/>
                </a:solidFill>
                <a:latin typeface="Verdana" panose="020B0604030504040204" pitchFamily="34" charset="0"/>
              </a:defRPr>
            </a:lvl3pPr>
            <a:lvl4pPr marL="1600200" indent="-228600">
              <a:spcAft>
                <a:spcPct val="20000"/>
              </a:spcAft>
              <a:buClr>
                <a:schemeClr val="accent2"/>
              </a:buClr>
              <a:buFont typeface="Wingdings" panose="05000000000000000000" pitchFamily="2" charset="2"/>
              <a:buChar char="§"/>
              <a:defRPr sz="1600">
                <a:solidFill>
                  <a:schemeClr val="tx1"/>
                </a:solidFill>
                <a:latin typeface="Verdana" panose="020B0604030504040204" pitchFamily="34" charset="0"/>
              </a:defRPr>
            </a:lvl4pPr>
            <a:lvl5pPr marL="2057399" indent="-228600">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5pPr>
            <a:lvl6pPr marL="2514600" indent="-228600"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6pPr>
            <a:lvl7pPr marL="2971800" indent="-228600"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7pPr>
            <a:lvl8pPr marL="3429000" indent="-228600"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8pPr>
            <a:lvl9pPr marL="3886200" indent="-228600"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9pPr>
          </a:lstStyle>
          <a:p>
            <a:pPr>
              <a:spcAft>
                <a:spcPct val="0"/>
              </a:spcAft>
              <a:buClrTx/>
              <a:buFontTx/>
              <a:buNone/>
            </a:pPr>
            <a:r>
              <a:rPr lang="da-DK" altLang="da-DK" sz="900">
                <a:solidFill>
                  <a:schemeClr val="accent1"/>
                </a:solidFill>
              </a:rPr>
              <a:t>Regionshospitalet Gødstrup</a:t>
            </a:r>
          </a:p>
        </p:txBody>
      </p:sp>
    </p:spTree>
    <p:extLst>
      <p:ext uri="{BB962C8B-B14F-4D97-AF65-F5344CB8AC3E}">
        <p14:creationId xmlns:p14="http://schemas.microsoft.com/office/powerpoint/2010/main" val="18911855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2096" y="477355"/>
            <a:ext cx="7197309" cy="914400"/>
          </a:xfrm>
        </p:spPr>
        <p:txBody>
          <a:bodyPr/>
          <a:lstStyle/>
          <a:p>
            <a:r>
              <a:rPr lang="da-DK" dirty="0" smtClean="0"/>
              <a:t>Patientsikkerhed og patientinddragelse</a:t>
            </a:r>
            <a:endParaRPr lang="da-DK" dirty="0"/>
          </a:p>
        </p:txBody>
      </p:sp>
      <p:sp>
        <p:nvSpPr>
          <p:cNvPr id="3" name="Pladsholder til indhold 2"/>
          <p:cNvSpPr>
            <a:spLocks noGrp="1"/>
          </p:cNvSpPr>
          <p:nvPr>
            <p:ph idx="1"/>
          </p:nvPr>
        </p:nvSpPr>
        <p:spPr/>
        <p:txBody>
          <a:bodyPr/>
          <a:lstStyle/>
          <a:p>
            <a:pPr marL="0" indent="0">
              <a:buNone/>
            </a:pPr>
            <a:r>
              <a:rPr lang="da-DK" dirty="0"/>
              <a:t>Dels viser internationale undersøgelser viser, at patientinddragelse forbedrer patienters forløb </a:t>
            </a:r>
            <a:r>
              <a:rPr lang="da-DK" dirty="0" smtClean="0"/>
              <a:t>og øger patientsikkerhed på </a:t>
            </a:r>
            <a:r>
              <a:rPr lang="da-DK" dirty="0"/>
              <a:t>flere områder:</a:t>
            </a:r>
          </a:p>
          <a:p>
            <a:r>
              <a:rPr lang="da-DK" sz="2000" dirty="0"/>
              <a:t>Øger viden og forståelse af deres sygdom</a:t>
            </a:r>
          </a:p>
          <a:p>
            <a:r>
              <a:rPr lang="da-DK" sz="2000" dirty="0"/>
              <a:t>Patienterne følger deres behandlingsplaner bedre</a:t>
            </a:r>
          </a:p>
          <a:p>
            <a:r>
              <a:rPr lang="da-DK" sz="2000" dirty="0"/>
              <a:t>Patienter vælger mindre </a:t>
            </a:r>
            <a:r>
              <a:rPr lang="da-DK" sz="2000" dirty="0" err="1"/>
              <a:t>invasiv</a:t>
            </a:r>
            <a:r>
              <a:rPr lang="da-DK" sz="2000" dirty="0"/>
              <a:t> kirurgi (f.eks. ved brystkræft)</a:t>
            </a:r>
          </a:p>
          <a:p>
            <a:r>
              <a:rPr lang="da-DK" sz="2000" dirty="0"/>
              <a:t>Kan medvirke til større medicinsikkerhed</a:t>
            </a:r>
          </a:p>
          <a:p>
            <a:r>
              <a:rPr lang="da-DK" sz="2000" dirty="0"/>
              <a:t>Øger håndhygiejne</a:t>
            </a:r>
          </a:p>
          <a:p>
            <a:endParaRPr lang="da-DK" dirty="0"/>
          </a:p>
        </p:txBody>
      </p:sp>
    </p:spTree>
    <p:extLst>
      <p:ext uri="{BB962C8B-B14F-4D97-AF65-F5344CB8AC3E}">
        <p14:creationId xmlns:p14="http://schemas.microsoft.com/office/powerpoint/2010/main" val="3964879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Patientoplevede fejl</a:t>
            </a:r>
            <a:endParaRPr lang="da-DK" dirty="0"/>
          </a:p>
        </p:txBody>
      </p:sp>
      <p:pic>
        <p:nvPicPr>
          <p:cNvPr id="4" name="Pladsholder til indhold 3"/>
          <p:cNvPicPr>
            <a:picLocks noGrp="1" noChangeAspect="1"/>
          </p:cNvPicPr>
          <p:nvPr>
            <p:ph idx="1"/>
          </p:nvPr>
        </p:nvPicPr>
        <p:blipFill>
          <a:blip r:embed="rId2"/>
          <a:stretch>
            <a:fillRect/>
          </a:stretch>
        </p:blipFill>
        <p:spPr>
          <a:xfrm>
            <a:off x="324511" y="4640106"/>
            <a:ext cx="8496663" cy="1524565"/>
          </a:xfrm>
          <a:prstGeom prst="rect">
            <a:avLst/>
          </a:prstGeom>
        </p:spPr>
      </p:pic>
      <p:sp>
        <p:nvSpPr>
          <p:cNvPr id="5" name="Pladsholder til indhold 2"/>
          <p:cNvSpPr txBox="1">
            <a:spLocks/>
          </p:cNvSpPr>
          <p:nvPr/>
        </p:nvSpPr>
        <p:spPr bwMode="auto">
          <a:xfrm>
            <a:off x="719361" y="2159000"/>
            <a:ext cx="7197309" cy="220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marL="271517" indent="-271517" algn="l" rtl="0" eaLnBrk="1" fontAlgn="base" hangingPunct="1">
              <a:spcBef>
                <a:spcPct val="0"/>
              </a:spcBef>
              <a:spcAft>
                <a:spcPct val="20000"/>
              </a:spcAft>
              <a:buClr>
                <a:schemeClr val="accent2"/>
              </a:buClr>
              <a:buFont typeface="Wingdings" panose="05000000000000000000" pitchFamily="2" charset="2"/>
              <a:buChar char="§"/>
              <a:defRPr sz="2400" kern="1200">
                <a:solidFill>
                  <a:schemeClr val="tx1"/>
                </a:solidFill>
                <a:latin typeface="+mn-lt"/>
                <a:ea typeface="+mn-ea"/>
                <a:cs typeface="+mn-cs"/>
              </a:defRPr>
            </a:lvl1pPr>
            <a:lvl2pPr marL="898705" indent="-273105" algn="l" rtl="0" eaLnBrk="1" fontAlgn="base" hangingPunct="1">
              <a:spcBef>
                <a:spcPct val="0"/>
              </a:spcBef>
              <a:spcAft>
                <a:spcPct val="20000"/>
              </a:spcAft>
              <a:buClr>
                <a:schemeClr val="accent2"/>
              </a:buClr>
              <a:buFont typeface="Wingdings" panose="05000000000000000000" pitchFamily="2" charset="2"/>
              <a:buChar char="§"/>
              <a:defRPr sz="2000" kern="1200">
                <a:solidFill>
                  <a:schemeClr val="tx1"/>
                </a:solidFill>
                <a:latin typeface="+mn-lt"/>
                <a:ea typeface="+mn-ea"/>
                <a:cs typeface="+mn-cs"/>
              </a:defRPr>
            </a:lvl2pPr>
            <a:lvl3pPr marL="1343294" indent="-181011" algn="l" rtl="0" eaLnBrk="1" fontAlgn="base" hangingPunct="1">
              <a:spcBef>
                <a:spcPct val="0"/>
              </a:spcBef>
              <a:spcAft>
                <a:spcPct val="20000"/>
              </a:spcAft>
              <a:buClr>
                <a:schemeClr val="accent2"/>
              </a:buClr>
              <a:buFont typeface="Wingdings" panose="05000000000000000000" pitchFamily="2" charset="2"/>
              <a:buChar char="§"/>
              <a:defRPr kern="1200">
                <a:solidFill>
                  <a:schemeClr val="tx1"/>
                </a:solidFill>
                <a:latin typeface="+mn-lt"/>
                <a:ea typeface="+mn-ea"/>
                <a:cs typeface="+mn-cs"/>
              </a:defRPr>
            </a:lvl3pPr>
            <a:lvl4pPr marL="1892678" indent="-182600" algn="l" rtl="0" eaLnBrk="1" fontAlgn="base" hangingPunct="1">
              <a:spcBef>
                <a:spcPct val="0"/>
              </a:spcBef>
              <a:spcAft>
                <a:spcPct val="20000"/>
              </a:spcAft>
              <a:buClr>
                <a:schemeClr val="accent2"/>
              </a:buClr>
              <a:buFont typeface="Wingdings" panose="05000000000000000000" pitchFamily="2" charset="2"/>
              <a:buChar char="§"/>
              <a:defRPr sz="1600" kern="1200">
                <a:solidFill>
                  <a:schemeClr val="tx1"/>
                </a:solidFill>
                <a:latin typeface="+mn-lt"/>
                <a:ea typeface="+mn-ea"/>
                <a:cs typeface="+mn-cs"/>
              </a:defRPr>
            </a:lvl4pPr>
            <a:lvl5pPr marL="2332504" indent="-176248" algn="l" rtl="0" eaLnBrk="1" fontAlgn="base" hangingPunct="1">
              <a:spcBef>
                <a:spcPct val="0"/>
              </a:spcBef>
              <a:spcAft>
                <a:spcPct val="20000"/>
              </a:spcAft>
              <a:buClr>
                <a:schemeClr val="accent2"/>
              </a:buClr>
              <a:buFont typeface="Wingdings" panose="05000000000000000000" pitchFamily="2" charset="2"/>
              <a:buChar char="§"/>
              <a:defRPr sz="1400" kern="1200">
                <a:solidFill>
                  <a:schemeClr val="tx1"/>
                </a:solidFill>
                <a:latin typeface="+mn-lt"/>
                <a:ea typeface="+mn-ea"/>
                <a:cs typeface="+mn-cs"/>
              </a:defRPr>
            </a:lvl5pPr>
            <a:lvl6pPr marL="2515103"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394"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86"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977" indent="-228646" algn="l" defTabSz="91458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217">
              <a:buNone/>
            </a:pPr>
            <a:r>
              <a:rPr lang="da-DK" dirty="0"/>
              <a:t>Næsten hver 10. indlagte patient (planlagt) har oplevet fejl i mødet med hospitalet.</a:t>
            </a:r>
          </a:p>
          <a:p>
            <a:pPr marL="0" indent="0" defTabSz="914217">
              <a:buNone/>
            </a:pPr>
            <a:endParaRPr lang="da-DK" dirty="0"/>
          </a:p>
          <a:p>
            <a:pPr marL="0" indent="0" defTabSz="914217">
              <a:buNone/>
            </a:pPr>
            <a:r>
              <a:rPr lang="da-DK" dirty="0"/>
              <a:t>41 % af patienterne vurderer, at de kunne have fået skader af fejlen.</a:t>
            </a:r>
          </a:p>
        </p:txBody>
      </p:sp>
    </p:spTree>
    <p:extLst>
      <p:ext uri="{BB962C8B-B14F-4D97-AF65-F5344CB8AC3E}">
        <p14:creationId xmlns:p14="http://schemas.microsoft.com/office/powerpoint/2010/main" val="290755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4399" dirty="0"/>
              <a:t>Hvordan arbejder vi med patientsikkerhed i RH Gødstrup?</a:t>
            </a:r>
          </a:p>
        </p:txBody>
      </p:sp>
      <p:sp>
        <p:nvSpPr>
          <p:cNvPr id="3" name="Pladsholder til tekst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3083181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Pladsholder til sidefod 1"/>
          <p:cNvSpPr>
            <a:spLocks noGrp="1"/>
          </p:cNvSpPr>
          <p:nvPr>
            <p:ph type="ftr" sz="quarter" idx="10"/>
          </p:nvPr>
        </p:nvSpPr>
        <p:spPr>
          <a:noFill/>
        </p:spPr>
        <p:txBody>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399"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r>
              <a:rPr lang="da-DK" altLang="da-DK" sz="900">
                <a:solidFill>
                  <a:schemeClr val="accent1"/>
                </a:solidFill>
              </a:rPr>
              <a:t>Regionshospitalet Gødstrup</a:t>
            </a:r>
          </a:p>
        </p:txBody>
      </p:sp>
      <p:sp>
        <p:nvSpPr>
          <p:cNvPr id="3" name="Heksagon 2"/>
          <p:cNvSpPr/>
          <p:nvPr/>
        </p:nvSpPr>
        <p:spPr bwMode="auto">
          <a:xfrm>
            <a:off x="466103" y="2626067"/>
            <a:ext cx="1188651" cy="1040070"/>
          </a:xfrm>
          <a:prstGeom prst="hexagon">
            <a:avLst/>
          </a:prstGeom>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anchor="ctr"/>
          <a:lstStyle/>
          <a:p>
            <a:pPr algn="ctr">
              <a:defRPr/>
            </a:pPr>
            <a:r>
              <a:rPr lang="da-DK" sz="6000" b="1" dirty="0">
                <a:solidFill>
                  <a:schemeClr val="tx2"/>
                </a:solidFill>
              </a:rPr>
              <a:t>!</a:t>
            </a:r>
          </a:p>
        </p:txBody>
      </p:sp>
      <p:sp>
        <p:nvSpPr>
          <p:cNvPr id="4" name="Heksagon 3"/>
          <p:cNvSpPr/>
          <p:nvPr/>
        </p:nvSpPr>
        <p:spPr bwMode="auto">
          <a:xfrm>
            <a:off x="2351945" y="1940307"/>
            <a:ext cx="1188651" cy="1040070"/>
          </a:xfrm>
          <a:prstGeom prst="hexagon">
            <a:avLst/>
          </a:prstGeom>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a:lstStyle/>
          <a:p>
            <a:pPr algn="ctr">
              <a:defRPr/>
            </a:pPr>
            <a:r>
              <a:rPr lang="da-DK" sz="1000" b="1" dirty="0">
                <a:solidFill>
                  <a:schemeClr val="tx2"/>
                </a:solidFill>
              </a:rPr>
              <a:t>RHG</a:t>
            </a:r>
          </a:p>
          <a:p>
            <a:pPr algn="ctr">
              <a:defRPr/>
            </a:pPr>
            <a:r>
              <a:rPr lang="da-DK" sz="1000" b="1" dirty="0">
                <a:solidFill>
                  <a:schemeClr val="tx2"/>
                </a:solidFill>
              </a:rPr>
              <a:t>Risiko-manager</a:t>
            </a:r>
          </a:p>
          <a:p>
            <a:pPr algn="ctr">
              <a:defRPr/>
            </a:pPr>
            <a:endParaRPr lang="da-DK" sz="900" b="1" dirty="0">
              <a:solidFill>
                <a:schemeClr val="tx2"/>
              </a:solidFill>
            </a:endParaRPr>
          </a:p>
        </p:txBody>
      </p:sp>
      <p:sp>
        <p:nvSpPr>
          <p:cNvPr id="5" name="Heksagon 4"/>
          <p:cNvSpPr/>
          <p:nvPr/>
        </p:nvSpPr>
        <p:spPr bwMode="auto">
          <a:xfrm>
            <a:off x="2351217" y="3517896"/>
            <a:ext cx="1188968" cy="1039753"/>
          </a:xfrm>
          <a:prstGeom prst="hexagon">
            <a:avLst/>
          </a:prstGeom>
          <a:ln>
            <a:headEnd type="none" w="med" len="med"/>
            <a:tailEnd type="none" w="med" len="med"/>
          </a:ln>
          <a:extLst/>
        </p:spPr>
        <p:style>
          <a:lnRef idx="2">
            <a:schemeClr val="accent5"/>
          </a:lnRef>
          <a:fillRef idx="1">
            <a:schemeClr val="lt1"/>
          </a:fillRef>
          <a:effectRef idx="0">
            <a:schemeClr val="accent5"/>
          </a:effectRef>
          <a:fontRef idx="minor">
            <a:schemeClr val="dk1"/>
          </a:fontRef>
        </p:style>
        <p:txBody>
          <a:bodyPr/>
          <a:lstStyle/>
          <a:p>
            <a:pPr algn="ctr">
              <a:defRPr/>
            </a:pPr>
            <a:r>
              <a:rPr lang="da-DK" sz="4800" b="1" dirty="0">
                <a:solidFill>
                  <a:schemeClr val="bg2">
                    <a:lumMod val="75000"/>
                  </a:schemeClr>
                </a:solidFill>
              </a:rPr>
              <a:t>?</a:t>
            </a:r>
          </a:p>
        </p:txBody>
      </p:sp>
      <p:sp>
        <p:nvSpPr>
          <p:cNvPr id="6" name="Heksagon 5"/>
          <p:cNvSpPr/>
          <p:nvPr/>
        </p:nvSpPr>
        <p:spPr bwMode="auto">
          <a:xfrm>
            <a:off x="4546378" y="3140388"/>
            <a:ext cx="1188651" cy="1040070"/>
          </a:xfrm>
          <a:prstGeom prst="hexagon">
            <a:avLst/>
          </a:prstGeom>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a:lstStyle/>
          <a:p>
            <a:pPr algn="ctr">
              <a:defRPr/>
            </a:pPr>
            <a:r>
              <a:rPr lang="da-DK" sz="1000" b="1" dirty="0">
                <a:solidFill>
                  <a:schemeClr val="tx1"/>
                </a:solidFill>
              </a:rPr>
              <a:t>DPSD </a:t>
            </a:r>
            <a:r>
              <a:rPr lang="da-DK" sz="800" b="1" dirty="0" err="1">
                <a:solidFill>
                  <a:schemeClr val="tx1"/>
                </a:solidFill>
              </a:rPr>
              <a:t>sags-behandler</a:t>
            </a:r>
            <a:endParaRPr lang="da-DK" sz="800" b="1" dirty="0">
              <a:solidFill>
                <a:schemeClr val="tx1"/>
              </a:solidFill>
            </a:endParaRPr>
          </a:p>
          <a:p>
            <a:pPr algn="ctr">
              <a:defRPr/>
            </a:pPr>
            <a:endParaRPr lang="da-DK" sz="800" b="1" dirty="0">
              <a:solidFill>
                <a:schemeClr val="tx1"/>
              </a:solidFill>
            </a:endParaRPr>
          </a:p>
          <a:p>
            <a:pPr algn="ctr">
              <a:defRPr/>
            </a:pPr>
            <a:r>
              <a:rPr lang="da-DK" sz="800" b="1" dirty="0">
                <a:solidFill>
                  <a:schemeClr val="tx1"/>
                </a:solidFill>
              </a:rPr>
              <a:t>Afdeling X</a:t>
            </a:r>
            <a:endParaRPr lang="da-DK" sz="700" b="1" dirty="0">
              <a:solidFill>
                <a:schemeClr val="tx1"/>
              </a:solidFill>
            </a:endParaRPr>
          </a:p>
        </p:txBody>
      </p:sp>
      <p:sp>
        <p:nvSpPr>
          <p:cNvPr id="7" name="Heksagon 6"/>
          <p:cNvSpPr/>
          <p:nvPr/>
        </p:nvSpPr>
        <p:spPr bwMode="auto">
          <a:xfrm>
            <a:off x="4546378" y="4837962"/>
            <a:ext cx="1188651" cy="1040070"/>
          </a:xfrm>
          <a:prstGeom prst="hexagon">
            <a:avLst/>
          </a:prstGeom>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a:lstStyle/>
          <a:p>
            <a:pPr algn="ctr">
              <a:defRPr/>
            </a:pPr>
            <a:r>
              <a:rPr lang="da-DK" sz="1000" b="1" dirty="0">
                <a:solidFill>
                  <a:schemeClr val="tx1"/>
                </a:solidFill>
              </a:rPr>
              <a:t>DPSD </a:t>
            </a:r>
            <a:r>
              <a:rPr lang="da-DK" sz="800" b="1" dirty="0" err="1">
                <a:solidFill>
                  <a:schemeClr val="tx1"/>
                </a:solidFill>
              </a:rPr>
              <a:t>sags-behandler</a:t>
            </a:r>
            <a:endParaRPr lang="da-DK" sz="800" b="1" dirty="0">
              <a:solidFill>
                <a:schemeClr val="tx1"/>
              </a:solidFill>
            </a:endParaRPr>
          </a:p>
          <a:p>
            <a:pPr algn="ctr">
              <a:defRPr/>
            </a:pPr>
            <a:endParaRPr lang="da-DK" sz="800" b="1" dirty="0">
              <a:solidFill>
                <a:schemeClr val="tx1"/>
              </a:solidFill>
            </a:endParaRPr>
          </a:p>
          <a:p>
            <a:pPr algn="ctr">
              <a:defRPr/>
            </a:pPr>
            <a:r>
              <a:rPr lang="da-DK" sz="800" b="1" dirty="0">
                <a:solidFill>
                  <a:schemeClr val="tx1"/>
                </a:solidFill>
              </a:rPr>
              <a:t>Afdeling Y</a:t>
            </a:r>
            <a:endParaRPr lang="da-DK" sz="700" b="1" dirty="0">
              <a:solidFill>
                <a:schemeClr val="tx1"/>
              </a:solidFill>
            </a:endParaRPr>
          </a:p>
        </p:txBody>
      </p:sp>
      <p:sp>
        <p:nvSpPr>
          <p:cNvPr id="8" name="Heksagon 7"/>
          <p:cNvSpPr/>
          <p:nvPr/>
        </p:nvSpPr>
        <p:spPr bwMode="auto">
          <a:xfrm>
            <a:off x="5538468" y="1277406"/>
            <a:ext cx="1188651" cy="1040070"/>
          </a:xfrm>
          <a:prstGeom prst="hexagon">
            <a:avLst/>
          </a:prstGeom>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a:lstStyle/>
          <a:p>
            <a:pPr algn="ctr">
              <a:defRPr/>
            </a:pPr>
            <a:r>
              <a:rPr lang="da-DK" sz="900" b="1" dirty="0">
                <a:solidFill>
                  <a:schemeClr val="tx2"/>
                </a:solidFill>
              </a:rPr>
              <a:t>Hospitals-ledelse</a:t>
            </a:r>
            <a:endParaRPr lang="da-DK" sz="600" b="1" dirty="0">
              <a:solidFill>
                <a:schemeClr val="tx2"/>
              </a:solidFill>
            </a:endParaRPr>
          </a:p>
        </p:txBody>
      </p:sp>
      <p:sp>
        <p:nvSpPr>
          <p:cNvPr id="9" name="Heksagon 8"/>
          <p:cNvSpPr/>
          <p:nvPr/>
        </p:nvSpPr>
        <p:spPr bwMode="auto">
          <a:xfrm>
            <a:off x="6735096" y="2317476"/>
            <a:ext cx="1188651" cy="1040070"/>
          </a:xfrm>
          <a:prstGeom prst="hexagon">
            <a:avLst/>
          </a:prstGeom>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a:lstStyle/>
          <a:p>
            <a:pPr algn="ctr">
              <a:defRPr/>
            </a:pPr>
            <a:r>
              <a:rPr lang="da-DK" sz="900" b="1" dirty="0">
                <a:solidFill>
                  <a:schemeClr val="tx1"/>
                </a:solidFill>
              </a:rPr>
              <a:t>Afdelings-ledelse og evt. kvalitetsudvalg</a:t>
            </a:r>
            <a:endParaRPr lang="da-DK" sz="600" b="1" dirty="0">
              <a:solidFill>
                <a:schemeClr val="tx1"/>
              </a:solidFill>
            </a:endParaRPr>
          </a:p>
        </p:txBody>
      </p:sp>
      <p:sp>
        <p:nvSpPr>
          <p:cNvPr id="10" name="Heksagon 9"/>
          <p:cNvSpPr/>
          <p:nvPr/>
        </p:nvSpPr>
        <p:spPr bwMode="auto">
          <a:xfrm>
            <a:off x="7415142" y="3746143"/>
            <a:ext cx="1188651" cy="1040070"/>
          </a:xfrm>
          <a:prstGeom prst="hexagon">
            <a:avLst/>
          </a:prstGeom>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a:lstStyle/>
          <a:p>
            <a:pPr algn="ctr">
              <a:defRPr/>
            </a:pPr>
            <a:r>
              <a:rPr lang="da-DK" sz="900" b="1" dirty="0">
                <a:solidFill>
                  <a:schemeClr val="tx1"/>
                </a:solidFill>
              </a:rPr>
              <a:t>Afsnits-ledelse og klinikere</a:t>
            </a:r>
            <a:endParaRPr lang="da-DK" sz="600" b="1" dirty="0">
              <a:solidFill>
                <a:schemeClr val="tx1"/>
              </a:solidFill>
            </a:endParaRPr>
          </a:p>
        </p:txBody>
      </p:sp>
      <p:sp>
        <p:nvSpPr>
          <p:cNvPr id="11" name="Heksagon 10"/>
          <p:cNvSpPr/>
          <p:nvPr/>
        </p:nvSpPr>
        <p:spPr bwMode="auto">
          <a:xfrm>
            <a:off x="7735163" y="5174810"/>
            <a:ext cx="1188651" cy="1040070"/>
          </a:xfrm>
          <a:prstGeom prst="hexagon">
            <a:avLst/>
          </a:prstGeom>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a:lstStyle/>
          <a:p>
            <a:pPr algn="ctr">
              <a:defRPr/>
            </a:pPr>
            <a:r>
              <a:rPr lang="da-DK" sz="900" b="1" dirty="0" err="1">
                <a:solidFill>
                  <a:schemeClr val="tx1"/>
                </a:solidFill>
              </a:rPr>
              <a:t>Rap-portør</a:t>
            </a:r>
            <a:endParaRPr lang="da-DK" sz="600" b="1" dirty="0">
              <a:solidFill>
                <a:schemeClr val="tx1"/>
              </a:solidFill>
            </a:endParaRPr>
          </a:p>
        </p:txBody>
      </p:sp>
      <p:cxnSp>
        <p:nvCxnSpPr>
          <p:cNvPr id="13" name="Lige forbindelse 12"/>
          <p:cNvCxnSpPr>
            <a:stCxn id="0" idx="3"/>
            <a:endCxn id="0" idx="1"/>
          </p:cNvCxnSpPr>
          <p:nvPr/>
        </p:nvCxnSpPr>
        <p:spPr bwMode="auto">
          <a:xfrm flipV="1">
            <a:off x="1654344" y="2460682"/>
            <a:ext cx="696873" cy="685760"/>
          </a:xfrm>
          <a:prstGeom prst="line">
            <a:avLst/>
          </a:prstGeom>
          <a:ln w="28575">
            <a:headEnd type="none" w="med" len="med"/>
            <a:tailEnd type="arrow" w="med" len="med"/>
          </a:ln>
          <a:extLst/>
        </p:spPr>
        <p:style>
          <a:lnRef idx="1">
            <a:schemeClr val="accent4"/>
          </a:lnRef>
          <a:fillRef idx="0">
            <a:schemeClr val="accent4"/>
          </a:fillRef>
          <a:effectRef idx="0">
            <a:schemeClr val="accent4"/>
          </a:effectRef>
          <a:fontRef idx="minor">
            <a:schemeClr val="tx1"/>
          </a:fontRef>
        </p:style>
      </p:cxnSp>
      <p:sp>
        <p:nvSpPr>
          <p:cNvPr id="32797" name="Tekstfelt 13"/>
          <p:cNvSpPr txBox="1">
            <a:spLocks noChangeArrowheads="1"/>
          </p:cNvSpPr>
          <p:nvPr/>
        </p:nvSpPr>
        <p:spPr bwMode="auto">
          <a:xfrm>
            <a:off x="1535289" y="2460682"/>
            <a:ext cx="936571" cy="261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pPr eaLnBrk="1" hangingPunct="1"/>
            <a:r>
              <a:rPr lang="da-DK" altLang="da-DK" sz="1100" b="1"/>
              <a:t>~10%</a:t>
            </a:r>
          </a:p>
        </p:txBody>
      </p:sp>
      <p:cxnSp>
        <p:nvCxnSpPr>
          <p:cNvPr id="15" name="Lige forbindelse 14"/>
          <p:cNvCxnSpPr>
            <a:stCxn id="0" idx="3"/>
            <a:endCxn id="5" idx="2"/>
          </p:cNvCxnSpPr>
          <p:nvPr/>
        </p:nvCxnSpPr>
        <p:spPr bwMode="auto">
          <a:xfrm>
            <a:off x="1654344" y="3146442"/>
            <a:ext cx="696873" cy="890537"/>
          </a:xfrm>
          <a:prstGeom prst="line">
            <a:avLst/>
          </a:prstGeom>
          <a:ln w="28575">
            <a:solidFill>
              <a:schemeClr val="accent3">
                <a:lumMod val="75000"/>
              </a:schemeClr>
            </a:solidFill>
            <a:headEnd type="none" w="med" len="med"/>
            <a:tailEnd type="arrow" w="med" len="med"/>
          </a:ln>
          <a:extLst/>
        </p:spPr>
        <p:style>
          <a:lnRef idx="1">
            <a:schemeClr val="accent4"/>
          </a:lnRef>
          <a:fillRef idx="0">
            <a:schemeClr val="accent4"/>
          </a:fillRef>
          <a:effectRef idx="0">
            <a:schemeClr val="accent4"/>
          </a:effectRef>
          <a:fontRef idx="minor">
            <a:schemeClr val="tx1"/>
          </a:fontRef>
        </p:style>
      </p:cxnSp>
      <p:sp>
        <p:nvSpPr>
          <p:cNvPr id="18" name="Tekstfelt 17"/>
          <p:cNvSpPr txBox="1"/>
          <p:nvPr/>
        </p:nvSpPr>
        <p:spPr>
          <a:xfrm>
            <a:off x="1535289" y="3717909"/>
            <a:ext cx="936571" cy="261922"/>
          </a:xfrm>
          <a:prstGeom prst="rect">
            <a:avLst/>
          </a:prstGeom>
          <a:noFill/>
        </p:spPr>
        <p:txBody>
          <a:bodyPr>
            <a:spAutoFit/>
          </a:bodyPr>
          <a:lstStyle/>
          <a:p>
            <a:pPr eaLnBrk="1" hangingPunct="1">
              <a:defRPr/>
            </a:pPr>
            <a:r>
              <a:rPr lang="da-DK" sz="1100" b="1" dirty="0">
                <a:solidFill>
                  <a:schemeClr val="bg1">
                    <a:lumMod val="75000"/>
                  </a:schemeClr>
                </a:solidFill>
              </a:rPr>
              <a:t>~90%</a:t>
            </a:r>
          </a:p>
        </p:txBody>
      </p:sp>
      <p:cxnSp>
        <p:nvCxnSpPr>
          <p:cNvPr id="19" name="Lige forbindelse 18"/>
          <p:cNvCxnSpPr>
            <a:stCxn id="0" idx="3"/>
            <a:endCxn id="0" idx="1"/>
          </p:cNvCxnSpPr>
          <p:nvPr/>
        </p:nvCxnSpPr>
        <p:spPr bwMode="auto">
          <a:xfrm>
            <a:off x="3540185" y="2460681"/>
            <a:ext cx="1006417" cy="1200080"/>
          </a:xfrm>
          <a:prstGeom prst="line">
            <a:avLst/>
          </a:prstGeom>
          <a:ln w="28575">
            <a:headEnd type="arrow" w="med" len="med"/>
            <a:tailEnd type="arrow" w="med" len="med"/>
          </a:ln>
          <a:extLst/>
        </p:spPr>
        <p:style>
          <a:lnRef idx="1">
            <a:schemeClr val="accent4"/>
          </a:lnRef>
          <a:fillRef idx="0">
            <a:schemeClr val="accent4"/>
          </a:fillRef>
          <a:effectRef idx="0">
            <a:schemeClr val="accent4"/>
          </a:effectRef>
          <a:fontRef idx="minor">
            <a:schemeClr val="tx1"/>
          </a:fontRef>
        </p:style>
      </p:cxnSp>
      <p:cxnSp>
        <p:nvCxnSpPr>
          <p:cNvPr id="20" name="Lige forbindelse 19"/>
          <p:cNvCxnSpPr>
            <a:stCxn id="0" idx="3"/>
            <a:endCxn id="0" idx="1"/>
          </p:cNvCxnSpPr>
          <p:nvPr/>
        </p:nvCxnSpPr>
        <p:spPr bwMode="auto">
          <a:xfrm flipV="1">
            <a:off x="3540185" y="1797145"/>
            <a:ext cx="1998547" cy="663536"/>
          </a:xfrm>
          <a:prstGeom prst="line">
            <a:avLst/>
          </a:prstGeom>
          <a:ln w="28575">
            <a:solidFill>
              <a:schemeClr val="tx2"/>
            </a:solidFill>
            <a:headEnd type="arrow" w="med" len="med"/>
            <a:tailEnd type="arrow" w="med" len="med"/>
          </a:ln>
          <a:extLst/>
        </p:spPr>
        <p:style>
          <a:lnRef idx="1">
            <a:schemeClr val="accent4"/>
          </a:lnRef>
          <a:fillRef idx="0">
            <a:schemeClr val="accent4"/>
          </a:fillRef>
          <a:effectRef idx="0">
            <a:schemeClr val="accent4"/>
          </a:effectRef>
          <a:fontRef idx="minor">
            <a:schemeClr val="tx1"/>
          </a:fontRef>
        </p:style>
      </p:cxnSp>
      <p:cxnSp>
        <p:nvCxnSpPr>
          <p:cNvPr id="21" name="Lige forbindelse 20"/>
          <p:cNvCxnSpPr>
            <a:stCxn id="0" idx="3"/>
            <a:endCxn id="0" idx="1"/>
          </p:cNvCxnSpPr>
          <p:nvPr/>
        </p:nvCxnSpPr>
        <p:spPr bwMode="auto">
          <a:xfrm flipV="1">
            <a:off x="5735571" y="2836898"/>
            <a:ext cx="1000068" cy="823864"/>
          </a:xfrm>
          <a:prstGeom prst="line">
            <a:avLst/>
          </a:prstGeom>
          <a:ln w="28575">
            <a:headEnd type="arrow" w="med" len="med"/>
            <a:tailEnd type="arrow" w="med" len="med"/>
          </a:ln>
          <a:extLst/>
        </p:spPr>
        <p:style>
          <a:lnRef idx="1">
            <a:schemeClr val="accent4"/>
          </a:lnRef>
          <a:fillRef idx="0">
            <a:schemeClr val="accent4"/>
          </a:fillRef>
          <a:effectRef idx="0">
            <a:schemeClr val="accent4"/>
          </a:effectRef>
          <a:fontRef idx="minor">
            <a:schemeClr val="tx1"/>
          </a:fontRef>
        </p:style>
      </p:cxnSp>
      <p:cxnSp>
        <p:nvCxnSpPr>
          <p:cNvPr id="22" name="Lige forbindelse 21"/>
          <p:cNvCxnSpPr>
            <a:stCxn id="0" idx="3"/>
            <a:endCxn id="0" idx="1"/>
          </p:cNvCxnSpPr>
          <p:nvPr/>
        </p:nvCxnSpPr>
        <p:spPr bwMode="auto">
          <a:xfrm>
            <a:off x="5735571" y="3660762"/>
            <a:ext cx="1679478" cy="604803"/>
          </a:xfrm>
          <a:prstGeom prst="line">
            <a:avLst/>
          </a:prstGeom>
          <a:ln w="28575">
            <a:headEnd type="arrow" w="med" len="med"/>
            <a:tailEnd type="arrow" w="med" len="med"/>
          </a:ln>
          <a:extLst/>
        </p:spPr>
        <p:style>
          <a:lnRef idx="1">
            <a:schemeClr val="accent4"/>
          </a:lnRef>
          <a:fillRef idx="0">
            <a:schemeClr val="accent4"/>
          </a:fillRef>
          <a:effectRef idx="0">
            <a:schemeClr val="accent4"/>
          </a:effectRef>
          <a:fontRef idx="minor">
            <a:schemeClr val="tx1"/>
          </a:fontRef>
        </p:style>
      </p:cxnSp>
      <p:cxnSp>
        <p:nvCxnSpPr>
          <p:cNvPr id="23" name="Lige forbindelse 22"/>
          <p:cNvCxnSpPr>
            <a:stCxn id="0" idx="3"/>
            <a:endCxn id="0" idx="1"/>
          </p:cNvCxnSpPr>
          <p:nvPr/>
        </p:nvCxnSpPr>
        <p:spPr bwMode="auto">
          <a:xfrm>
            <a:off x="5735571" y="3660762"/>
            <a:ext cx="2000134" cy="2033470"/>
          </a:xfrm>
          <a:prstGeom prst="line">
            <a:avLst/>
          </a:prstGeom>
          <a:ln w="28575">
            <a:prstDash val="sysDash"/>
            <a:headEnd type="arrow" w="med" len="med"/>
            <a:tailEnd type="arrow" w="med" len="med"/>
          </a:ln>
          <a:extLst/>
        </p:spPr>
        <p:style>
          <a:lnRef idx="1">
            <a:schemeClr val="accent4"/>
          </a:lnRef>
          <a:fillRef idx="0">
            <a:schemeClr val="accent4"/>
          </a:fillRef>
          <a:effectRef idx="0">
            <a:schemeClr val="accent4"/>
          </a:effectRef>
          <a:fontRef idx="minor">
            <a:schemeClr val="tx1"/>
          </a:fontRef>
        </p:style>
      </p:cxnSp>
      <p:cxnSp>
        <p:nvCxnSpPr>
          <p:cNvPr id="38" name="Lige forbindelse 37"/>
          <p:cNvCxnSpPr>
            <a:stCxn id="5" idx="2"/>
            <a:endCxn id="0" idx="1"/>
          </p:cNvCxnSpPr>
          <p:nvPr/>
        </p:nvCxnSpPr>
        <p:spPr bwMode="auto">
          <a:xfrm flipV="1">
            <a:off x="3540185" y="3660762"/>
            <a:ext cx="1006417" cy="376216"/>
          </a:xfrm>
          <a:prstGeom prst="line">
            <a:avLst/>
          </a:prstGeom>
          <a:ln w="28575">
            <a:solidFill>
              <a:schemeClr val="accent3">
                <a:lumMod val="75000"/>
              </a:schemeClr>
            </a:solidFill>
            <a:prstDash val="sysDash"/>
            <a:headEnd type="none" w="med" len="med"/>
            <a:tailEnd type="none" w="med" len="med"/>
          </a:ln>
          <a:extLst/>
        </p:spPr>
        <p:style>
          <a:lnRef idx="1">
            <a:schemeClr val="accent4"/>
          </a:lnRef>
          <a:fillRef idx="0">
            <a:schemeClr val="accent4"/>
          </a:fillRef>
          <a:effectRef idx="0">
            <a:schemeClr val="accent4"/>
          </a:effectRef>
          <a:fontRef idx="minor">
            <a:schemeClr val="tx1"/>
          </a:fontRef>
        </p:style>
      </p:cxnSp>
      <p:sp>
        <p:nvSpPr>
          <p:cNvPr id="32806" name="Tekstfelt 40"/>
          <p:cNvSpPr txBox="1">
            <a:spLocks noChangeArrowheads="1"/>
          </p:cNvSpPr>
          <p:nvPr/>
        </p:nvSpPr>
        <p:spPr bwMode="auto">
          <a:xfrm rot="20550509">
            <a:off x="3679877" y="1840005"/>
            <a:ext cx="1206430" cy="368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pPr eaLnBrk="1" hangingPunct="1"/>
            <a:r>
              <a:rPr lang="da-DK" altLang="da-DK" sz="900" b="1">
                <a:solidFill>
                  <a:schemeClr val="tx2"/>
                </a:solidFill>
              </a:rPr>
              <a:t>Alvorlige/ dødelige</a:t>
            </a:r>
          </a:p>
        </p:txBody>
      </p:sp>
      <p:sp>
        <p:nvSpPr>
          <p:cNvPr id="32807" name="Tekstfelt 41"/>
          <p:cNvSpPr txBox="1">
            <a:spLocks noChangeArrowheads="1"/>
          </p:cNvSpPr>
          <p:nvPr/>
        </p:nvSpPr>
        <p:spPr bwMode="auto">
          <a:xfrm rot="3016766">
            <a:off x="3681465" y="2919444"/>
            <a:ext cx="1296912" cy="369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pPr eaLnBrk="1" hangingPunct="1"/>
            <a:r>
              <a:rPr lang="da-DK" altLang="da-DK" sz="900" b="1"/>
              <a:t>Ingen skade/ Mild/ Moderat</a:t>
            </a:r>
          </a:p>
        </p:txBody>
      </p:sp>
      <p:cxnSp>
        <p:nvCxnSpPr>
          <p:cNvPr id="46" name="Lige forbindelse 45"/>
          <p:cNvCxnSpPr>
            <a:stCxn id="0" idx="3"/>
            <a:endCxn id="0" idx="1"/>
          </p:cNvCxnSpPr>
          <p:nvPr/>
        </p:nvCxnSpPr>
        <p:spPr bwMode="auto">
          <a:xfrm>
            <a:off x="3540186" y="2460682"/>
            <a:ext cx="3195453" cy="376216"/>
          </a:xfrm>
          <a:prstGeom prst="line">
            <a:avLst/>
          </a:prstGeom>
          <a:ln w="28575">
            <a:solidFill>
              <a:schemeClr val="tx2"/>
            </a:solidFill>
            <a:headEnd type="arrow" w="med" len="med"/>
            <a:tailEnd type="arrow" w="med" len="med"/>
          </a:ln>
          <a:extLst/>
        </p:spPr>
        <p:style>
          <a:lnRef idx="1">
            <a:schemeClr val="accent4"/>
          </a:lnRef>
          <a:fillRef idx="0">
            <a:schemeClr val="accent4"/>
          </a:fillRef>
          <a:effectRef idx="0">
            <a:schemeClr val="accent4"/>
          </a:effectRef>
          <a:fontRef idx="minor">
            <a:schemeClr val="tx1"/>
          </a:fontRef>
        </p:style>
      </p:cxnSp>
      <p:sp>
        <p:nvSpPr>
          <p:cNvPr id="32809" name="Tekstfelt 53"/>
          <p:cNvSpPr txBox="1">
            <a:spLocks noChangeArrowheads="1"/>
          </p:cNvSpPr>
          <p:nvPr/>
        </p:nvSpPr>
        <p:spPr bwMode="auto">
          <a:xfrm>
            <a:off x="4611687" y="4165558"/>
            <a:ext cx="1285800" cy="4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pPr eaLnBrk="1" hangingPunct="1"/>
            <a:r>
              <a:rPr lang="da-DK" altLang="da-DK" sz="1000" b="1"/>
              <a:t>Lokalt </a:t>
            </a:r>
          </a:p>
          <a:p>
            <a:pPr eaLnBrk="1" hangingPunct="1"/>
            <a:r>
              <a:rPr lang="da-DK" altLang="da-DK" sz="1000" b="1"/>
              <a:t>analyseteam</a:t>
            </a:r>
          </a:p>
        </p:txBody>
      </p:sp>
      <p:sp>
        <p:nvSpPr>
          <p:cNvPr id="32810" name="Tekstfelt 54"/>
          <p:cNvSpPr txBox="1">
            <a:spLocks noChangeArrowheads="1"/>
          </p:cNvSpPr>
          <p:nvPr/>
        </p:nvSpPr>
        <p:spPr bwMode="auto">
          <a:xfrm>
            <a:off x="2363916" y="1476489"/>
            <a:ext cx="1285800" cy="40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pPr eaLnBrk="1" hangingPunct="1"/>
            <a:r>
              <a:rPr lang="da-DK" altLang="da-DK" sz="1000" b="1">
                <a:solidFill>
                  <a:schemeClr val="tx2"/>
                </a:solidFill>
              </a:rPr>
              <a:t>Tværgående</a:t>
            </a:r>
          </a:p>
          <a:p>
            <a:pPr eaLnBrk="1" hangingPunct="1"/>
            <a:r>
              <a:rPr lang="da-DK" altLang="da-DK" sz="1000" b="1">
                <a:solidFill>
                  <a:schemeClr val="tx2"/>
                </a:solidFill>
              </a:rPr>
              <a:t>analyseteam</a:t>
            </a:r>
          </a:p>
        </p:txBody>
      </p:sp>
      <p:cxnSp>
        <p:nvCxnSpPr>
          <p:cNvPr id="56" name="Lige forbindelse 55"/>
          <p:cNvCxnSpPr>
            <a:stCxn id="0" idx="3"/>
            <a:endCxn id="0" idx="1"/>
          </p:cNvCxnSpPr>
          <p:nvPr/>
        </p:nvCxnSpPr>
        <p:spPr bwMode="auto">
          <a:xfrm>
            <a:off x="3540185" y="2460682"/>
            <a:ext cx="1006417" cy="2897020"/>
          </a:xfrm>
          <a:prstGeom prst="line">
            <a:avLst/>
          </a:prstGeom>
          <a:ln w="28575">
            <a:solidFill>
              <a:schemeClr val="bg2">
                <a:lumMod val="75000"/>
              </a:schemeClr>
            </a:solidFill>
            <a:headEnd type="arrow" w="med" len="med"/>
            <a:tailEnd type="arrow" w="med" len="med"/>
          </a:ln>
          <a:extLst/>
        </p:spPr>
        <p:style>
          <a:lnRef idx="1">
            <a:schemeClr val="accent4"/>
          </a:lnRef>
          <a:fillRef idx="0">
            <a:schemeClr val="accent4"/>
          </a:fillRef>
          <a:effectRef idx="0">
            <a:schemeClr val="accent4"/>
          </a:effectRef>
          <a:fontRef idx="minor">
            <a:schemeClr val="tx1"/>
          </a:fontRef>
        </p:style>
      </p:cxnSp>
      <p:sp>
        <p:nvSpPr>
          <p:cNvPr id="61" name="Heksagon 60"/>
          <p:cNvSpPr/>
          <p:nvPr/>
        </p:nvSpPr>
        <p:spPr bwMode="auto">
          <a:xfrm>
            <a:off x="466103" y="688155"/>
            <a:ext cx="1188651" cy="1040070"/>
          </a:xfrm>
          <a:prstGeom prst="hexagon">
            <a:avLst/>
          </a:prstGeom>
          <a:ln>
            <a:headEnd type="none" w="med" len="med"/>
            <a:tailEnd type="none" w="med" len="med"/>
          </a:ln>
          <a:extLst/>
        </p:spPr>
        <p:style>
          <a:lnRef idx="0">
            <a:schemeClr val="accent3"/>
          </a:lnRef>
          <a:fillRef idx="3">
            <a:schemeClr val="accent3"/>
          </a:fillRef>
          <a:effectRef idx="3">
            <a:schemeClr val="accent3"/>
          </a:effectRef>
          <a:fontRef idx="minor">
            <a:schemeClr val="lt1"/>
          </a:fontRef>
        </p:style>
        <p:txBody>
          <a:bodyPr anchor="ctr"/>
          <a:lstStyle/>
          <a:p>
            <a:pPr algn="ctr">
              <a:defRPr/>
            </a:pPr>
            <a:r>
              <a:rPr lang="da-DK" sz="800" b="1" dirty="0">
                <a:solidFill>
                  <a:srgbClr val="0070C0"/>
                </a:solidFill>
              </a:rPr>
              <a:t>Patient/ pårørende</a:t>
            </a:r>
          </a:p>
        </p:txBody>
      </p:sp>
      <p:cxnSp>
        <p:nvCxnSpPr>
          <p:cNvPr id="62" name="Lige forbindelse 61"/>
          <p:cNvCxnSpPr>
            <a:stCxn id="0" idx="3"/>
            <a:endCxn id="0" idx="1"/>
          </p:cNvCxnSpPr>
          <p:nvPr/>
        </p:nvCxnSpPr>
        <p:spPr bwMode="auto">
          <a:xfrm>
            <a:off x="1654344" y="1208217"/>
            <a:ext cx="696873" cy="1252464"/>
          </a:xfrm>
          <a:prstGeom prst="line">
            <a:avLst/>
          </a:prstGeom>
          <a:ln w="19050">
            <a:solidFill>
              <a:srgbClr val="0070C0"/>
            </a:solidFill>
            <a:headEnd type="arrow" w="med" len="med"/>
            <a:tailEnd type="arrow" w="med" len="med"/>
          </a:ln>
          <a:extLst/>
        </p:spPr>
        <p:style>
          <a:lnRef idx="1">
            <a:schemeClr val="accent4"/>
          </a:lnRef>
          <a:fillRef idx="0">
            <a:schemeClr val="accent4"/>
          </a:fillRef>
          <a:effectRef idx="0">
            <a:schemeClr val="accent4"/>
          </a:effectRef>
          <a:fontRef idx="minor">
            <a:schemeClr val="tx1"/>
          </a:fontRef>
        </p:style>
      </p:cxnSp>
      <p:sp>
        <p:nvSpPr>
          <p:cNvPr id="67" name="Tekstfelt 66"/>
          <p:cNvSpPr txBox="1"/>
          <p:nvPr/>
        </p:nvSpPr>
        <p:spPr>
          <a:xfrm>
            <a:off x="909851" y="4914814"/>
            <a:ext cx="1303261" cy="430188"/>
          </a:xfrm>
          <a:prstGeom prst="rect">
            <a:avLst/>
          </a:prstGeom>
          <a:noFill/>
        </p:spPr>
        <p:txBody>
          <a:bodyPr>
            <a:spAutoFit/>
          </a:bodyPr>
          <a:lstStyle/>
          <a:p>
            <a:pPr eaLnBrk="1" hangingPunct="1">
              <a:defRPr/>
            </a:pPr>
            <a:r>
              <a:rPr lang="da-DK" sz="1100" b="1" dirty="0">
                <a:solidFill>
                  <a:schemeClr val="bg1">
                    <a:lumMod val="75000"/>
                  </a:schemeClr>
                </a:solidFill>
              </a:rPr>
              <a:t>Kliniske Kvalitetsdata</a:t>
            </a:r>
          </a:p>
        </p:txBody>
      </p:sp>
      <p:sp>
        <p:nvSpPr>
          <p:cNvPr id="68" name="Tekstfelt 67"/>
          <p:cNvSpPr txBox="1"/>
          <p:nvPr/>
        </p:nvSpPr>
        <p:spPr>
          <a:xfrm>
            <a:off x="1846421" y="5265632"/>
            <a:ext cx="936571" cy="260335"/>
          </a:xfrm>
          <a:prstGeom prst="rect">
            <a:avLst/>
          </a:prstGeom>
          <a:noFill/>
        </p:spPr>
        <p:txBody>
          <a:bodyPr>
            <a:spAutoFit/>
          </a:bodyPr>
          <a:lstStyle/>
          <a:p>
            <a:pPr eaLnBrk="1" hangingPunct="1">
              <a:defRPr/>
            </a:pPr>
            <a:r>
              <a:rPr lang="da-DK" sz="1100" b="1" dirty="0">
                <a:solidFill>
                  <a:schemeClr val="bg1">
                    <a:lumMod val="75000"/>
                  </a:schemeClr>
                </a:solidFill>
              </a:rPr>
              <a:t>Audits</a:t>
            </a:r>
          </a:p>
        </p:txBody>
      </p:sp>
      <p:sp>
        <p:nvSpPr>
          <p:cNvPr id="69" name="Tekstfelt 68"/>
          <p:cNvSpPr txBox="1"/>
          <p:nvPr/>
        </p:nvSpPr>
        <p:spPr>
          <a:xfrm>
            <a:off x="2338518" y="4722739"/>
            <a:ext cx="1868379" cy="600040"/>
          </a:xfrm>
          <a:prstGeom prst="rect">
            <a:avLst/>
          </a:prstGeom>
          <a:noFill/>
        </p:spPr>
        <p:txBody>
          <a:bodyPr>
            <a:spAutoFit/>
          </a:bodyPr>
          <a:lstStyle/>
          <a:p>
            <a:pPr eaLnBrk="1" hangingPunct="1">
              <a:defRPr/>
            </a:pPr>
            <a:r>
              <a:rPr lang="da-DK" sz="1100" b="1" dirty="0">
                <a:solidFill>
                  <a:schemeClr val="bg1">
                    <a:lumMod val="75000"/>
                  </a:schemeClr>
                </a:solidFill>
              </a:rPr>
              <a:t>Spørgeskemaer f.eks. LUP, tidstro feedback</a:t>
            </a:r>
          </a:p>
        </p:txBody>
      </p:sp>
      <p:sp>
        <p:nvSpPr>
          <p:cNvPr id="70" name="Tekstfelt 69"/>
          <p:cNvSpPr txBox="1"/>
          <p:nvPr/>
        </p:nvSpPr>
        <p:spPr>
          <a:xfrm>
            <a:off x="2673460" y="5395799"/>
            <a:ext cx="1181032" cy="430187"/>
          </a:xfrm>
          <a:prstGeom prst="rect">
            <a:avLst/>
          </a:prstGeom>
          <a:noFill/>
        </p:spPr>
        <p:txBody>
          <a:bodyPr>
            <a:spAutoFit/>
          </a:bodyPr>
          <a:lstStyle/>
          <a:p>
            <a:pPr eaLnBrk="1" hangingPunct="1">
              <a:defRPr/>
            </a:pPr>
            <a:r>
              <a:rPr lang="da-DK" sz="1100" b="1" dirty="0">
                <a:solidFill>
                  <a:schemeClr val="bg1">
                    <a:lumMod val="75000"/>
                  </a:schemeClr>
                </a:solidFill>
              </a:rPr>
              <a:t>Interviews og dialog</a:t>
            </a:r>
          </a:p>
        </p:txBody>
      </p:sp>
      <p:sp>
        <p:nvSpPr>
          <p:cNvPr id="71" name="Tekstfelt 70"/>
          <p:cNvSpPr txBox="1"/>
          <p:nvPr/>
        </p:nvSpPr>
        <p:spPr>
          <a:xfrm>
            <a:off x="1809911" y="5806938"/>
            <a:ext cx="1196906" cy="261922"/>
          </a:xfrm>
          <a:prstGeom prst="rect">
            <a:avLst/>
          </a:prstGeom>
          <a:noFill/>
        </p:spPr>
        <p:txBody>
          <a:bodyPr>
            <a:spAutoFit/>
          </a:bodyPr>
          <a:lstStyle/>
          <a:p>
            <a:pPr eaLnBrk="1" hangingPunct="1">
              <a:defRPr/>
            </a:pPr>
            <a:r>
              <a:rPr lang="da-DK" sz="1100" b="1" dirty="0">
                <a:solidFill>
                  <a:schemeClr val="bg1">
                    <a:lumMod val="75000"/>
                  </a:schemeClr>
                </a:solidFill>
              </a:rPr>
              <a:t>Observation</a:t>
            </a:r>
          </a:p>
        </p:txBody>
      </p:sp>
      <p:sp>
        <p:nvSpPr>
          <p:cNvPr id="72" name="Tekstfelt 71"/>
          <p:cNvSpPr txBox="1"/>
          <p:nvPr/>
        </p:nvSpPr>
        <p:spPr>
          <a:xfrm>
            <a:off x="1379723" y="5525968"/>
            <a:ext cx="938158" cy="261921"/>
          </a:xfrm>
          <a:prstGeom prst="rect">
            <a:avLst/>
          </a:prstGeom>
          <a:noFill/>
        </p:spPr>
        <p:txBody>
          <a:bodyPr>
            <a:spAutoFit/>
          </a:bodyPr>
          <a:lstStyle/>
          <a:p>
            <a:pPr eaLnBrk="1" hangingPunct="1">
              <a:defRPr/>
            </a:pPr>
            <a:r>
              <a:rPr lang="da-DK" sz="1100" b="1" dirty="0">
                <a:solidFill>
                  <a:schemeClr val="bg1">
                    <a:lumMod val="75000"/>
                  </a:schemeClr>
                </a:solidFill>
              </a:rPr>
              <a:t>Klager</a:t>
            </a:r>
          </a:p>
        </p:txBody>
      </p:sp>
    </p:spTree>
    <p:extLst>
      <p:ext uri="{BB962C8B-B14F-4D97-AF65-F5344CB8AC3E}">
        <p14:creationId xmlns:p14="http://schemas.microsoft.com/office/powerpoint/2010/main" val="7511358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79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80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80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81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80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0"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par>
                                <p:cTn id="63" presetID="10" presetClass="entr" presetSubtype="0" fill="hold"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fade">
                                      <p:cBhvr>
                                        <p:cTn id="65" dur="500"/>
                                        <p:tgtEl>
                                          <p:spTgt spid="38"/>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9"/>
                                        </p:tgtEl>
                                        <p:attrNameLst>
                                          <p:attrName>style.visibility</p:attrName>
                                        </p:attrNameLst>
                                      </p:cBhvr>
                                      <p:to>
                                        <p:strVal val="visible"/>
                                      </p:to>
                                    </p:set>
                                    <p:animEffect transition="in" filter="fade">
                                      <p:cBhvr>
                                        <p:cTn id="74" dur="500"/>
                                        <p:tgtEl>
                                          <p:spTgt spid="6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67"/>
                                        </p:tgtEl>
                                        <p:attrNameLst>
                                          <p:attrName>style.visibility</p:attrName>
                                        </p:attrNameLst>
                                      </p:cBhvr>
                                      <p:to>
                                        <p:strVal val="visible"/>
                                      </p:to>
                                    </p:set>
                                    <p:animEffect transition="in" filter="fade">
                                      <p:cBhvr>
                                        <p:cTn id="77" dur="500"/>
                                        <p:tgtEl>
                                          <p:spTgt spid="67"/>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72"/>
                                        </p:tgtEl>
                                        <p:attrNameLst>
                                          <p:attrName>style.visibility</p:attrName>
                                        </p:attrNameLst>
                                      </p:cBhvr>
                                      <p:to>
                                        <p:strVal val="visible"/>
                                      </p:to>
                                    </p:set>
                                    <p:animEffect transition="in" filter="fade">
                                      <p:cBhvr>
                                        <p:cTn id="80" dur="500"/>
                                        <p:tgtEl>
                                          <p:spTgt spid="72"/>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68"/>
                                        </p:tgtEl>
                                        <p:attrNameLst>
                                          <p:attrName>style.visibility</p:attrName>
                                        </p:attrNameLst>
                                      </p:cBhvr>
                                      <p:to>
                                        <p:strVal val="visible"/>
                                      </p:to>
                                    </p:set>
                                    <p:animEffect transition="in" filter="fade">
                                      <p:cBhvr>
                                        <p:cTn id="83" dur="500"/>
                                        <p:tgtEl>
                                          <p:spTgt spid="68"/>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71"/>
                                        </p:tgtEl>
                                        <p:attrNameLst>
                                          <p:attrName>style.visibility</p:attrName>
                                        </p:attrNameLst>
                                      </p:cBhvr>
                                      <p:to>
                                        <p:strVal val="visible"/>
                                      </p:to>
                                    </p:set>
                                    <p:animEffect transition="in" filter="fade">
                                      <p:cBhvr>
                                        <p:cTn id="86" dur="500"/>
                                        <p:tgtEl>
                                          <p:spTgt spid="71"/>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70"/>
                                        </p:tgtEl>
                                        <p:attrNameLst>
                                          <p:attrName>style.visibility</p:attrName>
                                        </p:attrNameLst>
                                      </p:cBhvr>
                                      <p:to>
                                        <p:strVal val="visible"/>
                                      </p:to>
                                    </p:set>
                                    <p:animEffect transition="in" filter="fade">
                                      <p:cBhvr>
                                        <p:cTn id="89" dur="500"/>
                                        <p:tgtEl>
                                          <p:spTgt spid="70"/>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ntr" presetSubtype="0" fill="hold" nodeType="clickEffect">
                                  <p:stCondLst>
                                    <p:cond delay="0"/>
                                  </p:stCondLst>
                                  <p:childTnLst>
                                    <p:set>
                                      <p:cBhvr>
                                        <p:cTn id="93" dur="1" fill="hold">
                                          <p:stCondLst>
                                            <p:cond delay="0"/>
                                          </p:stCondLst>
                                        </p:cTn>
                                        <p:tgtEl>
                                          <p:spTgt spid="61"/>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2797" grpId="0"/>
      <p:bldP spid="18" grpId="0"/>
      <p:bldP spid="32806" grpId="0"/>
      <p:bldP spid="32807" grpId="0"/>
      <p:bldP spid="32809" grpId="0"/>
      <p:bldP spid="32810" grpId="0"/>
      <p:bldP spid="67" grpId="0"/>
      <p:bldP spid="68" grpId="0"/>
      <p:bldP spid="69" grpId="0"/>
      <p:bldP spid="70" grpId="0"/>
      <p:bldP spid="71" grpId="0"/>
      <p:bldP spid="7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Pladsholder til sidefod 3"/>
          <p:cNvSpPr>
            <a:spLocks noGrp="1"/>
          </p:cNvSpPr>
          <p:nvPr>
            <p:ph type="ftr" sz="quarter" idx="10"/>
          </p:nvPr>
        </p:nvSpPr>
        <p:spPr>
          <a:noFill/>
        </p:spPr>
        <p:txBody>
          <a:bodyPr/>
          <a:lstStyle>
            <a:lvl1pPr>
              <a:spcAft>
                <a:spcPct val="20000"/>
              </a:spcAft>
              <a:buClr>
                <a:schemeClr val="accent2"/>
              </a:buClr>
              <a:buFont typeface="Wingdings" panose="05000000000000000000" pitchFamily="2" charset="2"/>
              <a:buChar char="§"/>
              <a:defRPr sz="2400">
                <a:solidFill>
                  <a:schemeClr val="tx1"/>
                </a:solidFill>
                <a:latin typeface="Verdana" panose="020B0604030504040204" pitchFamily="34" charset="0"/>
              </a:defRPr>
            </a:lvl1pPr>
            <a:lvl2pPr marL="742950" indent="-285750">
              <a:spcAft>
                <a:spcPct val="20000"/>
              </a:spcAft>
              <a:buClr>
                <a:schemeClr val="accent2"/>
              </a:buClr>
              <a:buFont typeface="Wingdings" panose="05000000000000000000" pitchFamily="2" charset="2"/>
              <a:buChar char="§"/>
              <a:defRPr sz="2000">
                <a:solidFill>
                  <a:schemeClr val="tx1"/>
                </a:solidFill>
                <a:latin typeface="Verdana" panose="020B0604030504040204" pitchFamily="34" charset="0"/>
              </a:defRPr>
            </a:lvl2pPr>
            <a:lvl3pPr marL="1143000" indent="-228600">
              <a:spcAft>
                <a:spcPct val="20000"/>
              </a:spcAft>
              <a:buClr>
                <a:schemeClr val="accent2"/>
              </a:buClr>
              <a:buFont typeface="Wingdings" panose="05000000000000000000" pitchFamily="2" charset="2"/>
              <a:buChar char="§"/>
              <a:defRPr>
                <a:solidFill>
                  <a:schemeClr val="tx1"/>
                </a:solidFill>
                <a:latin typeface="Verdana" panose="020B0604030504040204" pitchFamily="34" charset="0"/>
              </a:defRPr>
            </a:lvl3pPr>
            <a:lvl4pPr marL="1600200" indent="-228600">
              <a:spcAft>
                <a:spcPct val="20000"/>
              </a:spcAft>
              <a:buClr>
                <a:schemeClr val="accent2"/>
              </a:buClr>
              <a:buFont typeface="Wingdings" panose="05000000000000000000" pitchFamily="2" charset="2"/>
              <a:buChar char="§"/>
              <a:defRPr sz="1600">
                <a:solidFill>
                  <a:schemeClr val="tx1"/>
                </a:solidFill>
                <a:latin typeface="Verdana" panose="020B0604030504040204" pitchFamily="34" charset="0"/>
              </a:defRPr>
            </a:lvl4pPr>
            <a:lvl5pPr marL="2057399" indent="-228600">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5pPr>
            <a:lvl6pPr marL="2514600" indent="-228600"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6pPr>
            <a:lvl7pPr marL="2971800" indent="-228600"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7pPr>
            <a:lvl8pPr marL="3429000" indent="-228600"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8pPr>
            <a:lvl9pPr marL="3886200" indent="-228600"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9pPr>
          </a:lstStyle>
          <a:p>
            <a:pPr>
              <a:spcAft>
                <a:spcPct val="0"/>
              </a:spcAft>
              <a:buClrTx/>
              <a:buFontTx/>
              <a:buNone/>
            </a:pPr>
            <a:r>
              <a:rPr lang="da-DK" altLang="da-DK" sz="900">
                <a:solidFill>
                  <a:schemeClr val="accent1"/>
                </a:solidFill>
              </a:rPr>
              <a:t>Regionshospitalet Gødstrup</a:t>
            </a:r>
          </a:p>
        </p:txBody>
      </p:sp>
      <p:sp>
        <p:nvSpPr>
          <p:cNvPr id="5" name="Rectangle 3"/>
          <p:cNvSpPr txBox="1">
            <a:spLocks noChangeArrowheads="1"/>
          </p:cNvSpPr>
          <p:nvPr/>
        </p:nvSpPr>
        <p:spPr bwMode="auto">
          <a:xfrm>
            <a:off x="497125" y="5327541"/>
            <a:ext cx="7970376" cy="100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marL="271463" indent="-271463" algn="l" rtl="0" eaLnBrk="0" fontAlgn="base" hangingPunct="0">
              <a:spcBef>
                <a:spcPct val="0"/>
              </a:spcBef>
              <a:spcAft>
                <a:spcPct val="20000"/>
              </a:spcAft>
              <a:buClr>
                <a:schemeClr val="accent2"/>
              </a:buClr>
              <a:buFont typeface="Wingdings" panose="05000000000000000000" pitchFamily="2" charset="2"/>
              <a:buChar char="§"/>
              <a:defRPr sz="2400">
                <a:solidFill>
                  <a:schemeClr val="tx1"/>
                </a:solidFill>
                <a:latin typeface="+mn-lt"/>
                <a:ea typeface="+mn-ea"/>
                <a:cs typeface="+mn-cs"/>
              </a:defRPr>
            </a:lvl1pPr>
            <a:lvl2pPr marL="898525" indent="-273050" algn="l" rtl="0" eaLnBrk="0" fontAlgn="base" hangingPunct="0">
              <a:spcBef>
                <a:spcPct val="0"/>
              </a:spcBef>
              <a:spcAft>
                <a:spcPct val="20000"/>
              </a:spcAft>
              <a:buClr>
                <a:schemeClr val="accent2"/>
              </a:buClr>
              <a:buFont typeface="Wingdings" panose="05000000000000000000" pitchFamily="2" charset="2"/>
              <a:buChar char="§"/>
              <a:defRPr sz="2000">
                <a:solidFill>
                  <a:schemeClr val="tx1"/>
                </a:solidFill>
                <a:latin typeface="+mn-lt"/>
              </a:defRPr>
            </a:lvl2pPr>
            <a:lvl3pPr marL="1343025" indent="-180975" algn="l" rtl="0" eaLnBrk="0" fontAlgn="base" hangingPunct="0">
              <a:spcBef>
                <a:spcPct val="0"/>
              </a:spcBef>
              <a:spcAft>
                <a:spcPct val="20000"/>
              </a:spcAft>
              <a:buClr>
                <a:schemeClr val="accent2"/>
              </a:buClr>
              <a:buFont typeface="Wingdings" panose="05000000000000000000" pitchFamily="2" charset="2"/>
              <a:buChar char="§"/>
              <a:defRPr>
                <a:solidFill>
                  <a:schemeClr val="tx1"/>
                </a:solidFill>
                <a:latin typeface="+mn-lt"/>
              </a:defRPr>
            </a:lvl3pPr>
            <a:lvl4pPr marL="1892300" indent="-182563" algn="l" rtl="0" eaLnBrk="0" fontAlgn="base" hangingPunct="0">
              <a:spcBef>
                <a:spcPct val="0"/>
              </a:spcBef>
              <a:spcAft>
                <a:spcPct val="20000"/>
              </a:spcAft>
              <a:buClr>
                <a:schemeClr val="accent2"/>
              </a:buClr>
              <a:buFont typeface="Wingdings" panose="05000000000000000000" pitchFamily="2" charset="2"/>
              <a:buChar char="§"/>
              <a:defRPr sz="1600">
                <a:solidFill>
                  <a:schemeClr val="tx1"/>
                </a:solidFill>
                <a:latin typeface="+mn-lt"/>
              </a:defRPr>
            </a:lvl4pPr>
            <a:lvl5pPr marL="2332038" indent="-176213" algn="l" rtl="0"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mn-lt"/>
              </a:defRPr>
            </a:lvl5pPr>
            <a:lvl6pPr marL="2789238" indent="-176213" algn="l" rtl="0" fontAlgn="base">
              <a:spcBef>
                <a:spcPct val="0"/>
              </a:spcBef>
              <a:spcAft>
                <a:spcPct val="20000"/>
              </a:spcAft>
              <a:buClr>
                <a:schemeClr val="accent2"/>
              </a:buClr>
              <a:buFont typeface="Wingdings" pitchFamily="2" charset="2"/>
              <a:buChar char="§"/>
              <a:defRPr sz="1400">
                <a:solidFill>
                  <a:schemeClr val="tx1"/>
                </a:solidFill>
                <a:latin typeface="+mn-lt"/>
              </a:defRPr>
            </a:lvl6pPr>
            <a:lvl7pPr marL="3246438" indent="-176213" algn="l" rtl="0" fontAlgn="base">
              <a:spcBef>
                <a:spcPct val="0"/>
              </a:spcBef>
              <a:spcAft>
                <a:spcPct val="20000"/>
              </a:spcAft>
              <a:buClr>
                <a:schemeClr val="accent2"/>
              </a:buClr>
              <a:buFont typeface="Wingdings" pitchFamily="2" charset="2"/>
              <a:buChar char="§"/>
              <a:defRPr sz="1400">
                <a:solidFill>
                  <a:schemeClr val="tx1"/>
                </a:solidFill>
                <a:latin typeface="+mn-lt"/>
              </a:defRPr>
            </a:lvl7pPr>
            <a:lvl8pPr marL="3703638" indent="-176213" algn="l" rtl="0" fontAlgn="base">
              <a:spcBef>
                <a:spcPct val="0"/>
              </a:spcBef>
              <a:spcAft>
                <a:spcPct val="20000"/>
              </a:spcAft>
              <a:buClr>
                <a:schemeClr val="accent2"/>
              </a:buClr>
              <a:buFont typeface="Wingdings" pitchFamily="2" charset="2"/>
              <a:buChar char="§"/>
              <a:defRPr sz="1400">
                <a:solidFill>
                  <a:schemeClr val="tx1"/>
                </a:solidFill>
                <a:latin typeface="+mn-lt"/>
              </a:defRPr>
            </a:lvl8pPr>
            <a:lvl9pPr marL="4160838" indent="-176213" algn="l" rtl="0" fontAlgn="base">
              <a:spcBef>
                <a:spcPct val="0"/>
              </a:spcBef>
              <a:spcAft>
                <a:spcPct val="20000"/>
              </a:spcAft>
              <a:buClr>
                <a:schemeClr val="accent2"/>
              </a:buClr>
              <a:buFont typeface="Wingdings" pitchFamily="2" charset="2"/>
              <a:buChar char="§"/>
              <a:defRPr sz="1400">
                <a:solidFill>
                  <a:schemeClr val="tx1"/>
                </a:solidFill>
                <a:latin typeface="+mn-lt"/>
              </a:defRPr>
            </a:lvl9pPr>
          </a:lstStyle>
          <a:p>
            <a:pPr marL="0" indent="0" eaLnBrk="1" hangingPunct="1">
              <a:lnSpc>
                <a:spcPct val="90000"/>
              </a:lnSpc>
              <a:buNone/>
              <a:defRPr/>
            </a:pPr>
            <a:endParaRPr lang="da-DK" altLang="da-DK" sz="1400" kern="0" dirty="0"/>
          </a:p>
        </p:txBody>
      </p:sp>
      <p:graphicFrame>
        <p:nvGraphicFramePr>
          <p:cNvPr id="4" name="Tabel 3"/>
          <p:cNvGraphicFramePr>
            <a:graphicFrameLocks noGrp="1"/>
          </p:cNvGraphicFramePr>
          <p:nvPr>
            <p:extLst/>
          </p:nvPr>
        </p:nvGraphicFramePr>
        <p:xfrm>
          <a:off x="1548364" y="5590862"/>
          <a:ext cx="6191256" cy="741508"/>
        </p:xfrm>
        <a:graphic>
          <a:graphicData uri="http://schemas.openxmlformats.org/drawingml/2006/table">
            <a:tbl>
              <a:tblPr firstRow="1" bandRow="1">
                <a:tableStyleId>{72833802-FEF1-4C79-8D5D-14CF1EAF98D9}</a:tableStyleId>
              </a:tblPr>
              <a:tblGrid>
                <a:gridCol w="773907">
                  <a:extLst>
                    <a:ext uri="{9D8B030D-6E8A-4147-A177-3AD203B41FA5}">
                      <a16:colId xmlns:a16="http://schemas.microsoft.com/office/drawing/2014/main" val="3575688904"/>
                    </a:ext>
                  </a:extLst>
                </a:gridCol>
                <a:gridCol w="773907">
                  <a:extLst>
                    <a:ext uri="{9D8B030D-6E8A-4147-A177-3AD203B41FA5}">
                      <a16:colId xmlns:a16="http://schemas.microsoft.com/office/drawing/2014/main" val="4264492345"/>
                    </a:ext>
                  </a:extLst>
                </a:gridCol>
                <a:gridCol w="773907">
                  <a:extLst>
                    <a:ext uri="{9D8B030D-6E8A-4147-A177-3AD203B41FA5}">
                      <a16:colId xmlns:a16="http://schemas.microsoft.com/office/drawing/2014/main" val="4231597366"/>
                    </a:ext>
                  </a:extLst>
                </a:gridCol>
                <a:gridCol w="773907">
                  <a:extLst>
                    <a:ext uri="{9D8B030D-6E8A-4147-A177-3AD203B41FA5}">
                      <a16:colId xmlns:a16="http://schemas.microsoft.com/office/drawing/2014/main" val="396187531"/>
                    </a:ext>
                  </a:extLst>
                </a:gridCol>
                <a:gridCol w="773907">
                  <a:extLst>
                    <a:ext uri="{9D8B030D-6E8A-4147-A177-3AD203B41FA5}">
                      <a16:colId xmlns:a16="http://schemas.microsoft.com/office/drawing/2014/main" val="3999943983"/>
                    </a:ext>
                  </a:extLst>
                </a:gridCol>
                <a:gridCol w="773907">
                  <a:extLst>
                    <a:ext uri="{9D8B030D-6E8A-4147-A177-3AD203B41FA5}">
                      <a16:colId xmlns:a16="http://schemas.microsoft.com/office/drawing/2014/main" val="1502487732"/>
                    </a:ext>
                  </a:extLst>
                </a:gridCol>
                <a:gridCol w="773907">
                  <a:extLst>
                    <a:ext uri="{9D8B030D-6E8A-4147-A177-3AD203B41FA5}">
                      <a16:colId xmlns:a16="http://schemas.microsoft.com/office/drawing/2014/main" val="4294848012"/>
                    </a:ext>
                  </a:extLst>
                </a:gridCol>
                <a:gridCol w="773907">
                  <a:extLst>
                    <a:ext uri="{9D8B030D-6E8A-4147-A177-3AD203B41FA5}">
                      <a16:colId xmlns:a16="http://schemas.microsoft.com/office/drawing/2014/main" val="2031125720"/>
                    </a:ext>
                  </a:extLst>
                </a:gridCol>
              </a:tblGrid>
              <a:tr h="370754">
                <a:tc>
                  <a:txBody>
                    <a:bodyPr/>
                    <a:lstStyle/>
                    <a:p>
                      <a:pPr algn="ctr"/>
                      <a:r>
                        <a:rPr lang="da-DK" sz="1200" dirty="0" smtClean="0"/>
                        <a:t>2014</a:t>
                      </a:r>
                      <a:endParaRPr lang="da-DK" sz="1200" dirty="0" smtClean="0">
                        <a:solidFill>
                          <a:schemeClr val="tx1"/>
                        </a:solidFill>
                      </a:endParaRPr>
                    </a:p>
                  </a:txBody>
                  <a:tcPr marL="91419" marR="91419" marT="45709" marB="45709"/>
                </a:tc>
                <a:tc>
                  <a:txBody>
                    <a:bodyPr/>
                    <a:lstStyle/>
                    <a:p>
                      <a:pPr algn="ctr"/>
                      <a:r>
                        <a:rPr lang="da-DK" sz="1200" dirty="0" smtClean="0"/>
                        <a:t>2015</a:t>
                      </a:r>
                      <a:endParaRPr lang="da-DK" sz="1200" dirty="0">
                        <a:solidFill>
                          <a:schemeClr val="tx1"/>
                        </a:solidFill>
                      </a:endParaRPr>
                    </a:p>
                  </a:txBody>
                  <a:tcPr marL="91419" marR="91419" marT="45709" marB="45709"/>
                </a:tc>
                <a:tc>
                  <a:txBody>
                    <a:bodyPr/>
                    <a:lstStyle/>
                    <a:p>
                      <a:pPr algn="ctr"/>
                      <a:r>
                        <a:rPr lang="da-DK" sz="1200" dirty="0" smtClean="0"/>
                        <a:t>2016</a:t>
                      </a:r>
                      <a:endParaRPr lang="da-DK" sz="1200" dirty="0">
                        <a:solidFill>
                          <a:schemeClr val="tx1"/>
                        </a:solidFill>
                      </a:endParaRPr>
                    </a:p>
                  </a:txBody>
                  <a:tcPr marL="91419" marR="91419" marT="45709" marB="45709"/>
                </a:tc>
                <a:tc>
                  <a:txBody>
                    <a:bodyPr/>
                    <a:lstStyle/>
                    <a:p>
                      <a:pPr algn="ctr"/>
                      <a:r>
                        <a:rPr lang="da-DK" sz="1200" dirty="0" smtClean="0"/>
                        <a:t>2017</a:t>
                      </a:r>
                      <a:endParaRPr lang="da-DK" sz="1200" dirty="0">
                        <a:solidFill>
                          <a:schemeClr val="tx1"/>
                        </a:solidFill>
                      </a:endParaRPr>
                    </a:p>
                  </a:txBody>
                  <a:tcPr marL="91419" marR="91419" marT="45709" marB="45709"/>
                </a:tc>
                <a:tc>
                  <a:txBody>
                    <a:bodyPr/>
                    <a:lstStyle/>
                    <a:p>
                      <a:pPr algn="ctr"/>
                      <a:r>
                        <a:rPr lang="da-DK" sz="1200" dirty="0" smtClean="0"/>
                        <a:t>2018</a:t>
                      </a:r>
                      <a:endParaRPr lang="da-DK" sz="1200" dirty="0">
                        <a:solidFill>
                          <a:schemeClr val="tx1"/>
                        </a:solidFill>
                      </a:endParaRPr>
                    </a:p>
                  </a:txBody>
                  <a:tcPr marL="91419" marR="91419" marT="45709" marB="45709"/>
                </a:tc>
                <a:tc>
                  <a:txBody>
                    <a:bodyPr/>
                    <a:lstStyle/>
                    <a:p>
                      <a:pPr algn="ctr"/>
                      <a:r>
                        <a:rPr lang="da-DK" sz="1200" dirty="0" smtClean="0"/>
                        <a:t>2019</a:t>
                      </a:r>
                      <a:endParaRPr lang="da-DK" sz="1200" dirty="0">
                        <a:solidFill>
                          <a:schemeClr val="tx1"/>
                        </a:solidFill>
                      </a:endParaRPr>
                    </a:p>
                  </a:txBody>
                  <a:tcPr marL="91419" marR="91419" marT="45709" marB="45709"/>
                </a:tc>
                <a:tc>
                  <a:txBody>
                    <a:bodyPr/>
                    <a:lstStyle/>
                    <a:p>
                      <a:pPr algn="ctr"/>
                      <a:r>
                        <a:rPr lang="da-DK" sz="1200" dirty="0" smtClean="0"/>
                        <a:t>2020</a:t>
                      </a:r>
                      <a:endParaRPr lang="da-DK" sz="1200" dirty="0">
                        <a:solidFill>
                          <a:schemeClr val="tx1"/>
                        </a:solidFill>
                      </a:endParaRPr>
                    </a:p>
                  </a:txBody>
                  <a:tcPr marL="91419" marR="91419" marT="45709" marB="45709"/>
                </a:tc>
                <a:tc>
                  <a:txBody>
                    <a:bodyPr/>
                    <a:lstStyle/>
                    <a:p>
                      <a:pPr algn="ctr"/>
                      <a:r>
                        <a:rPr lang="da-DK" sz="1200" dirty="0" smtClean="0"/>
                        <a:t>2021</a:t>
                      </a:r>
                      <a:endParaRPr lang="da-DK" sz="1200" dirty="0">
                        <a:solidFill>
                          <a:schemeClr val="tx1"/>
                        </a:solidFill>
                      </a:endParaRPr>
                    </a:p>
                  </a:txBody>
                  <a:tcPr marL="91419" marR="91419" marT="45709" marB="45709"/>
                </a:tc>
                <a:extLst>
                  <a:ext uri="{0D108BD9-81ED-4DB2-BD59-A6C34878D82A}">
                    <a16:rowId xmlns:a16="http://schemas.microsoft.com/office/drawing/2014/main" val="1542953521"/>
                  </a:ext>
                </a:extLst>
              </a:tr>
              <a:tr h="370754">
                <a:tc>
                  <a:txBody>
                    <a:bodyPr/>
                    <a:lstStyle/>
                    <a:p>
                      <a:pPr algn="ctr" fontAlgn="ctr"/>
                      <a:r>
                        <a:rPr lang="da-DK" sz="1200" u="none" strike="noStrike" dirty="0">
                          <a:effectLst/>
                        </a:rPr>
                        <a:t>1470</a:t>
                      </a:r>
                      <a:endParaRPr lang="da-DK" sz="1200" b="0" i="0" u="none" strike="noStrike" dirty="0">
                        <a:solidFill>
                          <a:schemeClr val="tx1"/>
                        </a:solidFill>
                        <a:effectLst/>
                        <a:latin typeface="Tahoma" panose="020B0604030504040204" pitchFamily="34" charset="0"/>
                      </a:endParaRPr>
                    </a:p>
                  </a:txBody>
                  <a:tcPr marL="9523" marR="9523" marT="9523" marB="0" anchor="ctr"/>
                </a:tc>
                <a:tc>
                  <a:txBody>
                    <a:bodyPr/>
                    <a:lstStyle/>
                    <a:p>
                      <a:pPr algn="ctr" fontAlgn="ctr"/>
                      <a:r>
                        <a:rPr lang="da-DK" sz="1200" u="none" strike="noStrike">
                          <a:effectLst/>
                        </a:rPr>
                        <a:t>1340</a:t>
                      </a:r>
                      <a:endParaRPr lang="da-DK" sz="1200" b="0" i="0" u="none" strike="noStrike">
                        <a:solidFill>
                          <a:schemeClr val="tx1"/>
                        </a:solidFill>
                        <a:effectLst/>
                        <a:latin typeface="Tahoma" panose="020B0604030504040204" pitchFamily="34" charset="0"/>
                      </a:endParaRPr>
                    </a:p>
                  </a:txBody>
                  <a:tcPr marL="9523" marR="9523" marT="9523" marB="0" anchor="ctr"/>
                </a:tc>
                <a:tc>
                  <a:txBody>
                    <a:bodyPr/>
                    <a:lstStyle/>
                    <a:p>
                      <a:pPr algn="ctr" fontAlgn="ctr"/>
                      <a:r>
                        <a:rPr lang="da-DK" sz="1200" u="none" strike="noStrike">
                          <a:effectLst/>
                        </a:rPr>
                        <a:t>1133</a:t>
                      </a:r>
                      <a:endParaRPr lang="da-DK" sz="1200" b="0" i="0" u="none" strike="noStrike">
                        <a:solidFill>
                          <a:schemeClr val="tx1"/>
                        </a:solidFill>
                        <a:effectLst/>
                        <a:latin typeface="Tahoma" panose="020B0604030504040204" pitchFamily="34" charset="0"/>
                      </a:endParaRPr>
                    </a:p>
                  </a:txBody>
                  <a:tcPr marL="9523" marR="9523" marT="9523" marB="0" anchor="ctr"/>
                </a:tc>
                <a:tc>
                  <a:txBody>
                    <a:bodyPr/>
                    <a:lstStyle/>
                    <a:p>
                      <a:pPr algn="ctr" fontAlgn="ctr"/>
                      <a:r>
                        <a:rPr lang="da-DK" sz="1200" u="none" strike="noStrike">
                          <a:effectLst/>
                        </a:rPr>
                        <a:t>1245</a:t>
                      </a:r>
                      <a:endParaRPr lang="da-DK" sz="1200" b="0" i="0" u="none" strike="noStrike">
                        <a:solidFill>
                          <a:schemeClr val="tx1"/>
                        </a:solidFill>
                        <a:effectLst/>
                        <a:latin typeface="Tahoma" panose="020B0604030504040204" pitchFamily="34" charset="0"/>
                      </a:endParaRPr>
                    </a:p>
                  </a:txBody>
                  <a:tcPr marL="9523" marR="9523" marT="9523" marB="0" anchor="ctr"/>
                </a:tc>
                <a:tc>
                  <a:txBody>
                    <a:bodyPr/>
                    <a:lstStyle/>
                    <a:p>
                      <a:pPr algn="ctr" fontAlgn="ctr"/>
                      <a:r>
                        <a:rPr lang="da-DK" sz="1200" u="none" strike="noStrike">
                          <a:effectLst/>
                        </a:rPr>
                        <a:t>1356</a:t>
                      </a:r>
                      <a:endParaRPr lang="da-DK" sz="1200" b="0" i="0" u="none" strike="noStrike">
                        <a:solidFill>
                          <a:schemeClr val="tx1"/>
                        </a:solidFill>
                        <a:effectLst/>
                        <a:latin typeface="Tahoma" panose="020B0604030504040204" pitchFamily="34" charset="0"/>
                      </a:endParaRPr>
                    </a:p>
                  </a:txBody>
                  <a:tcPr marL="9523" marR="9523" marT="9523" marB="0" anchor="ctr"/>
                </a:tc>
                <a:tc>
                  <a:txBody>
                    <a:bodyPr/>
                    <a:lstStyle/>
                    <a:p>
                      <a:pPr algn="ctr" fontAlgn="ctr"/>
                      <a:r>
                        <a:rPr lang="da-DK" sz="1200" u="none" strike="noStrike">
                          <a:effectLst/>
                        </a:rPr>
                        <a:t>1503</a:t>
                      </a:r>
                      <a:endParaRPr lang="da-DK" sz="1200" b="0" i="0" u="none" strike="noStrike">
                        <a:solidFill>
                          <a:schemeClr val="tx1"/>
                        </a:solidFill>
                        <a:effectLst/>
                        <a:latin typeface="Tahoma" panose="020B0604030504040204" pitchFamily="34" charset="0"/>
                      </a:endParaRPr>
                    </a:p>
                  </a:txBody>
                  <a:tcPr marL="9523" marR="9523" marT="9523" marB="0" anchor="ctr"/>
                </a:tc>
                <a:tc>
                  <a:txBody>
                    <a:bodyPr/>
                    <a:lstStyle/>
                    <a:p>
                      <a:pPr algn="ctr" fontAlgn="ctr"/>
                      <a:r>
                        <a:rPr lang="da-DK" sz="1200" u="none" strike="noStrike">
                          <a:effectLst/>
                        </a:rPr>
                        <a:t>1372</a:t>
                      </a:r>
                      <a:endParaRPr lang="da-DK" sz="1200" b="0" i="0" u="none" strike="noStrike">
                        <a:solidFill>
                          <a:schemeClr val="tx1"/>
                        </a:solidFill>
                        <a:effectLst/>
                        <a:latin typeface="Tahoma" panose="020B0604030504040204" pitchFamily="34" charset="0"/>
                      </a:endParaRPr>
                    </a:p>
                  </a:txBody>
                  <a:tcPr marL="9523" marR="9523" marT="9523" marB="0" anchor="ctr"/>
                </a:tc>
                <a:tc>
                  <a:txBody>
                    <a:bodyPr/>
                    <a:lstStyle/>
                    <a:p>
                      <a:pPr algn="ctr" fontAlgn="ctr"/>
                      <a:r>
                        <a:rPr lang="da-DK" sz="1200" u="none" strike="noStrike" dirty="0">
                          <a:effectLst/>
                        </a:rPr>
                        <a:t>1592</a:t>
                      </a:r>
                      <a:endParaRPr lang="da-DK" sz="1200" b="0" i="0" u="none" strike="noStrike" dirty="0">
                        <a:solidFill>
                          <a:schemeClr val="tx1"/>
                        </a:solidFill>
                        <a:effectLst/>
                        <a:latin typeface="Tahoma" panose="020B0604030504040204" pitchFamily="34" charset="0"/>
                      </a:endParaRPr>
                    </a:p>
                  </a:txBody>
                  <a:tcPr marL="9523" marR="9523" marT="9523" marB="0" anchor="ctr"/>
                </a:tc>
                <a:extLst>
                  <a:ext uri="{0D108BD9-81ED-4DB2-BD59-A6C34878D82A}">
                    <a16:rowId xmlns:a16="http://schemas.microsoft.com/office/drawing/2014/main" val="4100820334"/>
                  </a:ext>
                </a:extLst>
              </a:tr>
            </a:tbl>
          </a:graphicData>
        </a:graphic>
      </p:graphicFrame>
      <p:graphicFrame>
        <p:nvGraphicFramePr>
          <p:cNvPr id="12" name="Diagram 11"/>
          <p:cNvGraphicFramePr>
            <a:graphicFrameLocks/>
          </p:cNvGraphicFramePr>
          <p:nvPr>
            <p:extLst/>
          </p:nvPr>
        </p:nvGraphicFramePr>
        <p:xfrm>
          <a:off x="991234" y="549346"/>
          <a:ext cx="6961298" cy="47721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228508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7614" y="645396"/>
            <a:ext cx="5689239" cy="1049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8" name="Pladsholder til sidefod 3"/>
          <p:cNvSpPr>
            <a:spLocks noGrp="1"/>
          </p:cNvSpPr>
          <p:nvPr>
            <p:ph type="ftr" sz="quarter" idx="10"/>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Verdana" charset="0"/>
              </a:defRPr>
            </a:lvl1pPr>
            <a:lvl2pPr marL="742950" indent="-285750">
              <a:defRPr sz="2400">
                <a:solidFill>
                  <a:schemeClr val="tx1"/>
                </a:solidFill>
                <a:latin typeface="Verdana" charset="0"/>
              </a:defRPr>
            </a:lvl2pPr>
            <a:lvl3pPr marL="1143000" indent="-228600">
              <a:defRPr sz="2400">
                <a:solidFill>
                  <a:schemeClr val="tx1"/>
                </a:solidFill>
                <a:latin typeface="Verdana" charset="0"/>
              </a:defRPr>
            </a:lvl3pPr>
            <a:lvl4pPr marL="1600200" indent="-228600">
              <a:defRPr sz="2400">
                <a:solidFill>
                  <a:schemeClr val="tx1"/>
                </a:solidFill>
                <a:latin typeface="Verdana" charset="0"/>
              </a:defRPr>
            </a:lvl4pPr>
            <a:lvl5pPr marL="2057400" indent="-228600">
              <a:defRPr sz="2400">
                <a:solidFill>
                  <a:schemeClr val="tx1"/>
                </a:solidFill>
                <a:latin typeface="Verdana" charset="0"/>
              </a:defRPr>
            </a:lvl5pPr>
            <a:lvl6pPr marL="2514600" indent="-228600" eaLnBrk="0" fontAlgn="base" hangingPunct="0">
              <a:spcBef>
                <a:spcPct val="0"/>
              </a:spcBef>
              <a:spcAft>
                <a:spcPct val="0"/>
              </a:spcAft>
              <a:defRPr sz="2400">
                <a:solidFill>
                  <a:schemeClr val="tx1"/>
                </a:solidFill>
                <a:latin typeface="Verdana" charset="0"/>
              </a:defRPr>
            </a:lvl6pPr>
            <a:lvl7pPr marL="2971800" indent="-228600" eaLnBrk="0" fontAlgn="base" hangingPunct="0">
              <a:spcBef>
                <a:spcPct val="0"/>
              </a:spcBef>
              <a:spcAft>
                <a:spcPct val="0"/>
              </a:spcAft>
              <a:defRPr sz="2400">
                <a:solidFill>
                  <a:schemeClr val="tx1"/>
                </a:solidFill>
                <a:latin typeface="Verdana" charset="0"/>
              </a:defRPr>
            </a:lvl7pPr>
            <a:lvl8pPr marL="3429000" indent="-228600" eaLnBrk="0" fontAlgn="base" hangingPunct="0">
              <a:spcBef>
                <a:spcPct val="0"/>
              </a:spcBef>
              <a:spcAft>
                <a:spcPct val="0"/>
              </a:spcAft>
              <a:defRPr sz="2400">
                <a:solidFill>
                  <a:schemeClr val="tx1"/>
                </a:solidFill>
                <a:latin typeface="Verdana" charset="0"/>
              </a:defRPr>
            </a:lvl8pPr>
            <a:lvl9pPr marL="3886200" indent="-228600" eaLnBrk="0" fontAlgn="base" hangingPunct="0">
              <a:spcBef>
                <a:spcPct val="0"/>
              </a:spcBef>
              <a:spcAft>
                <a:spcPct val="0"/>
              </a:spcAft>
              <a:defRPr sz="2400">
                <a:solidFill>
                  <a:schemeClr val="tx1"/>
                </a:solidFill>
                <a:latin typeface="Verdana" charset="0"/>
              </a:defRPr>
            </a:lvl9pPr>
          </a:lstStyle>
          <a:p>
            <a:r>
              <a:rPr lang="da-DK" altLang="da-DK" sz="900" dirty="0">
                <a:solidFill>
                  <a:schemeClr val="accent1"/>
                </a:solidFill>
              </a:rPr>
              <a:t> </a:t>
            </a:r>
          </a:p>
        </p:txBody>
      </p:sp>
      <p:sp>
        <p:nvSpPr>
          <p:cNvPr id="4099" name="Rectangle 5"/>
          <p:cNvSpPr>
            <a:spLocks noGrp="1" noChangeArrowheads="1"/>
          </p:cNvSpPr>
          <p:nvPr>
            <p:ph type="title"/>
          </p:nvPr>
        </p:nvSpPr>
        <p:spPr>
          <a:xfrm>
            <a:off x="648752" y="-183368"/>
            <a:ext cx="7197725" cy="679314"/>
          </a:xfrm>
        </p:spPr>
        <p:txBody>
          <a:bodyPr/>
          <a:lstStyle/>
          <a:p>
            <a:pPr algn="ctr" eaLnBrk="1" hangingPunct="1"/>
            <a:r>
              <a:rPr lang="da-DK" altLang="da-DK" dirty="0"/>
              <a:t>Program </a:t>
            </a:r>
          </a:p>
        </p:txBody>
      </p:sp>
      <p:sp>
        <p:nvSpPr>
          <p:cNvPr id="4100" name="Rectangle 10"/>
          <p:cNvSpPr>
            <a:spLocks noGrp="1" noChangeArrowheads="1"/>
          </p:cNvSpPr>
          <p:nvPr>
            <p:ph type="body" idx="1"/>
          </p:nvPr>
        </p:nvSpPr>
        <p:spPr>
          <a:xfrm>
            <a:off x="757237" y="2414465"/>
            <a:ext cx="7197725" cy="4010025"/>
          </a:xfrm>
        </p:spPr>
        <p:txBody>
          <a:bodyPr/>
          <a:lstStyle/>
          <a:p>
            <a:pPr marL="0" indent="0">
              <a:buFont typeface="Wingdings" pitchFamily="2" charset="2"/>
              <a:buNone/>
              <a:defRPr/>
            </a:pPr>
            <a:endParaRPr lang="da-DK" dirty="0"/>
          </a:p>
          <a:p>
            <a:pPr marL="266700" indent="-266700" eaLnBrk="1" hangingPunct="1">
              <a:buFont typeface="Wingdings" pitchFamily="2" charset="2"/>
              <a:buNone/>
              <a:defRPr/>
            </a:pPr>
            <a:endParaRPr lang="da-DK" altLang="da-DK" dirty="0" smtClean="0"/>
          </a:p>
        </p:txBody>
      </p:sp>
      <p:sp>
        <p:nvSpPr>
          <p:cNvPr id="2" name="Tekstboks 1"/>
          <p:cNvSpPr txBox="1"/>
          <p:nvPr/>
        </p:nvSpPr>
        <p:spPr>
          <a:xfrm>
            <a:off x="254000" y="1479885"/>
            <a:ext cx="8626231" cy="4801314"/>
          </a:xfrm>
          <a:prstGeom prst="rect">
            <a:avLst/>
          </a:prstGeom>
          <a:noFill/>
        </p:spPr>
        <p:txBody>
          <a:bodyPr wrap="square" rtlCol="0">
            <a:spAutoFit/>
          </a:bodyPr>
          <a:lstStyle/>
          <a:p>
            <a:r>
              <a:rPr lang="da-DK" sz="1000" dirty="0" smtClean="0"/>
              <a:t>Afbud fra: Svend B. Neess, Jørgen Buch Hagelskjær </a:t>
            </a:r>
          </a:p>
          <a:p>
            <a:r>
              <a:rPr lang="da-DK" sz="1000" dirty="0" smtClean="0"/>
              <a:t>Merete Pia Kristensen, Dorte </a:t>
            </a:r>
            <a:r>
              <a:rPr lang="da-DK" sz="1000" dirty="0"/>
              <a:t>Balle Rubak</a:t>
            </a:r>
          </a:p>
          <a:p>
            <a:pPr>
              <a:spcAft>
                <a:spcPts val="0"/>
              </a:spcAft>
            </a:pPr>
            <a:endParaRPr lang="da-DK" sz="1000" dirty="0">
              <a:solidFill>
                <a:srgbClr val="3F3018"/>
              </a:solidFill>
              <a:latin typeface="Verdana"/>
              <a:ea typeface="Verdana"/>
              <a:cs typeface="Times New Roman"/>
            </a:endParaRPr>
          </a:p>
          <a:p>
            <a:pPr>
              <a:spcAft>
                <a:spcPts val="0"/>
              </a:spcAft>
            </a:pPr>
            <a:r>
              <a:rPr lang="da-DK" sz="1100" b="1" dirty="0">
                <a:solidFill>
                  <a:srgbClr val="3F3018"/>
                </a:solidFill>
                <a:latin typeface="Verdana"/>
                <a:ea typeface="Verdana"/>
                <a:cs typeface="Times New Roman"/>
              </a:rPr>
              <a:t>Tema: Patientsikkerhed</a:t>
            </a:r>
          </a:p>
          <a:p>
            <a:pPr>
              <a:spcAft>
                <a:spcPts val="0"/>
              </a:spcAft>
            </a:pPr>
            <a:endParaRPr lang="da-DK" sz="1000" dirty="0">
              <a:solidFill>
                <a:srgbClr val="3F3018"/>
              </a:solidFill>
              <a:latin typeface="Verdana"/>
              <a:ea typeface="Verdana"/>
              <a:cs typeface="Times New Roman"/>
            </a:endParaRPr>
          </a:p>
          <a:p>
            <a:pPr>
              <a:spcAft>
                <a:spcPts val="0"/>
              </a:spcAft>
            </a:pPr>
            <a:endParaRPr lang="da-DK" sz="1000" dirty="0">
              <a:solidFill>
                <a:srgbClr val="3F3018"/>
              </a:solidFill>
              <a:latin typeface="Verdana"/>
              <a:ea typeface="Verdana"/>
              <a:cs typeface="Times New Roman"/>
            </a:endParaRPr>
          </a:p>
          <a:p>
            <a:pPr>
              <a:spcAft>
                <a:spcPts val="0"/>
              </a:spcAft>
            </a:pPr>
            <a:r>
              <a:rPr lang="da-DK" sz="1000" b="1" dirty="0">
                <a:solidFill>
                  <a:srgbClr val="3F3018"/>
                </a:solidFill>
                <a:latin typeface="Verdana"/>
                <a:ea typeface="Verdana"/>
                <a:cs typeface="Times New Roman"/>
              </a:rPr>
              <a:t>16.30 – 16.35     </a:t>
            </a:r>
            <a:r>
              <a:rPr lang="da-DK" sz="1000" b="1" dirty="0" smtClean="0">
                <a:solidFill>
                  <a:srgbClr val="3F3018"/>
                </a:solidFill>
                <a:latin typeface="Verdana"/>
                <a:ea typeface="Verdana"/>
                <a:cs typeface="Times New Roman"/>
              </a:rPr>
              <a:t>	Velkomst </a:t>
            </a:r>
            <a:r>
              <a:rPr lang="da-DK" sz="1000" dirty="0">
                <a:solidFill>
                  <a:srgbClr val="3F3018"/>
                </a:solidFill>
                <a:latin typeface="Verdana"/>
                <a:ea typeface="Verdana"/>
                <a:cs typeface="Times New Roman"/>
              </a:rPr>
              <a:t>v. Ida</a:t>
            </a:r>
          </a:p>
          <a:p>
            <a:pPr>
              <a:spcAft>
                <a:spcPts val="0"/>
              </a:spcAft>
            </a:pPr>
            <a:endParaRPr lang="da-DK" sz="1000" dirty="0">
              <a:solidFill>
                <a:srgbClr val="3F3018"/>
              </a:solidFill>
              <a:latin typeface="Verdana"/>
              <a:ea typeface="Verdana"/>
              <a:cs typeface="Times New Roman"/>
            </a:endParaRPr>
          </a:p>
          <a:p>
            <a:pPr>
              <a:spcAft>
                <a:spcPts val="0"/>
              </a:spcAft>
            </a:pPr>
            <a:r>
              <a:rPr lang="da-DK" sz="1000" b="1" dirty="0">
                <a:solidFill>
                  <a:srgbClr val="3F3018"/>
                </a:solidFill>
                <a:latin typeface="Verdana"/>
                <a:ea typeface="Verdana"/>
                <a:cs typeface="Times New Roman"/>
              </a:rPr>
              <a:t>16.35 – </a:t>
            </a:r>
            <a:r>
              <a:rPr lang="da-DK" sz="1000" b="1" dirty="0" smtClean="0">
                <a:solidFill>
                  <a:srgbClr val="3F3018"/>
                </a:solidFill>
                <a:latin typeface="Verdana"/>
                <a:ea typeface="Verdana"/>
                <a:cs typeface="Times New Roman"/>
              </a:rPr>
              <a:t>17.00              	Ankomstregistrering i foyer og venteområde </a:t>
            </a:r>
            <a:r>
              <a:rPr lang="da-DK" sz="1000" dirty="0" smtClean="0">
                <a:solidFill>
                  <a:srgbClr val="3F3018"/>
                </a:solidFill>
                <a:latin typeface="Verdana"/>
                <a:ea typeface="Verdana"/>
                <a:cs typeface="Times New Roman"/>
              </a:rPr>
              <a:t>v. Jacob og Britta</a:t>
            </a:r>
            <a:r>
              <a:rPr lang="da-DK" sz="1000" dirty="0">
                <a:solidFill>
                  <a:srgbClr val="3F3018"/>
                </a:solidFill>
                <a:latin typeface="Verdana"/>
                <a:ea typeface="Verdana"/>
                <a:cs typeface="Times New Roman"/>
              </a:rPr>
              <a:t>	 </a:t>
            </a:r>
            <a:r>
              <a:rPr lang="da-DK" sz="1000" dirty="0" smtClean="0">
                <a:solidFill>
                  <a:srgbClr val="3F3018"/>
                </a:solidFill>
                <a:latin typeface="Verdana"/>
                <a:ea typeface="Verdana"/>
                <a:cs typeface="Times New Roman"/>
              </a:rPr>
              <a:t>                                 	               		Punktet er til orientering og drøftelse.                                 	</a:t>
            </a:r>
            <a:endParaRPr lang="da-DK" sz="1000" dirty="0">
              <a:solidFill>
                <a:srgbClr val="3F3018"/>
              </a:solidFill>
              <a:latin typeface="Verdana"/>
              <a:ea typeface="Verdana"/>
              <a:cs typeface="Times New Roman"/>
            </a:endParaRPr>
          </a:p>
          <a:p>
            <a:pPr>
              <a:spcAft>
                <a:spcPts val="0"/>
              </a:spcAft>
            </a:pPr>
            <a:endParaRPr lang="da-DK" sz="1000" b="1" dirty="0">
              <a:solidFill>
                <a:srgbClr val="3F3018"/>
              </a:solidFill>
              <a:latin typeface="Verdana"/>
              <a:ea typeface="Verdana"/>
              <a:cs typeface="Times New Roman"/>
            </a:endParaRPr>
          </a:p>
          <a:p>
            <a:pPr>
              <a:spcAft>
                <a:spcPts val="0"/>
              </a:spcAft>
            </a:pPr>
            <a:r>
              <a:rPr lang="da-DK" sz="1000" b="1" dirty="0" smtClean="0">
                <a:solidFill>
                  <a:srgbClr val="3F3018"/>
                </a:solidFill>
                <a:latin typeface="Verdana"/>
                <a:ea typeface="Verdana"/>
                <a:cs typeface="Times New Roman"/>
              </a:rPr>
              <a:t>17.00 </a:t>
            </a:r>
            <a:r>
              <a:rPr lang="da-DK" sz="1000" b="1" dirty="0">
                <a:solidFill>
                  <a:srgbClr val="3F3018"/>
                </a:solidFill>
                <a:latin typeface="Verdana"/>
                <a:ea typeface="Verdana"/>
                <a:cs typeface="Times New Roman"/>
              </a:rPr>
              <a:t>– 17.30              </a:t>
            </a:r>
            <a:r>
              <a:rPr lang="da-DK" sz="1000" b="1" dirty="0" smtClean="0">
                <a:solidFill>
                  <a:srgbClr val="3F3018"/>
                </a:solidFill>
                <a:latin typeface="Verdana"/>
                <a:ea typeface="Verdana"/>
                <a:cs typeface="Times New Roman"/>
              </a:rPr>
              <a:t>	</a:t>
            </a:r>
            <a:r>
              <a:rPr lang="da-DK" sz="1000" b="1" dirty="0"/>
              <a:t>Patientsikkerhed på </a:t>
            </a:r>
            <a:r>
              <a:rPr lang="da-DK" sz="1000" b="1" dirty="0" smtClean="0"/>
              <a:t>Regionshospitalet Gødstrup </a:t>
            </a:r>
            <a:r>
              <a:rPr lang="da-DK" sz="1000" dirty="0" smtClean="0">
                <a:solidFill>
                  <a:srgbClr val="3F3018"/>
                </a:solidFill>
                <a:latin typeface="Verdana"/>
                <a:ea typeface="Verdana"/>
                <a:cs typeface="Times New Roman"/>
              </a:rPr>
              <a:t>V</a:t>
            </a:r>
            <a:r>
              <a:rPr lang="da-DK" sz="1000" dirty="0">
                <a:solidFill>
                  <a:srgbClr val="3F3018"/>
                </a:solidFill>
                <a:latin typeface="Verdana"/>
                <a:ea typeface="Verdana"/>
                <a:cs typeface="Times New Roman"/>
              </a:rPr>
              <a:t>. Ditte Kirk</a:t>
            </a:r>
          </a:p>
          <a:p>
            <a:pPr>
              <a:spcAft>
                <a:spcPts val="0"/>
              </a:spcAft>
            </a:pPr>
            <a:r>
              <a:rPr lang="da-DK" sz="1000" dirty="0">
                <a:solidFill>
                  <a:srgbClr val="3F3018"/>
                </a:solidFill>
                <a:latin typeface="Verdana"/>
                <a:ea typeface="Verdana"/>
                <a:cs typeface="Times New Roman"/>
              </a:rPr>
              <a:t>                                     	Punktet er til orientering og drøftelse</a:t>
            </a:r>
            <a:r>
              <a:rPr lang="da-DK" sz="1000" dirty="0" smtClean="0">
                <a:solidFill>
                  <a:srgbClr val="3F3018"/>
                </a:solidFill>
                <a:latin typeface="Verdana"/>
                <a:ea typeface="Verdana"/>
                <a:cs typeface="Times New Roman"/>
              </a:rPr>
              <a:t>.</a:t>
            </a:r>
            <a:endParaRPr lang="da-DK" sz="1000" b="1" dirty="0" smtClean="0">
              <a:solidFill>
                <a:srgbClr val="3F3018"/>
              </a:solidFill>
              <a:latin typeface="Verdana"/>
              <a:ea typeface="Verdana"/>
              <a:cs typeface="Times New Roman"/>
            </a:endParaRPr>
          </a:p>
          <a:p>
            <a:pPr>
              <a:spcAft>
                <a:spcPts val="0"/>
              </a:spcAft>
            </a:pPr>
            <a:endParaRPr lang="da-DK" sz="1000" b="1" dirty="0">
              <a:solidFill>
                <a:srgbClr val="3F3018"/>
              </a:solidFill>
              <a:latin typeface="Verdana"/>
              <a:ea typeface="Verdana"/>
              <a:cs typeface="Times New Roman"/>
            </a:endParaRPr>
          </a:p>
          <a:p>
            <a:pPr>
              <a:spcAft>
                <a:spcPts val="0"/>
              </a:spcAft>
            </a:pPr>
            <a:endParaRPr lang="da-DK" sz="1000" b="1" dirty="0" smtClean="0">
              <a:solidFill>
                <a:srgbClr val="3F3018"/>
              </a:solidFill>
              <a:latin typeface="Verdana"/>
              <a:ea typeface="Verdana"/>
              <a:cs typeface="Times New Roman"/>
            </a:endParaRPr>
          </a:p>
          <a:p>
            <a:pPr>
              <a:spcAft>
                <a:spcPts val="0"/>
              </a:spcAft>
            </a:pPr>
            <a:r>
              <a:rPr lang="da-DK" sz="1000" b="1" dirty="0">
                <a:solidFill>
                  <a:srgbClr val="3F3018"/>
                </a:solidFill>
                <a:latin typeface="Verdana"/>
                <a:ea typeface="Verdana"/>
                <a:cs typeface="Times New Roman"/>
              </a:rPr>
              <a:t>17.30 – 17.50 </a:t>
            </a:r>
            <a:r>
              <a:rPr lang="da-DK" sz="1000" b="1" dirty="0" smtClean="0">
                <a:solidFill>
                  <a:srgbClr val="3F3018"/>
                </a:solidFill>
                <a:latin typeface="Verdana"/>
                <a:ea typeface="Verdana"/>
                <a:cs typeface="Times New Roman"/>
              </a:rPr>
              <a:t>	</a:t>
            </a:r>
            <a:r>
              <a:rPr lang="da-DK" sz="1000" b="1" dirty="0" smtClean="0"/>
              <a:t>Opsamling </a:t>
            </a:r>
            <a:r>
              <a:rPr lang="da-DK" sz="1000" b="1" dirty="0"/>
              <a:t>på </a:t>
            </a:r>
            <a:r>
              <a:rPr lang="da-DK" sz="1000" b="1" dirty="0" smtClean="0"/>
              <a:t>tilfredshedsundersøgelsen</a:t>
            </a:r>
            <a:r>
              <a:rPr lang="da-DK" sz="1000" b="1" dirty="0" smtClean="0">
                <a:solidFill>
                  <a:srgbClr val="3F3018"/>
                </a:solidFill>
                <a:latin typeface="Verdana"/>
                <a:ea typeface="Verdana"/>
                <a:cs typeface="Times New Roman"/>
              </a:rPr>
              <a:t> i </a:t>
            </a:r>
            <a:r>
              <a:rPr lang="da-DK" sz="1000" b="1" dirty="0"/>
              <a:t>Regionshospitalet </a:t>
            </a:r>
            <a:r>
              <a:rPr lang="da-DK" sz="1000" b="1" dirty="0" smtClean="0">
                <a:solidFill>
                  <a:srgbClr val="3F3018"/>
                </a:solidFill>
                <a:latin typeface="Verdana"/>
                <a:ea typeface="Verdana"/>
                <a:cs typeface="Times New Roman"/>
              </a:rPr>
              <a:t>Gødstrup </a:t>
            </a:r>
            <a:r>
              <a:rPr lang="da-DK" sz="1000" dirty="0" smtClean="0">
                <a:solidFill>
                  <a:srgbClr val="3F3018"/>
                </a:solidFill>
                <a:latin typeface="Verdana"/>
                <a:ea typeface="Verdana"/>
                <a:cs typeface="Times New Roman"/>
              </a:rPr>
              <a:t>v. Ditte Kirk Ibsen </a:t>
            </a:r>
          </a:p>
          <a:p>
            <a:pPr>
              <a:spcAft>
                <a:spcPts val="0"/>
              </a:spcAft>
            </a:pPr>
            <a:r>
              <a:rPr lang="da-DK" sz="1000" dirty="0" smtClean="0">
                <a:solidFill>
                  <a:srgbClr val="3F3018"/>
                </a:solidFill>
                <a:latin typeface="Verdana"/>
                <a:ea typeface="Verdana"/>
                <a:cs typeface="Times New Roman"/>
              </a:rPr>
              <a:t>	                	Punktet er til orientering og drøftelse.</a:t>
            </a:r>
          </a:p>
          <a:p>
            <a:pPr>
              <a:spcAft>
                <a:spcPts val="0"/>
              </a:spcAft>
            </a:pPr>
            <a:r>
              <a:rPr lang="da-DK" sz="1000" b="1" dirty="0" smtClean="0">
                <a:solidFill>
                  <a:srgbClr val="3F3018"/>
                </a:solidFill>
                <a:latin typeface="Verdana"/>
                <a:ea typeface="Verdana"/>
                <a:cs typeface="Times New Roman"/>
              </a:rPr>
              <a:t>	</a:t>
            </a:r>
            <a:endParaRPr lang="da-DK" sz="1000" dirty="0">
              <a:solidFill>
                <a:srgbClr val="3F3018"/>
              </a:solidFill>
              <a:latin typeface="Verdana"/>
              <a:ea typeface="Verdana"/>
              <a:cs typeface="Times New Roman"/>
            </a:endParaRPr>
          </a:p>
          <a:p>
            <a:pPr>
              <a:spcAft>
                <a:spcPts val="0"/>
              </a:spcAft>
            </a:pPr>
            <a:r>
              <a:rPr lang="da-DK" sz="1000" b="1" dirty="0">
                <a:solidFill>
                  <a:srgbClr val="3F3018"/>
                </a:solidFill>
                <a:latin typeface="Verdana"/>
                <a:ea typeface="Verdana"/>
                <a:cs typeface="Times New Roman"/>
              </a:rPr>
              <a:t>17.50 – </a:t>
            </a:r>
            <a:r>
              <a:rPr lang="da-DK" sz="1000" b="1" dirty="0" smtClean="0">
                <a:solidFill>
                  <a:srgbClr val="3F3018"/>
                </a:solidFill>
                <a:latin typeface="Verdana"/>
                <a:ea typeface="Verdana"/>
                <a:cs typeface="Times New Roman"/>
              </a:rPr>
              <a:t>18.15                	Spisepause</a:t>
            </a:r>
            <a:endParaRPr lang="da-DK" sz="1000" b="1" dirty="0">
              <a:solidFill>
                <a:srgbClr val="3F3018"/>
              </a:solidFill>
              <a:latin typeface="Verdana"/>
              <a:ea typeface="Verdana"/>
              <a:cs typeface="Times New Roman"/>
            </a:endParaRPr>
          </a:p>
          <a:p>
            <a:pPr>
              <a:spcAft>
                <a:spcPts val="0"/>
              </a:spcAft>
            </a:pPr>
            <a:endParaRPr lang="da-DK" sz="1000" dirty="0">
              <a:solidFill>
                <a:srgbClr val="3F3018"/>
              </a:solidFill>
              <a:latin typeface="Verdana"/>
              <a:ea typeface="Verdana"/>
              <a:cs typeface="Times New Roman"/>
            </a:endParaRPr>
          </a:p>
          <a:p>
            <a:pPr>
              <a:spcAft>
                <a:spcPts val="0"/>
              </a:spcAft>
            </a:pPr>
            <a:r>
              <a:rPr lang="da-DK" sz="1000" b="1" dirty="0" smtClean="0">
                <a:solidFill>
                  <a:srgbClr val="3F3018"/>
                </a:solidFill>
                <a:latin typeface="Verdana"/>
                <a:ea typeface="Verdana"/>
                <a:cs typeface="Times New Roman"/>
              </a:rPr>
              <a:t>18.15 </a:t>
            </a:r>
            <a:r>
              <a:rPr lang="da-DK" sz="1000" b="1" dirty="0">
                <a:solidFill>
                  <a:srgbClr val="3F3018"/>
                </a:solidFill>
                <a:latin typeface="Verdana"/>
                <a:ea typeface="Verdana"/>
                <a:cs typeface="Times New Roman"/>
              </a:rPr>
              <a:t>– </a:t>
            </a:r>
            <a:r>
              <a:rPr lang="da-DK" sz="1000" b="1" dirty="0" smtClean="0">
                <a:solidFill>
                  <a:srgbClr val="3F3018"/>
                </a:solidFill>
                <a:latin typeface="Verdana"/>
                <a:ea typeface="Verdana"/>
                <a:cs typeface="Times New Roman"/>
              </a:rPr>
              <a:t>18.40                 	Orientering </a:t>
            </a:r>
            <a:r>
              <a:rPr lang="da-DK" sz="1000" b="1" dirty="0">
                <a:solidFill>
                  <a:srgbClr val="3F3018"/>
                </a:solidFill>
                <a:latin typeface="Verdana"/>
                <a:ea typeface="Verdana"/>
                <a:cs typeface="Times New Roman"/>
              </a:rPr>
              <a:t>fra </a:t>
            </a:r>
            <a:r>
              <a:rPr lang="da-DK" sz="1000" b="1" dirty="0" smtClean="0">
                <a:solidFill>
                  <a:srgbClr val="3F3018"/>
                </a:solidFill>
                <a:latin typeface="Verdana"/>
                <a:ea typeface="Verdana"/>
                <a:cs typeface="Times New Roman"/>
              </a:rPr>
              <a:t>Hospitalsledelsen </a:t>
            </a:r>
            <a:r>
              <a:rPr lang="da-DK" sz="1000" b="1" dirty="0">
                <a:solidFill>
                  <a:srgbClr val="3F3018"/>
                </a:solidFill>
                <a:latin typeface="Verdana"/>
                <a:ea typeface="Verdana"/>
                <a:cs typeface="Times New Roman"/>
              </a:rPr>
              <a:t>v. </a:t>
            </a:r>
            <a:r>
              <a:rPr lang="da-DK" sz="1000" b="1" dirty="0" smtClean="0">
                <a:solidFill>
                  <a:srgbClr val="3F3018"/>
                </a:solidFill>
                <a:latin typeface="Verdana"/>
                <a:ea typeface="Verdana"/>
                <a:cs typeface="Times New Roman"/>
              </a:rPr>
              <a:t>Ida G.</a:t>
            </a:r>
          </a:p>
          <a:p>
            <a:pPr>
              <a:spcAft>
                <a:spcPts val="0"/>
              </a:spcAft>
            </a:pPr>
            <a:r>
              <a:rPr lang="da-DK" sz="1000" b="1" dirty="0">
                <a:solidFill>
                  <a:srgbClr val="3F3018"/>
                </a:solidFill>
                <a:latin typeface="Verdana"/>
                <a:ea typeface="Verdana"/>
                <a:cs typeface="Times New Roman"/>
              </a:rPr>
              <a:t>	</a:t>
            </a:r>
            <a:r>
              <a:rPr lang="da-DK" sz="1000" b="1" dirty="0" smtClean="0">
                <a:solidFill>
                  <a:srgbClr val="3F3018"/>
                </a:solidFill>
                <a:latin typeface="Verdana"/>
                <a:ea typeface="Verdana"/>
                <a:cs typeface="Times New Roman"/>
              </a:rPr>
              <a:t>	</a:t>
            </a:r>
            <a:r>
              <a:rPr lang="da-DK" sz="1000" dirty="0" smtClean="0">
                <a:solidFill>
                  <a:srgbClr val="3F3018"/>
                </a:solidFill>
                <a:latin typeface="Verdana"/>
                <a:ea typeface="Verdana"/>
                <a:cs typeface="Times New Roman"/>
              </a:rPr>
              <a:t>Seneste nyt, hvad er det hospitalet er udfordret af her 4. måneder efter 1. flytning?</a:t>
            </a:r>
            <a:endParaRPr lang="da-DK" sz="1000" b="1" dirty="0">
              <a:solidFill>
                <a:srgbClr val="3F3018"/>
              </a:solidFill>
              <a:latin typeface="Verdana"/>
              <a:ea typeface="Verdana"/>
              <a:cs typeface="Times New Roman"/>
            </a:endParaRPr>
          </a:p>
          <a:p>
            <a:pPr>
              <a:spcAft>
                <a:spcPts val="0"/>
              </a:spcAft>
            </a:pPr>
            <a:endParaRPr lang="da-DK" sz="1000" dirty="0">
              <a:solidFill>
                <a:srgbClr val="3F3018"/>
              </a:solidFill>
              <a:latin typeface="Verdana"/>
              <a:ea typeface="Verdana"/>
              <a:cs typeface="Times New Roman"/>
            </a:endParaRPr>
          </a:p>
          <a:p>
            <a:pPr>
              <a:spcAft>
                <a:spcPts val="0"/>
              </a:spcAft>
            </a:pPr>
            <a:r>
              <a:rPr lang="da-DK" sz="1000" b="1" dirty="0" smtClean="0">
                <a:solidFill>
                  <a:srgbClr val="3F3018"/>
                </a:solidFill>
                <a:latin typeface="Verdana"/>
                <a:ea typeface="Verdana"/>
                <a:cs typeface="Times New Roman"/>
              </a:rPr>
              <a:t>18.40 </a:t>
            </a:r>
            <a:r>
              <a:rPr lang="da-DK" sz="1000" b="1" dirty="0">
                <a:solidFill>
                  <a:srgbClr val="3F3018"/>
                </a:solidFill>
                <a:latin typeface="Verdana"/>
                <a:ea typeface="Verdana"/>
                <a:cs typeface="Times New Roman"/>
              </a:rPr>
              <a:t>– 19.00               </a:t>
            </a:r>
            <a:r>
              <a:rPr lang="da-DK" sz="1000" b="1" dirty="0" smtClean="0">
                <a:solidFill>
                  <a:srgbClr val="3F3018"/>
                </a:solidFill>
                <a:latin typeface="Verdana"/>
                <a:ea typeface="Verdana"/>
                <a:cs typeface="Times New Roman"/>
              </a:rPr>
              <a:t>	Eventuelt</a:t>
            </a:r>
            <a:endParaRPr lang="da-DK" sz="1000" b="1" dirty="0">
              <a:solidFill>
                <a:srgbClr val="3F3018"/>
              </a:solidFill>
              <a:latin typeface="Verdana"/>
              <a:ea typeface="Verdana"/>
              <a:cs typeface="Times New Roman"/>
            </a:endParaRPr>
          </a:p>
          <a:p>
            <a:pPr lvl="3">
              <a:spcAft>
                <a:spcPts val="0"/>
              </a:spcAft>
            </a:pPr>
            <a:r>
              <a:rPr lang="da-DK" sz="1000" dirty="0">
                <a:solidFill>
                  <a:srgbClr val="3F3018"/>
                </a:solidFill>
                <a:latin typeface="Verdana"/>
                <a:ea typeface="Verdana"/>
                <a:cs typeface="Times New Roman"/>
              </a:rPr>
              <a:t>      </a:t>
            </a:r>
            <a:r>
              <a:rPr lang="da-DK" sz="1000" dirty="0" smtClean="0">
                <a:solidFill>
                  <a:srgbClr val="3F3018"/>
                </a:solidFill>
                <a:latin typeface="Verdana"/>
                <a:ea typeface="Verdana"/>
                <a:cs typeface="Times New Roman"/>
              </a:rPr>
              <a:t>	Herunder </a:t>
            </a:r>
            <a:r>
              <a:rPr lang="da-DK" sz="1000" dirty="0">
                <a:solidFill>
                  <a:srgbClr val="3F3018"/>
                </a:solidFill>
                <a:latin typeface="Verdana"/>
                <a:ea typeface="Verdana"/>
                <a:cs typeface="Times New Roman"/>
              </a:rPr>
              <a:t>emner til kommende møder samt opsamling fra formødet</a:t>
            </a:r>
          </a:p>
          <a:p>
            <a:pPr>
              <a:spcAft>
                <a:spcPts val="0"/>
              </a:spcAft>
            </a:pPr>
            <a:endParaRPr lang="da-DK" sz="1100" dirty="0"/>
          </a:p>
          <a:p>
            <a:pPr lvl="0">
              <a:spcAft>
                <a:spcPts val="0"/>
              </a:spcAft>
            </a:pPr>
            <a:endParaRPr lang="da-DK" sz="1400" dirty="0">
              <a:solidFill>
                <a:srgbClr val="3F3018"/>
              </a:solidFill>
              <a:latin typeface="Verdana"/>
              <a:ea typeface="Verdana"/>
              <a:cs typeface="Times New Roman"/>
            </a:endParaRPr>
          </a:p>
          <a:p>
            <a:pPr lvl="0">
              <a:spcAft>
                <a:spcPts val="0"/>
              </a:spcAft>
            </a:pPr>
            <a:endParaRPr lang="da-DK" sz="1400" dirty="0">
              <a:solidFill>
                <a:srgbClr val="3F3018"/>
              </a:solidFill>
              <a:latin typeface="Verdana"/>
              <a:ea typeface="Verdana"/>
              <a:cs typeface="Times New Roman"/>
            </a:endParaRPr>
          </a:p>
          <a:p>
            <a:pPr marL="457200">
              <a:spcAft>
                <a:spcPts val="0"/>
              </a:spcAft>
            </a:pPr>
            <a:r>
              <a:rPr lang="da-DK" sz="1600" dirty="0">
                <a:latin typeface="Verdana"/>
                <a:ea typeface="Verdana"/>
                <a:cs typeface="Times New Roman"/>
              </a:rPr>
              <a:t> </a:t>
            </a:r>
          </a:p>
        </p:txBody>
      </p:sp>
    </p:spTree>
    <p:extLst>
      <p:ext uri="{BB962C8B-B14F-4D97-AF65-F5344CB8AC3E}">
        <p14:creationId xmlns:p14="http://schemas.microsoft.com/office/powerpoint/2010/main" val="19493322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p:cNvSpPr>
            <a:spLocks noGrp="1"/>
          </p:cNvSpPr>
          <p:nvPr>
            <p:ph type="title"/>
          </p:nvPr>
        </p:nvSpPr>
        <p:spPr>
          <a:xfrm>
            <a:off x="833655" y="168464"/>
            <a:ext cx="7197309" cy="914347"/>
          </a:xfrm>
        </p:spPr>
        <p:txBody>
          <a:bodyPr/>
          <a:lstStyle/>
          <a:p>
            <a:r>
              <a:rPr lang="da-DK" altLang="da-DK" smtClean="0"/>
              <a:t>Klassifikation af alvorlighed</a:t>
            </a:r>
          </a:p>
        </p:txBody>
      </p:sp>
      <p:sp>
        <p:nvSpPr>
          <p:cNvPr id="25603" name="Pladsholder til sidefod 3"/>
          <p:cNvSpPr>
            <a:spLocks noGrp="1"/>
          </p:cNvSpPr>
          <p:nvPr>
            <p:ph type="ftr" sz="quarter" idx="10"/>
          </p:nvPr>
        </p:nvSpPr>
        <p:spPr>
          <a:noFill/>
        </p:spPr>
        <p:txBody>
          <a:bodyPr/>
          <a:lstStyle>
            <a:lvl1pPr>
              <a:spcAft>
                <a:spcPct val="20000"/>
              </a:spcAft>
              <a:buClr>
                <a:schemeClr val="accent2"/>
              </a:buClr>
              <a:buFont typeface="Wingdings" panose="05000000000000000000" pitchFamily="2" charset="2"/>
              <a:buChar char="§"/>
              <a:defRPr sz="2400">
                <a:solidFill>
                  <a:schemeClr val="tx1"/>
                </a:solidFill>
                <a:latin typeface="Verdana" panose="020B0604030504040204" pitchFamily="34" charset="0"/>
              </a:defRPr>
            </a:lvl1pPr>
            <a:lvl2pPr marL="742950" indent="-285750">
              <a:spcAft>
                <a:spcPct val="20000"/>
              </a:spcAft>
              <a:buClr>
                <a:schemeClr val="accent2"/>
              </a:buClr>
              <a:buFont typeface="Wingdings" panose="05000000000000000000" pitchFamily="2" charset="2"/>
              <a:buChar char="§"/>
              <a:defRPr sz="2000">
                <a:solidFill>
                  <a:schemeClr val="tx1"/>
                </a:solidFill>
                <a:latin typeface="Verdana" panose="020B0604030504040204" pitchFamily="34" charset="0"/>
              </a:defRPr>
            </a:lvl2pPr>
            <a:lvl3pPr marL="1143000" indent="-228600">
              <a:spcAft>
                <a:spcPct val="20000"/>
              </a:spcAft>
              <a:buClr>
                <a:schemeClr val="accent2"/>
              </a:buClr>
              <a:buFont typeface="Wingdings" panose="05000000000000000000" pitchFamily="2" charset="2"/>
              <a:buChar char="§"/>
              <a:defRPr>
                <a:solidFill>
                  <a:schemeClr val="tx1"/>
                </a:solidFill>
                <a:latin typeface="Verdana" panose="020B0604030504040204" pitchFamily="34" charset="0"/>
              </a:defRPr>
            </a:lvl3pPr>
            <a:lvl4pPr marL="1600200" indent="-228600">
              <a:spcAft>
                <a:spcPct val="20000"/>
              </a:spcAft>
              <a:buClr>
                <a:schemeClr val="accent2"/>
              </a:buClr>
              <a:buFont typeface="Wingdings" panose="05000000000000000000" pitchFamily="2" charset="2"/>
              <a:buChar char="§"/>
              <a:defRPr sz="1600">
                <a:solidFill>
                  <a:schemeClr val="tx1"/>
                </a:solidFill>
                <a:latin typeface="Verdana" panose="020B0604030504040204" pitchFamily="34" charset="0"/>
              </a:defRPr>
            </a:lvl4pPr>
            <a:lvl5pPr marL="2057399" indent="-228600">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5pPr>
            <a:lvl6pPr marL="2514600" indent="-228600"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6pPr>
            <a:lvl7pPr marL="2971800" indent="-228600"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7pPr>
            <a:lvl8pPr marL="3429000" indent="-228600"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8pPr>
            <a:lvl9pPr marL="3886200" indent="-228600"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9pPr>
          </a:lstStyle>
          <a:p>
            <a:pPr>
              <a:spcAft>
                <a:spcPct val="0"/>
              </a:spcAft>
              <a:buClrTx/>
              <a:buFontTx/>
              <a:buNone/>
            </a:pPr>
            <a:r>
              <a:rPr lang="da-DK" altLang="da-DK" sz="900">
                <a:solidFill>
                  <a:schemeClr val="accent1"/>
                </a:solidFill>
              </a:rPr>
              <a:t>Regionshospitalet Gødstrup</a:t>
            </a:r>
          </a:p>
        </p:txBody>
      </p:sp>
      <p:pic>
        <p:nvPicPr>
          <p:cNvPr id="25604" name="Pladsholder til indhold 4"/>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257492" y="2525765"/>
            <a:ext cx="6121046" cy="3276411"/>
          </a:xfrm>
        </p:spPr>
      </p:pic>
      <p:sp>
        <p:nvSpPr>
          <p:cNvPr id="25605" name="Tekstboks 1"/>
          <p:cNvSpPr txBox="1">
            <a:spLocks noChangeArrowheads="1"/>
          </p:cNvSpPr>
          <p:nvPr/>
        </p:nvSpPr>
        <p:spPr bwMode="auto">
          <a:xfrm>
            <a:off x="1238443" y="1505061"/>
            <a:ext cx="5943256" cy="1015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ct val="20000"/>
              </a:spcAft>
              <a:buClr>
                <a:schemeClr val="accent2"/>
              </a:buClr>
              <a:buFont typeface="Wingdings" panose="05000000000000000000" pitchFamily="2" charset="2"/>
              <a:buChar char="§"/>
              <a:defRPr sz="2400">
                <a:solidFill>
                  <a:schemeClr val="tx1"/>
                </a:solidFill>
                <a:latin typeface="Verdana" panose="020B0604030504040204" pitchFamily="34" charset="0"/>
              </a:defRPr>
            </a:lvl1pPr>
            <a:lvl2pPr marL="742950" indent="-285750">
              <a:spcAft>
                <a:spcPct val="20000"/>
              </a:spcAft>
              <a:buClr>
                <a:schemeClr val="accent2"/>
              </a:buClr>
              <a:buFont typeface="Wingdings" panose="05000000000000000000" pitchFamily="2" charset="2"/>
              <a:buChar char="§"/>
              <a:defRPr sz="2000">
                <a:solidFill>
                  <a:schemeClr val="tx1"/>
                </a:solidFill>
                <a:latin typeface="Verdana" panose="020B0604030504040204" pitchFamily="34" charset="0"/>
              </a:defRPr>
            </a:lvl2pPr>
            <a:lvl3pPr marL="1143000" indent="-228600">
              <a:spcAft>
                <a:spcPct val="20000"/>
              </a:spcAft>
              <a:buClr>
                <a:schemeClr val="accent2"/>
              </a:buClr>
              <a:buFont typeface="Wingdings" panose="05000000000000000000" pitchFamily="2" charset="2"/>
              <a:buChar char="§"/>
              <a:defRPr>
                <a:solidFill>
                  <a:schemeClr val="tx1"/>
                </a:solidFill>
                <a:latin typeface="Verdana" panose="020B0604030504040204" pitchFamily="34" charset="0"/>
              </a:defRPr>
            </a:lvl3pPr>
            <a:lvl4pPr marL="1600200" indent="-228600">
              <a:spcAft>
                <a:spcPct val="20000"/>
              </a:spcAft>
              <a:buClr>
                <a:schemeClr val="accent2"/>
              </a:buClr>
              <a:buFont typeface="Wingdings" panose="05000000000000000000" pitchFamily="2" charset="2"/>
              <a:buChar char="§"/>
              <a:defRPr sz="1600">
                <a:solidFill>
                  <a:schemeClr val="tx1"/>
                </a:solidFill>
                <a:latin typeface="Verdana" panose="020B0604030504040204" pitchFamily="34" charset="0"/>
              </a:defRPr>
            </a:lvl4pPr>
            <a:lvl5pPr marL="2057400" indent="-228600">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5pPr>
            <a:lvl6pPr marL="2514600" indent="-228600"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6pPr>
            <a:lvl7pPr marL="2971800" indent="-228600"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7pPr>
            <a:lvl8pPr marL="3429000" indent="-228600"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8pPr>
            <a:lvl9pPr marL="3886200" indent="-228600"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9pPr>
          </a:lstStyle>
          <a:p>
            <a:pPr algn="ctr" eaLnBrk="1" hangingPunct="1">
              <a:spcAft>
                <a:spcPct val="0"/>
              </a:spcAft>
              <a:buClrTx/>
              <a:buFontTx/>
              <a:buNone/>
            </a:pPr>
            <a:r>
              <a:rPr lang="da-DK" altLang="da-DK" sz="2000"/>
              <a:t>Alvorligheden angives som den faktuelle skade den utilsigtede hændelse har medført for patienten</a:t>
            </a:r>
          </a:p>
        </p:txBody>
      </p:sp>
    </p:spTree>
    <p:extLst>
      <p:ext uri="{BB962C8B-B14F-4D97-AF65-F5344CB8AC3E}">
        <p14:creationId xmlns:p14="http://schemas.microsoft.com/office/powerpoint/2010/main" val="33040950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9361" y="-98575"/>
            <a:ext cx="7197309" cy="914400"/>
          </a:xfrm>
        </p:spPr>
        <p:txBody>
          <a:bodyPr/>
          <a:lstStyle/>
          <a:p>
            <a:r>
              <a:rPr lang="da-DK" dirty="0" smtClean="0"/>
              <a:t>Eksempler på alvorlige </a:t>
            </a:r>
            <a:r>
              <a:rPr lang="da-DK" dirty="0" err="1" smtClean="0"/>
              <a:t>UTH’er</a:t>
            </a:r>
            <a:endParaRPr lang="da-DK" dirty="0"/>
          </a:p>
        </p:txBody>
      </p:sp>
      <p:sp>
        <p:nvSpPr>
          <p:cNvPr id="3" name="Pladsholder til indhold 2"/>
          <p:cNvSpPr>
            <a:spLocks noGrp="1"/>
          </p:cNvSpPr>
          <p:nvPr>
            <p:ph idx="1"/>
          </p:nvPr>
        </p:nvSpPr>
        <p:spPr>
          <a:xfrm>
            <a:off x="719361" y="2277139"/>
            <a:ext cx="7812163" cy="4010026"/>
          </a:xfrm>
        </p:spPr>
        <p:txBody>
          <a:bodyPr/>
          <a:lstStyle/>
          <a:p>
            <a:r>
              <a:rPr lang="da-DK" dirty="0" smtClean="0"/>
              <a:t>Svært syg patient indlagt i Intensiv afdeling udvikler tryksår under indlæggelsen. Tryksåret bliver inficeret og kræver lang behandling og forlænget indlæggelse. </a:t>
            </a:r>
          </a:p>
          <a:p>
            <a:endParaRPr lang="da-DK" dirty="0" smtClean="0"/>
          </a:p>
          <a:p>
            <a:r>
              <a:rPr lang="da-DK" dirty="0" smtClean="0"/>
              <a:t>Patient ses i Akutafdelingen med brystsmerter, som vurderes at være psykisk udløst og patienten udskrives til ambulant kontrol. Patienten indlægges senere efter hjertestop i hjemmet. </a:t>
            </a:r>
          </a:p>
          <a:p>
            <a:endParaRPr lang="da-DK" dirty="0" smtClean="0"/>
          </a:p>
          <a:p>
            <a:r>
              <a:rPr lang="da-DK" dirty="0" smtClean="0"/>
              <a:t>Dement patient falder under indlæggelse og pådrager sig behandlingskrævende flænge samt hjernerystelse, som forlænger indlæggelsen. </a:t>
            </a:r>
          </a:p>
          <a:p>
            <a:endParaRPr lang="da-DK" dirty="0" smtClean="0"/>
          </a:p>
          <a:p>
            <a:endParaRPr lang="da-DK" dirty="0"/>
          </a:p>
        </p:txBody>
      </p:sp>
    </p:spTree>
    <p:extLst>
      <p:ext uri="{BB962C8B-B14F-4D97-AF65-F5344CB8AC3E}">
        <p14:creationId xmlns:p14="http://schemas.microsoft.com/office/powerpoint/2010/main" val="1601239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el 1"/>
          <p:cNvSpPr>
            <a:spLocks noGrp="1"/>
          </p:cNvSpPr>
          <p:nvPr>
            <p:ph type="title"/>
          </p:nvPr>
        </p:nvSpPr>
        <p:spPr/>
        <p:txBody>
          <a:bodyPr/>
          <a:lstStyle/>
          <a:p>
            <a:r>
              <a:rPr lang="da-DK" altLang="da-DK" smtClean="0"/>
              <a:t>Hvad handler UTH’erne om?</a:t>
            </a:r>
            <a:br>
              <a:rPr lang="da-DK" altLang="da-DK" smtClean="0"/>
            </a:br>
            <a:r>
              <a:rPr lang="da-DK" altLang="da-DK" sz="1800"/>
              <a:t>(DPSD-klassifikation, seneste 2 år)</a:t>
            </a:r>
          </a:p>
        </p:txBody>
      </p:sp>
      <p:pic>
        <p:nvPicPr>
          <p:cNvPr id="32771" name="Pladsholder til indhold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00291" y="2432108"/>
            <a:ext cx="8378341" cy="3822479"/>
          </a:xfrm>
        </p:spPr>
      </p:pic>
      <p:sp>
        <p:nvSpPr>
          <p:cNvPr id="32772" name="Pladsholder til sidefod 3"/>
          <p:cNvSpPr>
            <a:spLocks noGrp="1"/>
          </p:cNvSpPr>
          <p:nvPr>
            <p:ph type="ftr" sz="quarter" idx="10"/>
          </p:nvPr>
        </p:nvSpPr>
        <p:spPr>
          <a:noFill/>
        </p:spPr>
        <p:txBody>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399"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r>
              <a:rPr lang="da-DK" altLang="da-DK" sz="900">
                <a:solidFill>
                  <a:schemeClr val="accent1"/>
                </a:solidFill>
              </a:rPr>
              <a:t>Regionshospitalet Gødstrup</a:t>
            </a:r>
          </a:p>
        </p:txBody>
      </p:sp>
    </p:spTree>
    <p:extLst>
      <p:ext uri="{BB962C8B-B14F-4D97-AF65-F5344CB8AC3E}">
        <p14:creationId xmlns:p14="http://schemas.microsoft.com/office/powerpoint/2010/main" val="1340405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9361" y="549347"/>
            <a:ext cx="7197309" cy="914400"/>
          </a:xfrm>
        </p:spPr>
        <p:txBody>
          <a:bodyPr/>
          <a:lstStyle/>
          <a:p>
            <a:r>
              <a:rPr lang="da-DK" dirty="0" smtClean="0"/>
              <a:t>Analyse af en UTH</a:t>
            </a:r>
            <a:endParaRPr lang="da-DK" dirty="0"/>
          </a:p>
        </p:txBody>
      </p:sp>
      <p:sp>
        <p:nvSpPr>
          <p:cNvPr id="3" name="Pladsholder til indhold 2"/>
          <p:cNvSpPr>
            <a:spLocks noGrp="1"/>
          </p:cNvSpPr>
          <p:nvPr>
            <p:ph idx="1"/>
          </p:nvPr>
        </p:nvSpPr>
        <p:spPr/>
        <p:txBody>
          <a:bodyPr/>
          <a:lstStyle/>
          <a:p>
            <a:pPr marL="0" indent="0">
              <a:buNone/>
            </a:pPr>
            <a:r>
              <a:rPr lang="da-DK" sz="2000" b="1" dirty="0"/>
              <a:t>For de ikke-alvorlige</a:t>
            </a:r>
          </a:p>
          <a:p>
            <a:r>
              <a:rPr lang="da-DK" sz="2000" dirty="0"/>
              <a:t>Foretages i et teamsamarbejde i afdelingen</a:t>
            </a:r>
          </a:p>
          <a:p>
            <a:r>
              <a:rPr lang="da-DK" sz="2000" dirty="0"/>
              <a:t>Resultaterne deles i afdelingen via f.eks. afdelingsmøder, tavler eller nyhedsbreve</a:t>
            </a:r>
          </a:p>
          <a:p>
            <a:pPr marL="0" indent="0">
              <a:buNone/>
            </a:pPr>
            <a:endParaRPr lang="da-DK" sz="2000" dirty="0"/>
          </a:p>
          <a:p>
            <a:pPr marL="0" indent="0">
              <a:buNone/>
            </a:pPr>
            <a:r>
              <a:rPr lang="da-DK" sz="2000" b="1" dirty="0"/>
              <a:t>For de alvorlige</a:t>
            </a:r>
          </a:p>
          <a:p>
            <a:r>
              <a:rPr lang="da-DK" sz="2000" dirty="0"/>
              <a:t>Foretages i et samarbejde mellem afdelingsledelse, sagsbehandlere og risikomanager, evt. med inddragelse af frontpersonale (og patient)</a:t>
            </a:r>
          </a:p>
          <a:p>
            <a:r>
              <a:rPr lang="da-DK" sz="2000" dirty="0"/>
              <a:t>Der afvikles tværgående analysemøde, hvorfra der skrives en rapport</a:t>
            </a:r>
          </a:p>
          <a:p>
            <a:endParaRPr lang="da-DK" sz="2000" dirty="0"/>
          </a:p>
          <a:p>
            <a:pPr marL="0" indent="0">
              <a:buNone/>
            </a:pPr>
            <a:r>
              <a:rPr lang="da-DK" sz="2000" dirty="0"/>
              <a:t>Alle hændelser behandles i DPSD og resultaterne tilgår Styrelsen for Patientsikkerhed</a:t>
            </a:r>
          </a:p>
          <a:p>
            <a:endParaRPr lang="da-DK" sz="2000" dirty="0"/>
          </a:p>
        </p:txBody>
      </p:sp>
    </p:spTree>
    <p:extLst>
      <p:ext uri="{BB962C8B-B14F-4D97-AF65-F5344CB8AC3E}">
        <p14:creationId xmlns:p14="http://schemas.microsoft.com/office/powerpoint/2010/main" val="2199558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Technical Illustrations Gallery | Commercial Technical Illustr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997" y="2478143"/>
            <a:ext cx="2590650" cy="3420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descr="People Illustrations: the Best Custom Illustrated People Image Ideas |  99designs"/>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9251695" y="1794023"/>
            <a:ext cx="3311409" cy="3311409"/>
          </a:xfrm>
          <a:prstGeom prst="ellipse">
            <a:avLst/>
          </a:prstGeom>
          <a:noFill/>
          <a:extLst>
            <a:ext uri="{909E8E84-426E-40DD-AFC4-6F175D3DCCD1}">
              <a14:hiddenFill xmlns:a14="http://schemas.microsoft.com/office/drawing/2010/main">
                <a:solidFill>
                  <a:srgbClr val="FFFFFF"/>
                </a:solidFill>
              </a14:hiddenFill>
            </a:ext>
          </a:extLst>
        </p:spPr>
      </p:pic>
      <p:sp>
        <p:nvSpPr>
          <p:cNvPr id="71685" name="Tekstfelt 5"/>
          <p:cNvSpPr txBox="1">
            <a:spLocks noChangeArrowheads="1"/>
          </p:cNvSpPr>
          <p:nvPr/>
        </p:nvSpPr>
        <p:spPr bwMode="auto">
          <a:xfrm>
            <a:off x="857465" y="5986315"/>
            <a:ext cx="2343015" cy="52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pPr algn="ctr"/>
            <a:r>
              <a:rPr lang="da-DK" altLang="da-DK" sz="1400" b="1">
                <a:solidFill>
                  <a:schemeClr val="tx2"/>
                </a:solidFill>
              </a:rPr>
              <a:t>Apparatet</a:t>
            </a:r>
          </a:p>
          <a:p>
            <a:pPr algn="ctr"/>
            <a:r>
              <a:rPr lang="da-DK" altLang="da-DK" sz="1400" b="1">
                <a:solidFill>
                  <a:schemeClr val="tx2"/>
                </a:solidFill>
              </a:rPr>
              <a:t>SIKKERHED 1</a:t>
            </a:r>
          </a:p>
        </p:txBody>
      </p:sp>
      <p:sp>
        <p:nvSpPr>
          <p:cNvPr id="71686" name="Tekstfelt 6"/>
          <p:cNvSpPr txBox="1">
            <a:spLocks noChangeArrowheads="1"/>
          </p:cNvSpPr>
          <p:nvPr/>
        </p:nvSpPr>
        <p:spPr bwMode="auto">
          <a:xfrm>
            <a:off x="5724459" y="5878373"/>
            <a:ext cx="2343015" cy="738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pPr algn="ctr"/>
            <a:r>
              <a:rPr lang="da-DK" altLang="da-DK" sz="1400" b="1">
                <a:solidFill>
                  <a:schemeClr val="tx2"/>
                </a:solidFill>
              </a:rPr>
              <a:t>Det komplekse system</a:t>
            </a:r>
          </a:p>
          <a:p>
            <a:pPr algn="ctr"/>
            <a:r>
              <a:rPr lang="da-DK" altLang="da-DK" sz="1400" b="1">
                <a:solidFill>
                  <a:schemeClr val="tx2"/>
                </a:solidFill>
              </a:rPr>
              <a:t>SIKKERHED 2</a:t>
            </a:r>
          </a:p>
        </p:txBody>
      </p:sp>
      <p:pic>
        <p:nvPicPr>
          <p:cNvPr id="71687" name="Picture 8" descr="Connected People - Circle , Free Transparent Clipart - ClipartK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43" y="2562276"/>
            <a:ext cx="2114428" cy="3295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Picture 10" descr="17 Rhodilia ideas | waves icon, email newsletter design, email design  inspir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417" y="4467960"/>
            <a:ext cx="1781072" cy="1779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9" name="Picture 14" descr="Youtube Arrow Png - Red Arrow Youtube Png | Full Size PNG Download | Seek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4202984">
            <a:off x="3248895" y="3736165"/>
            <a:ext cx="2039820" cy="169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0" name="Pladsholder til sidefod 1"/>
          <p:cNvSpPr>
            <a:spLocks noGrp="1"/>
          </p:cNvSpPr>
          <p:nvPr>
            <p:ph type="ftr" sz="quarter" idx="10"/>
          </p:nvPr>
        </p:nvSpPr>
        <p:spPr>
          <a:noFill/>
        </p:spPr>
        <p:txBody>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399"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r>
              <a:rPr lang="da-DK" altLang="da-DK" sz="900">
                <a:solidFill>
                  <a:schemeClr val="accent1"/>
                </a:solidFill>
              </a:rPr>
              <a:t>Regionshospitalet Gødstrup</a:t>
            </a:r>
          </a:p>
        </p:txBody>
      </p:sp>
      <p:sp>
        <p:nvSpPr>
          <p:cNvPr id="11" name="Rectangle 2"/>
          <p:cNvSpPr txBox="1">
            <a:spLocks noChangeArrowheads="1"/>
          </p:cNvSpPr>
          <p:nvPr/>
        </p:nvSpPr>
        <p:spPr>
          <a:xfrm>
            <a:off x="539984" y="549442"/>
            <a:ext cx="8459299" cy="1142933"/>
          </a:xfrm>
          <a:prstGeom prst="rect">
            <a:avLst/>
          </a:prstGeom>
        </p:spPr>
        <p:txBody>
          <a:bodyPr>
            <a:normAutofit/>
          </a:bodyPr>
          <a:lstStyle/>
          <a:p>
            <a:pPr defTabSz="457200">
              <a:defRPr/>
            </a:pPr>
            <a:r>
              <a:rPr lang="da-DK" altLang="da-DK" sz="2800" b="1" dirty="0">
                <a:latin typeface="Verdana"/>
                <a:ea typeface="+mj-ea"/>
                <a:cs typeface="Verdana"/>
              </a:rPr>
              <a:t>At forstå hvordan systemer fungerer</a:t>
            </a:r>
            <a:endParaRPr lang="da-DK" altLang="da-DK" sz="2800" dirty="0">
              <a:solidFill>
                <a:schemeClr val="accent1">
                  <a:lumMod val="75000"/>
                </a:schemeClr>
              </a:solidFill>
              <a:latin typeface="Verdana"/>
              <a:ea typeface="+mj-ea"/>
              <a:cs typeface="Verdana"/>
            </a:endParaRPr>
          </a:p>
        </p:txBody>
      </p:sp>
    </p:spTree>
    <p:extLst>
      <p:ext uri="{BB962C8B-B14F-4D97-AF65-F5344CB8AC3E}">
        <p14:creationId xmlns:p14="http://schemas.microsoft.com/office/powerpoint/2010/main" val="38432929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Pladsholder til sidefod 1"/>
          <p:cNvSpPr>
            <a:spLocks noGrp="1"/>
          </p:cNvSpPr>
          <p:nvPr>
            <p:ph type="ftr" sz="quarter" idx="10"/>
          </p:nvPr>
        </p:nvSpPr>
        <p:spPr>
          <a:noFill/>
        </p:spPr>
        <p:txBody>
          <a:bodyPr/>
          <a:lstStyle>
            <a:lvl1pPr>
              <a:spcAft>
                <a:spcPct val="20000"/>
              </a:spcAft>
              <a:buClr>
                <a:schemeClr val="accent2"/>
              </a:buClr>
              <a:buFont typeface="Wingdings" panose="05000000000000000000" pitchFamily="2" charset="2"/>
              <a:buChar char="§"/>
              <a:defRPr sz="2400">
                <a:solidFill>
                  <a:schemeClr val="tx1"/>
                </a:solidFill>
                <a:latin typeface="Verdana" panose="020B0604030504040204" pitchFamily="34" charset="0"/>
              </a:defRPr>
            </a:lvl1pPr>
            <a:lvl2pPr marL="742950" indent="-285750">
              <a:spcAft>
                <a:spcPct val="20000"/>
              </a:spcAft>
              <a:buClr>
                <a:schemeClr val="accent2"/>
              </a:buClr>
              <a:buFont typeface="Wingdings" panose="05000000000000000000" pitchFamily="2" charset="2"/>
              <a:buChar char="§"/>
              <a:defRPr sz="2000">
                <a:solidFill>
                  <a:schemeClr val="tx1"/>
                </a:solidFill>
                <a:latin typeface="Verdana" panose="020B0604030504040204" pitchFamily="34" charset="0"/>
              </a:defRPr>
            </a:lvl2pPr>
            <a:lvl3pPr marL="1143000" indent="-228600">
              <a:spcAft>
                <a:spcPct val="20000"/>
              </a:spcAft>
              <a:buClr>
                <a:schemeClr val="accent2"/>
              </a:buClr>
              <a:buFont typeface="Wingdings" panose="05000000000000000000" pitchFamily="2" charset="2"/>
              <a:buChar char="§"/>
              <a:defRPr>
                <a:solidFill>
                  <a:schemeClr val="tx1"/>
                </a:solidFill>
                <a:latin typeface="Verdana" panose="020B0604030504040204" pitchFamily="34" charset="0"/>
              </a:defRPr>
            </a:lvl3pPr>
            <a:lvl4pPr marL="1600200" indent="-228600">
              <a:spcAft>
                <a:spcPct val="20000"/>
              </a:spcAft>
              <a:buClr>
                <a:schemeClr val="accent2"/>
              </a:buClr>
              <a:buFont typeface="Wingdings" panose="05000000000000000000" pitchFamily="2" charset="2"/>
              <a:buChar char="§"/>
              <a:defRPr sz="1600">
                <a:solidFill>
                  <a:schemeClr val="tx1"/>
                </a:solidFill>
                <a:latin typeface="Verdana" panose="020B0604030504040204" pitchFamily="34" charset="0"/>
              </a:defRPr>
            </a:lvl4pPr>
            <a:lvl5pPr marL="2057399" indent="-228600">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5pPr>
            <a:lvl6pPr marL="2514600" indent="-228600"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6pPr>
            <a:lvl7pPr marL="2971800" indent="-228600"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7pPr>
            <a:lvl8pPr marL="3429000" indent="-228600"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8pPr>
            <a:lvl9pPr marL="3886200" indent="-228600" eaLnBrk="0" fontAlgn="base" hangingPunct="0">
              <a:spcBef>
                <a:spcPct val="0"/>
              </a:spcBef>
              <a:spcAft>
                <a:spcPct val="20000"/>
              </a:spcAft>
              <a:buClr>
                <a:schemeClr val="accent2"/>
              </a:buClr>
              <a:buFont typeface="Wingdings" panose="05000000000000000000" pitchFamily="2" charset="2"/>
              <a:buChar char="§"/>
              <a:defRPr sz="1400">
                <a:solidFill>
                  <a:schemeClr val="tx1"/>
                </a:solidFill>
                <a:latin typeface="Verdana" panose="020B0604030504040204" pitchFamily="34" charset="0"/>
              </a:defRPr>
            </a:lvl9pPr>
          </a:lstStyle>
          <a:p>
            <a:pPr>
              <a:spcAft>
                <a:spcPct val="0"/>
              </a:spcAft>
              <a:buClrTx/>
              <a:buFontTx/>
              <a:buNone/>
            </a:pPr>
            <a:r>
              <a:rPr lang="da-DK" altLang="da-DK" sz="900">
                <a:solidFill>
                  <a:schemeClr val="accent1"/>
                </a:solidFill>
              </a:rPr>
              <a:t>Regionshospitalet Gødstrup</a:t>
            </a:r>
          </a:p>
        </p:txBody>
      </p:sp>
      <p:pic>
        <p:nvPicPr>
          <p:cNvPr id="82947" name="Picture 2" descr="Austin Roof Repair: How to Handle an Emergency Roof Leak"/>
          <p:cNvPicPr>
            <a:picLocks noChangeAspect="1" noChangeArrowheads="1"/>
          </p:cNvPicPr>
          <p:nvPr/>
        </p:nvPicPr>
        <p:blipFill>
          <a:blip r:embed="rId3">
            <a:extLst>
              <a:ext uri="{28A0092B-C50C-407E-A947-70E740481C1C}">
                <a14:useLocalDpi xmlns:a14="http://schemas.microsoft.com/office/drawing/2010/main" val="0"/>
              </a:ext>
            </a:extLst>
          </a:blip>
          <a:srcRect t="9128" b="6177"/>
          <a:stretch>
            <a:fillRect/>
          </a:stretch>
        </p:blipFill>
        <p:spPr bwMode="auto">
          <a:xfrm>
            <a:off x="719361" y="1932238"/>
            <a:ext cx="7754844" cy="4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el 1"/>
          <p:cNvSpPr txBox="1">
            <a:spLocks/>
          </p:cNvSpPr>
          <p:nvPr/>
        </p:nvSpPr>
        <p:spPr>
          <a:xfrm>
            <a:off x="719361" y="535156"/>
            <a:ext cx="7197309" cy="914347"/>
          </a:xfrm>
          <a:prstGeom prst="rect">
            <a:avLst/>
          </a:prstGeom>
        </p:spPr>
        <p:txBody>
          <a:bodyPr/>
          <a:lstStyle>
            <a:lvl1pPr algn="l" rtl="0" eaLnBrk="0" fontAlgn="base" hangingPunct="0">
              <a:lnSpc>
                <a:spcPct val="80000"/>
              </a:lnSpc>
              <a:spcBef>
                <a:spcPct val="0"/>
              </a:spcBef>
              <a:spcAft>
                <a:spcPct val="0"/>
              </a:spcAft>
              <a:defRPr sz="3000" b="1">
                <a:solidFill>
                  <a:srgbClr val="3F3018"/>
                </a:solidFill>
                <a:latin typeface="+mj-lt"/>
                <a:ea typeface="+mj-ea"/>
                <a:cs typeface="+mj-cs"/>
              </a:defRPr>
            </a:lvl1pPr>
            <a:lvl2pPr algn="l" rtl="0" eaLnBrk="0" fontAlgn="base" hangingPunct="0">
              <a:lnSpc>
                <a:spcPct val="80000"/>
              </a:lnSpc>
              <a:spcBef>
                <a:spcPct val="0"/>
              </a:spcBef>
              <a:spcAft>
                <a:spcPct val="0"/>
              </a:spcAft>
              <a:defRPr sz="3000" b="1">
                <a:solidFill>
                  <a:srgbClr val="3F3018"/>
                </a:solidFill>
                <a:latin typeface="Verdana" pitchFamily="34" charset="0"/>
              </a:defRPr>
            </a:lvl2pPr>
            <a:lvl3pPr algn="l" rtl="0" eaLnBrk="0" fontAlgn="base" hangingPunct="0">
              <a:lnSpc>
                <a:spcPct val="80000"/>
              </a:lnSpc>
              <a:spcBef>
                <a:spcPct val="0"/>
              </a:spcBef>
              <a:spcAft>
                <a:spcPct val="0"/>
              </a:spcAft>
              <a:defRPr sz="3000" b="1">
                <a:solidFill>
                  <a:srgbClr val="3F3018"/>
                </a:solidFill>
                <a:latin typeface="Verdana" pitchFamily="34" charset="0"/>
              </a:defRPr>
            </a:lvl3pPr>
            <a:lvl4pPr algn="l" rtl="0" eaLnBrk="0" fontAlgn="base" hangingPunct="0">
              <a:lnSpc>
                <a:spcPct val="80000"/>
              </a:lnSpc>
              <a:spcBef>
                <a:spcPct val="0"/>
              </a:spcBef>
              <a:spcAft>
                <a:spcPct val="0"/>
              </a:spcAft>
              <a:defRPr sz="3000" b="1">
                <a:solidFill>
                  <a:srgbClr val="3F3018"/>
                </a:solidFill>
                <a:latin typeface="Verdana" pitchFamily="34" charset="0"/>
              </a:defRPr>
            </a:lvl4pPr>
            <a:lvl5pPr algn="l" rtl="0" eaLnBrk="0" fontAlgn="base" hangingPunct="0">
              <a:lnSpc>
                <a:spcPct val="80000"/>
              </a:lnSpc>
              <a:spcBef>
                <a:spcPct val="0"/>
              </a:spcBef>
              <a:spcAft>
                <a:spcPct val="0"/>
              </a:spcAft>
              <a:defRPr sz="3000" b="1">
                <a:solidFill>
                  <a:srgbClr val="3F3018"/>
                </a:solidFill>
                <a:latin typeface="Verdana" pitchFamily="34" charset="0"/>
              </a:defRPr>
            </a:lvl5pPr>
            <a:lvl6pPr marL="457200" algn="l" rtl="0" fontAlgn="base">
              <a:lnSpc>
                <a:spcPct val="80000"/>
              </a:lnSpc>
              <a:spcBef>
                <a:spcPct val="0"/>
              </a:spcBef>
              <a:spcAft>
                <a:spcPct val="0"/>
              </a:spcAft>
              <a:defRPr sz="3000" b="1">
                <a:solidFill>
                  <a:srgbClr val="3F3018"/>
                </a:solidFill>
                <a:latin typeface="Verdana" pitchFamily="34" charset="0"/>
              </a:defRPr>
            </a:lvl6pPr>
            <a:lvl7pPr marL="914400" algn="l" rtl="0" fontAlgn="base">
              <a:lnSpc>
                <a:spcPct val="80000"/>
              </a:lnSpc>
              <a:spcBef>
                <a:spcPct val="0"/>
              </a:spcBef>
              <a:spcAft>
                <a:spcPct val="0"/>
              </a:spcAft>
              <a:defRPr sz="3000" b="1">
                <a:solidFill>
                  <a:srgbClr val="3F3018"/>
                </a:solidFill>
                <a:latin typeface="Verdana" pitchFamily="34" charset="0"/>
              </a:defRPr>
            </a:lvl7pPr>
            <a:lvl8pPr marL="1371600" algn="l" rtl="0" fontAlgn="base">
              <a:lnSpc>
                <a:spcPct val="80000"/>
              </a:lnSpc>
              <a:spcBef>
                <a:spcPct val="0"/>
              </a:spcBef>
              <a:spcAft>
                <a:spcPct val="0"/>
              </a:spcAft>
              <a:defRPr sz="3000" b="1">
                <a:solidFill>
                  <a:srgbClr val="3F3018"/>
                </a:solidFill>
                <a:latin typeface="Verdana" pitchFamily="34" charset="0"/>
              </a:defRPr>
            </a:lvl8pPr>
            <a:lvl9pPr marL="1828800" algn="l" rtl="0" fontAlgn="base">
              <a:lnSpc>
                <a:spcPct val="80000"/>
              </a:lnSpc>
              <a:spcBef>
                <a:spcPct val="0"/>
              </a:spcBef>
              <a:spcAft>
                <a:spcPct val="0"/>
              </a:spcAft>
              <a:defRPr sz="3000" b="1">
                <a:solidFill>
                  <a:srgbClr val="3F3018"/>
                </a:solidFill>
                <a:latin typeface="Verdana" pitchFamily="34" charset="0"/>
              </a:defRPr>
            </a:lvl9pPr>
          </a:lstStyle>
          <a:p>
            <a:pPr>
              <a:defRPr/>
            </a:pPr>
            <a:endParaRPr lang="da-DK" kern="0" dirty="0"/>
          </a:p>
        </p:txBody>
      </p:sp>
      <p:sp>
        <p:nvSpPr>
          <p:cNvPr id="5" name="Rectangle 2"/>
          <p:cNvSpPr txBox="1">
            <a:spLocks noChangeArrowheads="1"/>
          </p:cNvSpPr>
          <p:nvPr/>
        </p:nvSpPr>
        <p:spPr>
          <a:xfrm>
            <a:off x="542730" y="773443"/>
            <a:ext cx="8459299" cy="1142933"/>
          </a:xfrm>
          <a:prstGeom prst="rect">
            <a:avLst/>
          </a:prstGeom>
        </p:spPr>
        <p:txBody>
          <a:bodyPr>
            <a:normAutofit/>
          </a:bodyPr>
          <a:lstStyle/>
          <a:p>
            <a:pPr defTabSz="457200">
              <a:defRPr/>
            </a:pPr>
            <a:r>
              <a:rPr lang="da-DK" altLang="da-DK" sz="2800" b="1" dirty="0">
                <a:latin typeface="Verdana"/>
                <a:ea typeface="+mj-ea"/>
                <a:cs typeface="Verdana"/>
              </a:rPr>
              <a:t>At forstå mennesket som en ressource</a:t>
            </a:r>
            <a:endParaRPr lang="da-DK" altLang="da-DK" sz="2800" dirty="0">
              <a:solidFill>
                <a:schemeClr val="accent1">
                  <a:lumMod val="75000"/>
                </a:schemeClr>
              </a:solidFill>
              <a:latin typeface="Verdana"/>
              <a:ea typeface="+mj-ea"/>
              <a:cs typeface="Verdana"/>
            </a:endParaRPr>
          </a:p>
        </p:txBody>
      </p:sp>
    </p:spTree>
    <p:extLst>
      <p:ext uri="{BB962C8B-B14F-4D97-AF65-F5344CB8AC3E}">
        <p14:creationId xmlns:p14="http://schemas.microsoft.com/office/powerpoint/2010/main" val="39282623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7D466AC4-EBF4-4833-AB5C-907391441E31" descr="IMG_7922.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5400000">
            <a:off x="381504" y="1356250"/>
            <a:ext cx="5303362" cy="3977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36B4A0CE-3341-4607-9616-ACF818DCC456" descr="IMG_7163.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5757177">
            <a:off x="4451628" y="2090633"/>
            <a:ext cx="4391812" cy="3293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6849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ksagon 1"/>
          <p:cNvSpPr/>
          <p:nvPr/>
        </p:nvSpPr>
        <p:spPr>
          <a:xfrm>
            <a:off x="846354" y="1755871"/>
            <a:ext cx="1027052" cy="863550"/>
          </a:xfrm>
          <a:prstGeom prst="hexagon">
            <a:avLst/>
          </a:prstGeom>
          <a:noFill/>
          <a:ln w="76200">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da-DK" sz="3199" b="1" dirty="0">
                <a:solidFill>
                  <a:schemeClr val="tx2"/>
                </a:solidFill>
              </a:rPr>
              <a:t>A</a:t>
            </a:r>
          </a:p>
        </p:txBody>
      </p:sp>
      <p:sp>
        <p:nvSpPr>
          <p:cNvPr id="3" name="Heksagon 2"/>
          <p:cNvSpPr/>
          <p:nvPr/>
        </p:nvSpPr>
        <p:spPr>
          <a:xfrm>
            <a:off x="2200413" y="2913092"/>
            <a:ext cx="1025466" cy="863550"/>
          </a:xfrm>
          <a:prstGeom prst="hexagon">
            <a:avLst/>
          </a:prstGeom>
          <a:noFill/>
          <a:ln w="76200">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da-DK" sz="3199" b="1" dirty="0">
                <a:solidFill>
                  <a:schemeClr val="tx2"/>
                </a:solidFill>
              </a:rPr>
              <a:t>B</a:t>
            </a:r>
          </a:p>
        </p:txBody>
      </p:sp>
      <p:sp>
        <p:nvSpPr>
          <p:cNvPr id="4" name="Heksagon 3"/>
          <p:cNvSpPr/>
          <p:nvPr/>
        </p:nvSpPr>
        <p:spPr>
          <a:xfrm>
            <a:off x="3756073" y="1989221"/>
            <a:ext cx="1025466" cy="863550"/>
          </a:xfrm>
          <a:prstGeom prst="hexagon">
            <a:avLst/>
          </a:prstGeom>
          <a:noFill/>
          <a:ln w="76200">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da-DK" sz="3199" b="1" dirty="0">
                <a:solidFill>
                  <a:schemeClr val="tx2"/>
                </a:solidFill>
              </a:rPr>
              <a:t>C</a:t>
            </a:r>
          </a:p>
        </p:txBody>
      </p:sp>
      <p:sp>
        <p:nvSpPr>
          <p:cNvPr id="5" name="Heksagon 4"/>
          <p:cNvSpPr/>
          <p:nvPr/>
        </p:nvSpPr>
        <p:spPr>
          <a:xfrm>
            <a:off x="5289509" y="3359154"/>
            <a:ext cx="1025466" cy="863550"/>
          </a:xfrm>
          <a:prstGeom prst="hexagon">
            <a:avLst/>
          </a:prstGeom>
          <a:noFill/>
          <a:ln w="76200">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da-DK" sz="3199" b="1" dirty="0">
                <a:solidFill>
                  <a:schemeClr val="tx2"/>
                </a:solidFill>
              </a:rPr>
              <a:t>D</a:t>
            </a:r>
          </a:p>
        </p:txBody>
      </p:sp>
      <p:sp>
        <p:nvSpPr>
          <p:cNvPr id="6" name="Heksagon 5"/>
          <p:cNvSpPr/>
          <p:nvPr/>
        </p:nvSpPr>
        <p:spPr>
          <a:xfrm>
            <a:off x="6883267" y="2495604"/>
            <a:ext cx="1025466" cy="863550"/>
          </a:xfrm>
          <a:prstGeom prst="hexagon">
            <a:avLst/>
          </a:prstGeom>
          <a:noFill/>
          <a:ln w="76200">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da-DK" sz="3199" b="1" dirty="0">
                <a:solidFill>
                  <a:schemeClr val="tx2"/>
                </a:solidFill>
              </a:rPr>
              <a:t>E</a:t>
            </a:r>
          </a:p>
        </p:txBody>
      </p:sp>
      <p:sp>
        <p:nvSpPr>
          <p:cNvPr id="98311" name="Tekstfelt 6"/>
          <p:cNvSpPr txBox="1">
            <a:spLocks noChangeArrowheads="1"/>
          </p:cNvSpPr>
          <p:nvPr/>
        </p:nvSpPr>
        <p:spPr bwMode="auto">
          <a:xfrm>
            <a:off x="1224157" y="4940214"/>
            <a:ext cx="6641716" cy="923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r>
              <a:rPr lang="da-DK" altLang="da-DK" sz="1800" b="1">
                <a:solidFill>
                  <a:schemeClr val="tx2"/>
                </a:solidFill>
              </a:rPr>
              <a:t>Arbejdsgangen som vi forestiller os den, jf. retningslinjer, kliniske guidelines, ledelsesudtalelser, planer.</a:t>
            </a:r>
          </a:p>
        </p:txBody>
      </p:sp>
      <p:cxnSp>
        <p:nvCxnSpPr>
          <p:cNvPr id="98312" name="Lige forbindelse 8"/>
          <p:cNvCxnSpPr>
            <a:cxnSpLocks noChangeShapeType="1"/>
            <a:stCxn id="2" idx="2"/>
            <a:endCxn id="3" idx="2"/>
          </p:cNvCxnSpPr>
          <p:nvPr/>
        </p:nvCxnSpPr>
        <p:spPr bwMode="auto">
          <a:xfrm>
            <a:off x="1873407" y="2187647"/>
            <a:ext cx="327006" cy="1157221"/>
          </a:xfrm>
          <a:prstGeom prst="line">
            <a:avLst/>
          </a:prstGeom>
          <a:noFill/>
          <a:ln w="571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313" name="Lige forbindelse 11"/>
          <p:cNvCxnSpPr>
            <a:cxnSpLocks noChangeShapeType="1"/>
            <a:stCxn id="4" idx="2"/>
            <a:endCxn id="3" idx="2"/>
          </p:cNvCxnSpPr>
          <p:nvPr/>
        </p:nvCxnSpPr>
        <p:spPr bwMode="auto">
          <a:xfrm flipH="1">
            <a:off x="3225879" y="2420998"/>
            <a:ext cx="530194" cy="923871"/>
          </a:xfrm>
          <a:prstGeom prst="line">
            <a:avLst/>
          </a:prstGeom>
          <a:noFill/>
          <a:ln w="571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314" name="Lige forbindelse 12"/>
          <p:cNvCxnSpPr>
            <a:cxnSpLocks noChangeShapeType="1"/>
            <a:stCxn id="4" idx="2"/>
            <a:endCxn id="5" idx="2"/>
          </p:cNvCxnSpPr>
          <p:nvPr/>
        </p:nvCxnSpPr>
        <p:spPr bwMode="auto">
          <a:xfrm>
            <a:off x="4781538" y="2420996"/>
            <a:ext cx="507970" cy="1369933"/>
          </a:xfrm>
          <a:prstGeom prst="line">
            <a:avLst/>
          </a:prstGeom>
          <a:noFill/>
          <a:ln w="571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315" name="Lige forbindelse 13"/>
          <p:cNvCxnSpPr>
            <a:cxnSpLocks noChangeShapeType="1"/>
            <a:stCxn id="5" idx="2"/>
            <a:endCxn id="6" idx="2"/>
          </p:cNvCxnSpPr>
          <p:nvPr/>
        </p:nvCxnSpPr>
        <p:spPr bwMode="auto">
          <a:xfrm flipV="1">
            <a:off x="6314975" y="2927379"/>
            <a:ext cx="568292" cy="863550"/>
          </a:xfrm>
          <a:prstGeom prst="line">
            <a:avLst/>
          </a:prstGeom>
          <a:noFill/>
          <a:ln w="571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kstfelt 20"/>
          <p:cNvSpPr txBox="1"/>
          <p:nvPr/>
        </p:nvSpPr>
        <p:spPr>
          <a:xfrm>
            <a:off x="1224157" y="765329"/>
            <a:ext cx="6641716" cy="523845"/>
          </a:xfrm>
          <a:prstGeom prst="rect">
            <a:avLst/>
          </a:prstGeom>
          <a:noFill/>
        </p:spPr>
        <p:txBody>
          <a:bodyPr>
            <a:spAutoFit/>
          </a:bodyPr>
          <a:lstStyle/>
          <a:p>
            <a:pPr>
              <a:defRPr/>
            </a:pPr>
            <a:r>
              <a:rPr lang="da-DK" sz="2799" b="1" dirty="0">
                <a:solidFill>
                  <a:schemeClr val="tx2"/>
                </a:solidFill>
              </a:rPr>
              <a:t>Work as </a:t>
            </a:r>
            <a:r>
              <a:rPr lang="da-DK" sz="2799" b="1" dirty="0" err="1">
                <a:solidFill>
                  <a:schemeClr val="tx2"/>
                </a:solidFill>
              </a:rPr>
              <a:t>imagined</a:t>
            </a:r>
            <a:endParaRPr lang="da-DK" sz="2799" b="1" dirty="0">
              <a:solidFill>
                <a:schemeClr val="tx2"/>
              </a:solidFill>
            </a:endParaRPr>
          </a:p>
        </p:txBody>
      </p:sp>
      <p:sp>
        <p:nvSpPr>
          <p:cNvPr id="98317" name="Pladsholder til sidefod 6"/>
          <p:cNvSpPr>
            <a:spLocks noGrp="1"/>
          </p:cNvSpPr>
          <p:nvPr>
            <p:ph type="ftr" sz="quarter" idx="10"/>
          </p:nvPr>
        </p:nvSpPr>
        <p:spPr>
          <a:noFill/>
        </p:spPr>
        <p:txBody>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399"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r>
              <a:rPr lang="da-DK" altLang="da-DK" sz="900">
                <a:solidFill>
                  <a:schemeClr val="accent1"/>
                </a:solidFill>
              </a:rPr>
              <a:t>Regionshospitalet Gødstrup</a:t>
            </a:r>
          </a:p>
        </p:txBody>
      </p:sp>
    </p:spTree>
    <p:extLst>
      <p:ext uri="{BB962C8B-B14F-4D97-AF65-F5344CB8AC3E}">
        <p14:creationId xmlns:p14="http://schemas.microsoft.com/office/powerpoint/2010/main" val="29408697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ksagon 1"/>
          <p:cNvSpPr/>
          <p:nvPr/>
        </p:nvSpPr>
        <p:spPr>
          <a:xfrm>
            <a:off x="846354" y="1755871"/>
            <a:ext cx="1027052" cy="863550"/>
          </a:xfrm>
          <a:prstGeom prst="hexagon">
            <a:avLst/>
          </a:prstGeom>
          <a:ln w="76200">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da-DK" sz="2799" b="1" dirty="0">
                <a:solidFill>
                  <a:schemeClr val="tx2"/>
                </a:solidFill>
              </a:rPr>
              <a:t>A</a:t>
            </a:r>
          </a:p>
        </p:txBody>
      </p:sp>
      <p:sp>
        <p:nvSpPr>
          <p:cNvPr id="3" name="Heksagon 2"/>
          <p:cNvSpPr/>
          <p:nvPr/>
        </p:nvSpPr>
        <p:spPr>
          <a:xfrm>
            <a:off x="2200413" y="2913092"/>
            <a:ext cx="1025466" cy="863550"/>
          </a:xfrm>
          <a:prstGeom prst="hexagon">
            <a:avLst/>
          </a:prstGeom>
          <a:ln w="76200">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da-DK" sz="2799" b="1" dirty="0">
                <a:solidFill>
                  <a:schemeClr val="tx2"/>
                </a:solidFill>
              </a:rPr>
              <a:t>B</a:t>
            </a:r>
          </a:p>
        </p:txBody>
      </p:sp>
      <p:sp>
        <p:nvSpPr>
          <p:cNvPr id="4" name="Heksagon 3"/>
          <p:cNvSpPr/>
          <p:nvPr/>
        </p:nvSpPr>
        <p:spPr>
          <a:xfrm>
            <a:off x="3756073" y="1989221"/>
            <a:ext cx="1025466" cy="863550"/>
          </a:xfrm>
          <a:prstGeom prst="hexagon">
            <a:avLst/>
          </a:prstGeom>
          <a:ln w="76200">
            <a:solidFill>
              <a:schemeClr val="bg2"/>
            </a:solidFill>
            <a:prstDash val="sysDot"/>
          </a:ln>
        </p:spPr>
        <p:style>
          <a:lnRef idx="2">
            <a:schemeClr val="accent6"/>
          </a:lnRef>
          <a:fillRef idx="1">
            <a:schemeClr val="lt1"/>
          </a:fillRef>
          <a:effectRef idx="0">
            <a:schemeClr val="accent6"/>
          </a:effectRef>
          <a:fontRef idx="minor">
            <a:schemeClr val="dk1"/>
          </a:fontRef>
        </p:style>
        <p:txBody>
          <a:bodyPr anchor="ctr"/>
          <a:lstStyle/>
          <a:p>
            <a:pPr algn="ctr">
              <a:defRPr/>
            </a:pPr>
            <a:r>
              <a:rPr lang="da-DK" sz="2799" b="1" dirty="0">
                <a:solidFill>
                  <a:schemeClr val="tx2"/>
                </a:solidFill>
              </a:rPr>
              <a:t>C</a:t>
            </a:r>
          </a:p>
        </p:txBody>
      </p:sp>
      <p:sp>
        <p:nvSpPr>
          <p:cNvPr id="5" name="Heksagon 4"/>
          <p:cNvSpPr/>
          <p:nvPr/>
        </p:nvSpPr>
        <p:spPr>
          <a:xfrm>
            <a:off x="5289509" y="3359154"/>
            <a:ext cx="1025466" cy="863550"/>
          </a:xfrm>
          <a:prstGeom prst="hexagon">
            <a:avLst/>
          </a:prstGeom>
          <a:ln w="76200">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da-DK" sz="2799" b="1" dirty="0">
                <a:solidFill>
                  <a:schemeClr val="tx2"/>
                </a:solidFill>
              </a:rPr>
              <a:t>D</a:t>
            </a:r>
          </a:p>
        </p:txBody>
      </p:sp>
      <p:sp>
        <p:nvSpPr>
          <p:cNvPr id="6" name="Heksagon 5"/>
          <p:cNvSpPr/>
          <p:nvPr/>
        </p:nvSpPr>
        <p:spPr>
          <a:xfrm>
            <a:off x="6883267" y="2495604"/>
            <a:ext cx="1025466" cy="863550"/>
          </a:xfrm>
          <a:prstGeom prst="hexagon">
            <a:avLst/>
          </a:prstGeom>
          <a:ln w="76200">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da-DK" sz="2799" b="1" dirty="0">
                <a:solidFill>
                  <a:schemeClr val="tx2"/>
                </a:solidFill>
              </a:rPr>
              <a:t>E</a:t>
            </a:r>
          </a:p>
        </p:txBody>
      </p:sp>
      <p:sp>
        <p:nvSpPr>
          <p:cNvPr id="99335" name="Tekstfelt 6"/>
          <p:cNvSpPr txBox="1">
            <a:spLocks noChangeArrowheads="1"/>
          </p:cNvSpPr>
          <p:nvPr/>
        </p:nvSpPr>
        <p:spPr bwMode="auto">
          <a:xfrm>
            <a:off x="1224157" y="4940214"/>
            <a:ext cx="6641716" cy="923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400"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r>
              <a:rPr lang="da-DK" altLang="da-DK" sz="1800" b="1">
                <a:solidFill>
                  <a:schemeClr val="tx2"/>
                </a:solidFill>
              </a:rPr>
              <a:t>Arbejdsgangen som den faktiske udfolder sig i praksis jf. observationer, medarbejder udsagn, patientoplevelser</a:t>
            </a:r>
          </a:p>
        </p:txBody>
      </p:sp>
      <p:cxnSp>
        <p:nvCxnSpPr>
          <p:cNvPr id="99336" name="Lige forbindelse 8"/>
          <p:cNvCxnSpPr>
            <a:cxnSpLocks noChangeShapeType="1"/>
            <a:stCxn id="2" idx="2"/>
            <a:endCxn id="3" idx="2"/>
          </p:cNvCxnSpPr>
          <p:nvPr/>
        </p:nvCxnSpPr>
        <p:spPr bwMode="auto">
          <a:xfrm>
            <a:off x="1873407" y="2187647"/>
            <a:ext cx="327006" cy="1157221"/>
          </a:xfrm>
          <a:prstGeom prst="line">
            <a:avLst/>
          </a:prstGeom>
          <a:noFill/>
          <a:ln w="571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9337" name="Lige forbindelse 11"/>
          <p:cNvCxnSpPr>
            <a:cxnSpLocks noChangeShapeType="1"/>
            <a:stCxn id="4" idx="2"/>
            <a:endCxn id="3" idx="2"/>
          </p:cNvCxnSpPr>
          <p:nvPr/>
        </p:nvCxnSpPr>
        <p:spPr bwMode="auto">
          <a:xfrm flipH="1">
            <a:off x="3225879" y="2420998"/>
            <a:ext cx="530194" cy="923871"/>
          </a:xfrm>
          <a:prstGeom prst="line">
            <a:avLst/>
          </a:prstGeom>
          <a:noFill/>
          <a:ln w="571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9338" name="Lige forbindelse 12"/>
          <p:cNvCxnSpPr>
            <a:cxnSpLocks noChangeShapeType="1"/>
            <a:stCxn id="4" idx="2"/>
            <a:endCxn id="5" idx="2"/>
          </p:cNvCxnSpPr>
          <p:nvPr/>
        </p:nvCxnSpPr>
        <p:spPr bwMode="auto">
          <a:xfrm>
            <a:off x="4781538" y="2420996"/>
            <a:ext cx="507970" cy="1369933"/>
          </a:xfrm>
          <a:prstGeom prst="line">
            <a:avLst/>
          </a:prstGeom>
          <a:noFill/>
          <a:ln w="571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9339" name="Lige forbindelse 13"/>
          <p:cNvCxnSpPr>
            <a:cxnSpLocks noChangeShapeType="1"/>
            <a:stCxn id="5" idx="2"/>
            <a:endCxn id="6" idx="2"/>
          </p:cNvCxnSpPr>
          <p:nvPr/>
        </p:nvCxnSpPr>
        <p:spPr bwMode="auto">
          <a:xfrm flipV="1">
            <a:off x="6314975" y="2927379"/>
            <a:ext cx="568292" cy="863550"/>
          </a:xfrm>
          <a:prstGeom prst="line">
            <a:avLst/>
          </a:prstGeom>
          <a:noFill/>
          <a:ln w="571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kstfelt 20"/>
          <p:cNvSpPr txBox="1"/>
          <p:nvPr/>
        </p:nvSpPr>
        <p:spPr>
          <a:xfrm>
            <a:off x="1224157" y="825651"/>
            <a:ext cx="6641716" cy="522258"/>
          </a:xfrm>
          <a:prstGeom prst="rect">
            <a:avLst/>
          </a:prstGeom>
          <a:noFill/>
        </p:spPr>
        <p:txBody>
          <a:bodyPr>
            <a:spAutoFit/>
          </a:bodyPr>
          <a:lstStyle/>
          <a:p>
            <a:pPr>
              <a:defRPr/>
            </a:pPr>
            <a:r>
              <a:rPr lang="da-DK" sz="2799" b="1" dirty="0">
                <a:solidFill>
                  <a:schemeClr val="tx2"/>
                </a:solidFill>
              </a:rPr>
              <a:t>Work as done</a:t>
            </a:r>
          </a:p>
        </p:txBody>
      </p:sp>
      <p:cxnSp>
        <p:nvCxnSpPr>
          <p:cNvPr id="99341" name="Lige forbindelse 14"/>
          <p:cNvCxnSpPr>
            <a:cxnSpLocks noChangeShapeType="1"/>
            <a:stCxn id="4" idx="2"/>
            <a:endCxn id="2" idx="2"/>
          </p:cNvCxnSpPr>
          <p:nvPr/>
        </p:nvCxnSpPr>
        <p:spPr bwMode="auto">
          <a:xfrm flipH="1" flipV="1">
            <a:off x="1873407" y="2187647"/>
            <a:ext cx="1882666" cy="233350"/>
          </a:xfrm>
          <a:prstGeom prst="line">
            <a:avLst/>
          </a:prstGeom>
          <a:noFill/>
          <a:ln w="57150" algn="ctr">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Heksagon 16"/>
          <p:cNvSpPr/>
          <p:nvPr/>
        </p:nvSpPr>
        <p:spPr>
          <a:xfrm>
            <a:off x="5640327" y="2165424"/>
            <a:ext cx="1025466" cy="863550"/>
          </a:xfrm>
          <a:prstGeom prst="hexagon">
            <a:avLst/>
          </a:prstGeom>
          <a:ln w="7620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da-DK" sz="1050" dirty="0">
                <a:solidFill>
                  <a:srgbClr val="3F3018"/>
                </a:solidFill>
              </a:rPr>
              <a:t>Post it</a:t>
            </a:r>
          </a:p>
        </p:txBody>
      </p:sp>
      <p:sp>
        <p:nvSpPr>
          <p:cNvPr id="22" name="Heksagon 21"/>
          <p:cNvSpPr/>
          <p:nvPr/>
        </p:nvSpPr>
        <p:spPr>
          <a:xfrm>
            <a:off x="3243341" y="3811565"/>
            <a:ext cx="1025466" cy="863550"/>
          </a:xfrm>
          <a:prstGeom prst="hexagon">
            <a:avLst/>
          </a:prstGeom>
          <a:ln w="7620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da-DK" sz="900" dirty="0" err="1">
                <a:solidFill>
                  <a:srgbClr val="3F3018"/>
                </a:solidFill>
              </a:rPr>
              <a:t>Telefon-opring-ning</a:t>
            </a:r>
            <a:endParaRPr lang="da-DK" sz="900" dirty="0">
              <a:solidFill>
                <a:srgbClr val="3F3018"/>
              </a:solidFill>
            </a:endParaRPr>
          </a:p>
        </p:txBody>
      </p:sp>
      <p:sp>
        <p:nvSpPr>
          <p:cNvPr id="23" name="Heksagon 22"/>
          <p:cNvSpPr/>
          <p:nvPr/>
        </p:nvSpPr>
        <p:spPr>
          <a:xfrm>
            <a:off x="5381579" y="1163770"/>
            <a:ext cx="1025466" cy="865137"/>
          </a:xfrm>
          <a:prstGeom prst="hexagon">
            <a:avLst/>
          </a:prstGeom>
          <a:ln w="7620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da-DK" sz="1050" dirty="0" err="1">
                <a:solidFill>
                  <a:srgbClr val="3F3018"/>
                </a:solidFill>
              </a:rPr>
              <a:t>Huske-liste</a:t>
            </a:r>
            <a:endParaRPr lang="da-DK" sz="1050" dirty="0">
              <a:solidFill>
                <a:srgbClr val="3F3018"/>
              </a:solidFill>
            </a:endParaRPr>
          </a:p>
        </p:txBody>
      </p:sp>
      <p:cxnSp>
        <p:nvCxnSpPr>
          <p:cNvPr id="99345" name="Lige forbindelse 28"/>
          <p:cNvCxnSpPr>
            <a:cxnSpLocks noChangeShapeType="1"/>
            <a:stCxn id="4" idx="1"/>
            <a:endCxn id="23" idx="2"/>
          </p:cNvCxnSpPr>
          <p:nvPr/>
        </p:nvCxnSpPr>
        <p:spPr bwMode="auto">
          <a:xfrm flipV="1">
            <a:off x="4565651" y="1597132"/>
            <a:ext cx="815928" cy="392090"/>
          </a:xfrm>
          <a:prstGeom prst="line">
            <a:avLst/>
          </a:prstGeom>
          <a:noFill/>
          <a:ln w="57150" algn="ctr">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9346" name="Lige forbindelse 33"/>
          <p:cNvCxnSpPr>
            <a:cxnSpLocks noChangeShapeType="1"/>
            <a:stCxn id="22" idx="2"/>
            <a:endCxn id="3" idx="2"/>
          </p:cNvCxnSpPr>
          <p:nvPr/>
        </p:nvCxnSpPr>
        <p:spPr bwMode="auto">
          <a:xfrm flipH="1" flipV="1">
            <a:off x="3225879" y="3344869"/>
            <a:ext cx="17462" cy="898473"/>
          </a:xfrm>
          <a:prstGeom prst="line">
            <a:avLst/>
          </a:prstGeom>
          <a:noFill/>
          <a:ln w="57150" algn="ctr">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9347" name="Lige forbindelse 36"/>
          <p:cNvCxnSpPr>
            <a:cxnSpLocks noChangeShapeType="1"/>
            <a:stCxn id="22" idx="2"/>
            <a:endCxn id="4" idx="2"/>
          </p:cNvCxnSpPr>
          <p:nvPr/>
        </p:nvCxnSpPr>
        <p:spPr bwMode="auto">
          <a:xfrm flipH="1" flipV="1">
            <a:off x="3756073" y="2420996"/>
            <a:ext cx="512733" cy="1822344"/>
          </a:xfrm>
          <a:prstGeom prst="line">
            <a:avLst/>
          </a:prstGeom>
          <a:noFill/>
          <a:ln w="57150" algn="ctr">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Heksagon 41"/>
          <p:cNvSpPr/>
          <p:nvPr/>
        </p:nvSpPr>
        <p:spPr>
          <a:xfrm>
            <a:off x="873339" y="3471860"/>
            <a:ext cx="1025466" cy="863550"/>
          </a:xfrm>
          <a:prstGeom prst="hexagon">
            <a:avLst/>
          </a:prstGeom>
          <a:ln w="76200">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da-DK" sz="900" dirty="0" err="1">
                <a:solidFill>
                  <a:srgbClr val="3F3018"/>
                </a:solidFill>
              </a:rPr>
              <a:t>For-styrrelse</a:t>
            </a:r>
            <a:endParaRPr lang="da-DK" sz="900" dirty="0">
              <a:solidFill>
                <a:srgbClr val="3F3018"/>
              </a:solidFill>
            </a:endParaRPr>
          </a:p>
        </p:txBody>
      </p:sp>
      <p:sp>
        <p:nvSpPr>
          <p:cNvPr id="99349" name="Pladsholder til sidefod 6"/>
          <p:cNvSpPr>
            <a:spLocks noGrp="1"/>
          </p:cNvSpPr>
          <p:nvPr>
            <p:ph type="ftr" sz="quarter" idx="10"/>
          </p:nvPr>
        </p:nvSpPr>
        <p:spPr>
          <a:noFill/>
        </p:spPr>
        <p:txBody>
          <a:bodyPr/>
          <a:lstStyle>
            <a:lvl1pPr>
              <a:defRPr sz="2400">
                <a:solidFill>
                  <a:schemeClr val="tx1"/>
                </a:solidFill>
                <a:latin typeface="Verdana" panose="020B0604030504040204" pitchFamily="34" charset="0"/>
                <a:cs typeface="Arial" panose="020B0604020202020204" pitchFamily="34" charset="0"/>
              </a:defRPr>
            </a:lvl1pPr>
            <a:lvl2pPr marL="742950" indent="-285750">
              <a:defRPr sz="2400">
                <a:solidFill>
                  <a:schemeClr val="tx1"/>
                </a:solidFill>
                <a:latin typeface="Verdana" panose="020B0604030504040204" pitchFamily="34" charset="0"/>
                <a:cs typeface="Arial" panose="020B0604020202020204" pitchFamily="34" charset="0"/>
              </a:defRPr>
            </a:lvl2pPr>
            <a:lvl3pPr marL="1143000" indent="-228600">
              <a:defRPr sz="2400">
                <a:solidFill>
                  <a:schemeClr val="tx1"/>
                </a:solidFill>
                <a:latin typeface="Verdana" panose="020B0604030504040204" pitchFamily="34" charset="0"/>
                <a:cs typeface="Arial" panose="020B0604020202020204" pitchFamily="34" charset="0"/>
              </a:defRPr>
            </a:lvl3pPr>
            <a:lvl4pPr marL="1600200" indent="-228600">
              <a:defRPr sz="2400">
                <a:solidFill>
                  <a:schemeClr val="tx1"/>
                </a:solidFill>
                <a:latin typeface="Verdana" panose="020B0604030504040204" pitchFamily="34" charset="0"/>
                <a:cs typeface="Arial" panose="020B0604020202020204" pitchFamily="34" charset="0"/>
              </a:defRPr>
            </a:lvl4pPr>
            <a:lvl5pPr marL="2057399" indent="-228600">
              <a:defRPr sz="2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erdana" panose="020B0604030504040204" pitchFamily="34" charset="0"/>
                <a:cs typeface="Arial" panose="020B0604020202020204" pitchFamily="34" charset="0"/>
              </a:defRPr>
            </a:lvl9pPr>
          </a:lstStyle>
          <a:p>
            <a:r>
              <a:rPr lang="da-DK" altLang="da-DK" sz="900">
                <a:solidFill>
                  <a:schemeClr val="accent1"/>
                </a:solidFill>
              </a:rPr>
              <a:t>Regionshospitalet Gødstrup</a:t>
            </a:r>
          </a:p>
        </p:txBody>
      </p:sp>
    </p:spTree>
    <p:extLst>
      <p:ext uri="{BB962C8B-B14F-4D97-AF65-F5344CB8AC3E}">
        <p14:creationId xmlns:p14="http://schemas.microsoft.com/office/powerpoint/2010/main" val="31268414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Eksempler på initiativer med direkte eller indirekte betydning for patientsikkerhed (proaktivt)</a:t>
            </a:r>
            <a:endParaRPr lang="da-DK" dirty="0"/>
          </a:p>
        </p:txBody>
      </p:sp>
      <p:sp>
        <p:nvSpPr>
          <p:cNvPr id="3" name="Pladsholder til indhold 2"/>
          <p:cNvSpPr>
            <a:spLocks noGrp="1"/>
          </p:cNvSpPr>
          <p:nvPr>
            <p:ph idx="1"/>
          </p:nvPr>
        </p:nvSpPr>
        <p:spPr>
          <a:xfrm>
            <a:off x="719361" y="2925061"/>
            <a:ext cx="7197309" cy="3243965"/>
          </a:xfrm>
        </p:spPr>
        <p:txBody>
          <a:bodyPr/>
          <a:lstStyle/>
          <a:p>
            <a:r>
              <a:rPr lang="da-DK" dirty="0" smtClean="0"/>
              <a:t>Sikker Kirurgi (tjekliste)</a:t>
            </a:r>
          </a:p>
          <a:p>
            <a:r>
              <a:rPr lang="da-DK" dirty="0" smtClean="0"/>
              <a:t>ISBAR</a:t>
            </a:r>
          </a:p>
          <a:p>
            <a:r>
              <a:rPr lang="da-DK" dirty="0" smtClean="0"/>
              <a:t>Min Medicin Med</a:t>
            </a:r>
          </a:p>
          <a:p>
            <a:r>
              <a:rPr lang="da-DK" dirty="0" err="1" smtClean="0"/>
              <a:t>Opfølgende</a:t>
            </a:r>
            <a:r>
              <a:rPr lang="da-DK" dirty="0" smtClean="0"/>
              <a:t> hjemmebesøg (overgange)</a:t>
            </a:r>
          </a:p>
          <a:p>
            <a:r>
              <a:rPr lang="da-DK" dirty="0" smtClean="0"/>
              <a:t>Fælles beslutningstagning (behandlingsvalg)</a:t>
            </a:r>
          </a:p>
          <a:p>
            <a:r>
              <a:rPr lang="da-DK" dirty="0" smtClean="0"/>
              <a:t>Patientansvarlig læge (kontinuitet)</a:t>
            </a:r>
          </a:p>
          <a:p>
            <a:r>
              <a:rPr lang="da-DK" dirty="0" smtClean="0"/>
              <a:t>Patientsikkerhedsrunder</a:t>
            </a:r>
          </a:p>
          <a:p>
            <a:pPr marL="0" indent="0">
              <a:buNone/>
            </a:pPr>
            <a:endParaRPr lang="da-DK" dirty="0" smtClean="0"/>
          </a:p>
          <a:p>
            <a:pPr marL="0" indent="0">
              <a:buNone/>
            </a:pPr>
            <a:r>
              <a:rPr lang="da-DK" dirty="0" smtClean="0"/>
              <a:t>Der er tænkt patientsikkerhed ind stort set alle steder. </a:t>
            </a:r>
          </a:p>
          <a:p>
            <a:endParaRPr lang="da-DK" dirty="0"/>
          </a:p>
        </p:txBody>
      </p:sp>
    </p:spTree>
    <p:extLst>
      <p:ext uri="{BB962C8B-B14F-4D97-AF65-F5344CB8AC3E}">
        <p14:creationId xmlns:p14="http://schemas.microsoft.com/office/powerpoint/2010/main" val="28680454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Velkomst v. Ida</a:t>
            </a:r>
            <a:br>
              <a:rPr lang="da-DK" dirty="0" smtClean="0"/>
            </a:br>
            <a:r>
              <a:rPr lang="da-DK" dirty="0" smtClean="0"/>
              <a:t/>
            </a:r>
            <a:br>
              <a:rPr lang="da-DK" dirty="0" smtClean="0"/>
            </a:br>
            <a:r>
              <a:rPr lang="da-DK" dirty="0" smtClean="0"/>
              <a:t>Kl. 16.30 – 16.35</a:t>
            </a:r>
            <a:endParaRPr lang="da-DK" dirty="0"/>
          </a:p>
        </p:txBody>
      </p:sp>
      <p:pic>
        <p:nvPicPr>
          <p:cNvPr id="3" name="Billede 2"/>
          <p:cNvPicPr>
            <a:picLocks noChangeAspect="1"/>
          </p:cNvPicPr>
          <p:nvPr/>
        </p:nvPicPr>
        <p:blipFill>
          <a:blip r:embed="rId2"/>
          <a:stretch>
            <a:fillRect/>
          </a:stretch>
        </p:blipFill>
        <p:spPr>
          <a:xfrm>
            <a:off x="719138" y="2540977"/>
            <a:ext cx="7466499" cy="3223221"/>
          </a:xfrm>
          <a:prstGeom prst="rect">
            <a:avLst/>
          </a:prstGeom>
        </p:spPr>
      </p:pic>
      <p:pic>
        <p:nvPicPr>
          <p:cNvPr id="5" name="Pladsholder til indhold 4"/>
          <p:cNvPicPr>
            <a:picLocks noGrp="1" noChangeAspect="1"/>
          </p:cNvPicPr>
          <p:nvPr>
            <p:ph idx="1"/>
          </p:nvPr>
        </p:nvPicPr>
        <p:blipFill>
          <a:blip r:embed="rId3"/>
          <a:stretch>
            <a:fillRect/>
          </a:stretch>
        </p:blipFill>
        <p:spPr>
          <a:xfrm>
            <a:off x="719138" y="4324599"/>
            <a:ext cx="7197725" cy="190002"/>
          </a:xfrm>
          <a:prstGeom prst="rect">
            <a:avLst/>
          </a:prstGeom>
        </p:spPr>
      </p:pic>
    </p:spTree>
    <p:extLst>
      <p:ext uri="{BB962C8B-B14F-4D97-AF65-F5344CB8AC3E}">
        <p14:creationId xmlns:p14="http://schemas.microsoft.com/office/powerpoint/2010/main" val="11821263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9138" y="318656"/>
            <a:ext cx="7197725" cy="817418"/>
          </a:xfrm>
        </p:spPr>
        <p:txBody>
          <a:bodyPr/>
          <a:lstStyle/>
          <a:p>
            <a:r>
              <a:rPr lang="da-DK" sz="2000" dirty="0" smtClean="0">
                <a:solidFill>
                  <a:schemeClr val="tx1"/>
                </a:solidFill>
              </a:rPr>
              <a:t>Referat </a:t>
            </a:r>
            <a:br>
              <a:rPr lang="da-DK" sz="2000" dirty="0" smtClean="0">
                <a:solidFill>
                  <a:schemeClr val="tx1"/>
                </a:solidFill>
              </a:rPr>
            </a:br>
            <a:r>
              <a:rPr lang="da-DK" sz="2000" dirty="0" smtClean="0">
                <a:solidFill>
                  <a:schemeClr val="tx1"/>
                </a:solidFill>
              </a:rPr>
              <a:t>P</a:t>
            </a:r>
            <a:r>
              <a:rPr lang="da-DK" sz="2000" dirty="0" smtClean="0"/>
              <a:t>atientsikkerhed</a:t>
            </a:r>
            <a:endParaRPr lang="da-DK" sz="2000" dirty="0">
              <a:solidFill>
                <a:schemeClr val="tx1"/>
              </a:solidFill>
            </a:endParaRPr>
          </a:p>
        </p:txBody>
      </p:sp>
      <p:sp>
        <p:nvSpPr>
          <p:cNvPr id="3" name="Pladsholder til indhold 2"/>
          <p:cNvSpPr>
            <a:spLocks noGrp="1"/>
          </p:cNvSpPr>
          <p:nvPr>
            <p:ph idx="1"/>
          </p:nvPr>
        </p:nvSpPr>
        <p:spPr>
          <a:xfrm>
            <a:off x="719138" y="1262744"/>
            <a:ext cx="7452405" cy="4906282"/>
          </a:xfrm>
        </p:spPr>
        <p:txBody>
          <a:bodyPr/>
          <a:lstStyle/>
          <a:p>
            <a:pPr marL="0" indent="0">
              <a:buNone/>
            </a:pPr>
            <a:endParaRPr lang="da-DK" dirty="0" smtClean="0"/>
          </a:p>
          <a:p>
            <a:pPr marL="0" indent="0">
              <a:buNone/>
            </a:pPr>
            <a:r>
              <a:rPr lang="da-DK" sz="1600" dirty="0" smtClean="0"/>
              <a:t>Brugerrådets </a:t>
            </a:r>
            <a:r>
              <a:rPr lang="da-DK" sz="1600" dirty="0"/>
              <a:t>anbefalinger til </a:t>
            </a:r>
            <a:r>
              <a:rPr lang="da-DK" sz="1600" dirty="0" smtClean="0"/>
              <a:t>forbedringer vedr. patientsikkerhed:</a:t>
            </a:r>
            <a:endParaRPr lang="da-DK" sz="1600" dirty="0"/>
          </a:p>
          <a:p>
            <a:pPr marL="0" indent="0">
              <a:buNone/>
            </a:pPr>
            <a:endParaRPr lang="da-DK" u="sng" dirty="0"/>
          </a:p>
          <a:p>
            <a:r>
              <a:rPr lang="da-DK" sz="1600" dirty="0" smtClean="0"/>
              <a:t>Brugerrådet anbefaler, at det bør overvejes, hvordan brugerne kan inddrages i UTH analyserne</a:t>
            </a:r>
          </a:p>
          <a:p>
            <a:r>
              <a:rPr lang="da-DK" sz="1600" dirty="0" smtClean="0"/>
              <a:t>Ditte: det vanskeliggøres af, at UTH-analyserne ofte er meget faglig-tekniske, hvor det ikke giver mening at brugerne deltager.</a:t>
            </a:r>
          </a:p>
          <a:p>
            <a:r>
              <a:rPr lang="da-DK" sz="1600" dirty="0" smtClean="0"/>
              <a:t>Ida G: inddragelse af brugere kunne være </a:t>
            </a:r>
            <a:r>
              <a:rPr lang="da-DK" sz="1600" dirty="0" err="1" smtClean="0"/>
              <a:t>i.f.m</a:t>
            </a:r>
            <a:r>
              <a:rPr lang="da-DK" sz="1600" dirty="0" smtClean="0"/>
              <a:t>. med evaluering på de forbedringsindsatser, der bliver igangsat </a:t>
            </a:r>
            <a:r>
              <a:rPr lang="da-DK" sz="1600" dirty="0" err="1" smtClean="0"/>
              <a:t>p.b.a</a:t>
            </a:r>
            <a:r>
              <a:rPr lang="da-DK" sz="1600" dirty="0" smtClean="0"/>
              <a:t>. analyserne.</a:t>
            </a:r>
          </a:p>
          <a:p>
            <a:endParaRPr lang="da-DK" sz="1600" dirty="0" smtClean="0"/>
          </a:p>
          <a:p>
            <a:pPr marL="0" indent="0">
              <a:buNone/>
            </a:pPr>
            <a:r>
              <a:rPr lang="da-DK" sz="1600" dirty="0" smtClean="0"/>
              <a:t>Rapporter en utilsigtet hændelse (UTH) som patient eller pårørende:</a:t>
            </a:r>
          </a:p>
          <a:p>
            <a:pPr marL="0" indent="0">
              <a:buNone/>
            </a:pPr>
            <a:r>
              <a:rPr lang="da-DK" sz="1600" dirty="0" smtClean="0"/>
              <a:t>Link:</a:t>
            </a:r>
            <a:endParaRPr lang="da-DK" sz="1600" dirty="0"/>
          </a:p>
          <a:p>
            <a:r>
              <a:rPr lang="da-DK" sz="1600" u="sng" dirty="0">
                <a:hlinkClick r:id="rId2"/>
              </a:rPr>
              <a:t>Er der gået noget galt i mødet med os? - Regionshospitalet Gødstrup (regionshospitalet-goedstrup.dk</a:t>
            </a:r>
            <a:r>
              <a:rPr lang="da-DK" sz="1600" u="sng" dirty="0" smtClean="0">
                <a:hlinkClick r:id="rId2"/>
              </a:rPr>
              <a:t>)</a:t>
            </a:r>
            <a:endParaRPr lang="da-DK" sz="1600" u="sng" dirty="0" smtClean="0"/>
          </a:p>
          <a:p>
            <a:endParaRPr lang="da-DK" sz="1600" u="sng" dirty="0"/>
          </a:p>
          <a:p>
            <a:r>
              <a:rPr lang="da-DK" sz="1600" dirty="0" smtClean="0"/>
              <a:t>Det kan overvejes at involvere Brugerrådet i ‘15 første skridt’ og lignende</a:t>
            </a:r>
          </a:p>
          <a:p>
            <a:endParaRPr lang="da-DK" sz="1600" u="sng" dirty="0"/>
          </a:p>
          <a:p>
            <a:endParaRPr lang="da-DK" sz="1600" u="sng" dirty="0" smtClean="0"/>
          </a:p>
          <a:p>
            <a:endParaRPr lang="da-DK" sz="1600" u="sng" dirty="0"/>
          </a:p>
          <a:p>
            <a:endParaRPr lang="da-DK" sz="1600" u="sng" dirty="0"/>
          </a:p>
          <a:p>
            <a:pPr marL="0" indent="0">
              <a:buNone/>
            </a:pPr>
            <a:endParaRPr lang="da-DK" sz="2000" dirty="0"/>
          </a:p>
        </p:txBody>
      </p:sp>
      <p:sp>
        <p:nvSpPr>
          <p:cNvPr id="4" name="Pladsholder til sidefod 3"/>
          <p:cNvSpPr>
            <a:spLocks noGrp="1"/>
          </p:cNvSpPr>
          <p:nvPr>
            <p:ph type="ftr" sz="quarter" idx="10"/>
          </p:nvPr>
        </p:nvSpPr>
        <p:spPr/>
        <p:txBody>
          <a:bodyPr/>
          <a:lstStyle/>
          <a:p>
            <a:r>
              <a:rPr lang="da-DK" altLang="da-DK" smtClean="0"/>
              <a:t> Hospitalsenheden VEST      </a:t>
            </a:r>
            <a:fld id="{4FBCB004-2CA2-9540-B770-5D58AA4B10ED}" type="slidenum">
              <a:rPr lang="da-DK" altLang="da-DK" smtClean="0"/>
              <a:pPr/>
              <a:t>30</a:t>
            </a:fld>
            <a:r>
              <a:rPr lang="da-DK" altLang="da-DK" smtClean="0"/>
              <a:t>  ▪  www.vest.rm.dk</a:t>
            </a:r>
            <a:endParaRPr lang="da-DK" altLang="da-DK"/>
          </a:p>
        </p:txBody>
      </p:sp>
    </p:spTree>
    <p:extLst>
      <p:ext uri="{BB962C8B-B14F-4D97-AF65-F5344CB8AC3E}">
        <p14:creationId xmlns:p14="http://schemas.microsoft.com/office/powerpoint/2010/main" val="35088720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sz="quarter"/>
          </p:nvPr>
        </p:nvSpPr>
        <p:spPr>
          <a:xfrm>
            <a:off x="562208" y="4396154"/>
            <a:ext cx="8514858" cy="1345223"/>
          </a:xfrm>
        </p:spPr>
        <p:txBody>
          <a:bodyPr/>
          <a:lstStyle/>
          <a:p>
            <a:pPr algn="ctr"/>
            <a:r>
              <a:rPr lang="da-DK" sz="3200" dirty="0" smtClean="0"/>
              <a:t>Opsamling på tilfredshedsundersøgelsen</a:t>
            </a:r>
            <a:br>
              <a:rPr lang="da-DK" sz="3200" dirty="0" smtClean="0"/>
            </a:br>
            <a:r>
              <a:rPr lang="da-DK" sz="2400" dirty="0" smtClean="0"/>
              <a:t>17.30-17.50</a:t>
            </a:r>
            <a:endParaRPr lang="da-DK" sz="2400" dirty="0"/>
          </a:p>
        </p:txBody>
      </p:sp>
      <p:sp>
        <p:nvSpPr>
          <p:cNvPr id="3" name="Undertitel 2"/>
          <p:cNvSpPr>
            <a:spLocks noGrp="1"/>
          </p:cNvSpPr>
          <p:nvPr>
            <p:ph type="subTitle" sz="quarter" idx="1"/>
          </p:nvPr>
        </p:nvSpPr>
        <p:spPr>
          <a:xfrm>
            <a:off x="900442" y="5876706"/>
            <a:ext cx="7376686" cy="719139"/>
          </a:xfrm>
        </p:spPr>
        <p:txBody>
          <a:bodyPr/>
          <a:lstStyle/>
          <a:p>
            <a:r>
              <a:rPr lang="da-DK" dirty="0" smtClean="0"/>
              <a:t>Allen Bergholt og Ditte Kirk Ibsen</a:t>
            </a:r>
            <a:endParaRPr lang="da-DK" dirty="0"/>
          </a:p>
        </p:txBody>
      </p:sp>
    </p:spTree>
    <p:extLst>
      <p:ext uri="{BB962C8B-B14F-4D97-AF65-F5344CB8AC3E}">
        <p14:creationId xmlns:p14="http://schemas.microsoft.com/office/powerpoint/2010/main" val="28974531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298B4342-266A-4984-8F98-454B808DBC3A" descr="IMG_82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8235" y="1172223"/>
            <a:ext cx="5718687" cy="57048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49100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9361" y="549347"/>
            <a:ext cx="7197309" cy="914400"/>
          </a:xfrm>
        </p:spPr>
        <p:txBody>
          <a:bodyPr/>
          <a:lstStyle/>
          <a:p>
            <a:r>
              <a:rPr lang="da-DK" dirty="0" smtClean="0"/>
              <a:t>Hvad har vi fulgt op på?</a:t>
            </a:r>
            <a:endParaRPr lang="da-DK" dirty="0"/>
          </a:p>
        </p:txBody>
      </p:sp>
      <p:sp>
        <p:nvSpPr>
          <p:cNvPr id="3" name="Pladsholder til indhold 2"/>
          <p:cNvSpPr>
            <a:spLocks noGrp="1"/>
          </p:cNvSpPr>
          <p:nvPr>
            <p:ph idx="1"/>
          </p:nvPr>
        </p:nvSpPr>
        <p:spPr>
          <a:xfrm>
            <a:off x="719361" y="2159000"/>
            <a:ext cx="8100128" cy="4010026"/>
          </a:xfrm>
        </p:spPr>
        <p:txBody>
          <a:bodyPr/>
          <a:lstStyle/>
          <a:p>
            <a:r>
              <a:rPr lang="da-DK" sz="2000" dirty="0"/>
              <a:t>Finde vej og parkering </a:t>
            </a:r>
            <a:r>
              <a:rPr lang="da-DK" sz="2000" i="1" dirty="0"/>
              <a:t>– udkørselsskilte er sat op og der er nedsat en gruppe, som arbejder videre med emnet</a:t>
            </a:r>
          </a:p>
          <a:p>
            <a:r>
              <a:rPr lang="da-DK" sz="2000" dirty="0"/>
              <a:t>Ankomstregistrering og Information om ventetid (</a:t>
            </a:r>
            <a:r>
              <a:rPr lang="da-DK" sz="2000" dirty="0" err="1"/>
              <a:t>MineAftaler</a:t>
            </a:r>
            <a:r>
              <a:rPr lang="da-DK" sz="2000" dirty="0"/>
              <a:t>) </a:t>
            </a:r>
            <a:r>
              <a:rPr lang="da-DK" sz="2000" i="1" dirty="0"/>
              <a:t>– information på bon og i indkaldelsesbrev. </a:t>
            </a:r>
            <a:r>
              <a:rPr lang="da-DK" sz="2000" i="1" dirty="0" err="1"/>
              <a:t>Pesonalet</a:t>
            </a:r>
            <a:r>
              <a:rPr lang="da-DK" sz="2000" i="1" dirty="0"/>
              <a:t> skal lære at bruge systemet </a:t>
            </a:r>
            <a:r>
              <a:rPr lang="da-DK" sz="2000" i="1" dirty="0" err="1"/>
              <a:t>mhp</a:t>
            </a:r>
            <a:r>
              <a:rPr lang="da-DK" sz="2000" i="1" dirty="0"/>
              <a:t>. korrekt estimeret ventetid i </a:t>
            </a:r>
            <a:r>
              <a:rPr lang="da-DK" sz="2000" i="1" dirty="0" err="1"/>
              <a:t>App</a:t>
            </a:r>
            <a:endParaRPr lang="da-DK" sz="2000" i="1" dirty="0"/>
          </a:p>
          <a:p>
            <a:r>
              <a:rPr lang="da-DK" sz="2000" dirty="0"/>
              <a:t>Pårørendeinddragelse</a:t>
            </a:r>
            <a:r>
              <a:rPr lang="da-DK" sz="2000" i="1" dirty="0"/>
              <a:t> – ikke yderligere</a:t>
            </a:r>
          </a:p>
          <a:p>
            <a:r>
              <a:rPr lang="da-DK" sz="2000" dirty="0"/>
              <a:t>Mad og drikke, særligt for ambulante patienter </a:t>
            </a:r>
            <a:r>
              <a:rPr lang="da-DK" sz="2000" i="1" dirty="0"/>
              <a:t>– </a:t>
            </a:r>
            <a:r>
              <a:rPr lang="da-DK" sz="2000" i="1" dirty="0" err="1"/>
              <a:t>koldtvandsautomater</a:t>
            </a:r>
            <a:r>
              <a:rPr lang="da-DK" sz="2000" i="1" dirty="0"/>
              <a:t> sat op, kiosk på </a:t>
            </a:r>
            <a:r>
              <a:rPr lang="da-DK" sz="2000" i="1" dirty="0" smtClean="0"/>
              <a:t>vej.</a:t>
            </a:r>
            <a:endParaRPr lang="da-DK" sz="2000" i="1" dirty="0"/>
          </a:p>
          <a:p>
            <a:r>
              <a:rPr lang="da-DK" sz="2000" dirty="0"/>
              <a:t>Fysiske forhold, herunder manglende ure og ujævnt gulv i foyer </a:t>
            </a:r>
            <a:r>
              <a:rPr lang="da-DK" sz="2000" i="1" dirty="0"/>
              <a:t>– der ses på mulighed for ure. Gulve ændres ikke.</a:t>
            </a:r>
          </a:p>
          <a:p>
            <a:r>
              <a:rPr lang="da-DK" sz="2000" dirty="0"/>
              <a:t>Diskretion og fortrolighed </a:t>
            </a:r>
            <a:r>
              <a:rPr lang="da-DK" sz="2000" i="1" dirty="0"/>
              <a:t>– er understreget overfor afdelingerne, mangler at se på mulighed for diskretionslinje ved indgangen</a:t>
            </a:r>
          </a:p>
          <a:p>
            <a:endParaRPr lang="da-DK" sz="2000" dirty="0"/>
          </a:p>
        </p:txBody>
      </p:sp>
    </p:spTree>
    <p:extLst>
      <p:ext uri="{BB962C8B-B14F-4D97-AF65-F5344CB8AC3E}">
        <p14:creationId xmlns:p14="http://schemas.microsoft.com/office/powerpoint/2010/main" val="63324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719361" y="549347"/>
            <a:ext cx="7197309" cy="914400"/>
          </a:xfrm>
          <a:prstGeom prst="rect">
            <a:avLst/>
          </a:prstGeom>
        </p:spPr>
        <p:txBody>
          <a:bodyPr/>
          <a:lstStyle>
            <a:lvl1pPr algn="l" rtl="0" eaLnBrk="1" fontAlgn="base" hangingPunct="1">
              <a:lnSpc>
                <a:spcPct val="80000"/>
              </a:lnSpc>
              <a:spcBef>
                <a:spcPct val="0"/>
              </a:spcBef>
              <a:spcAft>
                <a:spcPct val="0"/>
              </a:spcAft>
              <a:defRPr sz="3001" b="1" kern="1200">
                <a:solidFill>
                  <a:srgbClr val="3F3018"/>
                </a:solidFill>
                <a:latin typeface="+mj-lt"/>
                <a:ea typeface="+mj-ea"/>
                <a:cs typeface="+mj-cs"/>
              </a:defRPr>
            </a:lvl1pPr>
            <a:lvl2pPr algn="l" rtl="0" eaLnBrk="1" fontAlgn="base" hangingPunct="1">
              <a:lnSpc>
                <a:spcPct val="80000"/>
              </a:lnSpc>
              <a:spcBef>
                <a:spcPct val="0"/>
              </a:spcBef>
              <a:spcAft>
                <a:spcPct val="0"/>
              </a:spcAft>
              <a:defRPr sz="3001" b="1">
                <a:solidFill>
                  <a:srgbClr val="3F3018"/>
                </a:solidFill>
                <a:latin typeface="Verdana" panose="020B0604030504040204" pitchFamily="34" charset="0"/>
              </a:defRPr>
            </a:lvl2pPr>
            <a:lvl3pPr algn="l" rtl="0" eaLnBrk="1" fontAlgn="base" hangingPunct="1">
              <a:lnSpc>
                <a:spcPct val="80000"/>
              </a:lnSpc>
              <a:spcBef>
                <a:spcPct val="0"/>
              </a:spcBef>
              <a:spcAft>
                <a:spcPct val="0"/>
              </a:spcAft>
              <a:defRPr sz="3001" b="1">
                <a:solidFill>
                  <a:srgbClr val="3F3018"/>
                </a:solidFill>
                <a:latin typeface="Verdana" panose="020B0604030504040204" pitchFamily="34" charset="0"/>
              </a:defRPr>
            </a:lvl3pPr>
            <a:lvl4pPr algn="l" rtl="0" eaLnBrk="1" fontAlgn="base" hangingPunct="1">
              <a:lnSpc>
                <a:spcPct val="80000"/>
              </a:lnSpc>
              <a:spcBef>
                <a:spcPct val="0"/>
              </a:spcBef>
              <a:spcAft>
                <a:spcPct val="0"/>
              </a:spcAft>
              <a:defRPr sz="3001" b="1">
                <a:solidFill>
                  <a:srgbClr val="3F3018"/>
                </a:solidFill>
                <a:latin typeface="Verdana" panose="020B0604030504040204" pitchFamily="34" charset="0"/>
              </a:defRPr>
            </a:lvl4pPr>
            <a:lvl5pPr algn="l" rtl="0" eaLnBrk="1" fontAlgn="base" hangingPunct="1">
              <a:lnSpc>
                <a:spcPct val="80000"/>
              </a:lnSpc>
              <a:spcBef>
                <a:spcPct val="0"/>
              </a:spcBef>
              <a:spcAft>
                <a:spcPct val="0"/>
              </a:spcAft>
              <a:defRPr sz="3001" b="1">
                <a:solidFill>
                  <a:srgbClr val="3F3018"/>
                </a:solidFill>
                <a:latin typeface="Verdana" panose="020B0604030504040204" pitchFamily="34" charset="0"/>
              </a:defRPr>
            </a:lvl5pPr>
            <a:lvl6pPr marL="457291" algn="l" rtl="0" eaLnBrk="1" fontAlgn="base" hangingPunct="1">
              <a:lnSpc>
                <a:spcPct val="80000"/>
              </a:lnSpc>
              <a:spcBef>
                <a:spcPct val="0"/>
              </a:spcBef>
              <a:spcAft>
                <a:spcPct val="0"/>
              </a:spcAft>
              <a:defRPr sz="3001" b="1">
                <a:solidFill>
                  <a:srgbClr val="3F3018"/>
                </a:solidFill>
                <a:latin typeface="Verdana" panose="020B0604030504040204" pitchFamily="34" charset="0"/>
              </a:defRPr>
            </a:lvl6pPr>
            <a:lvl7pPr marL="914583" algn="l" rtl="0" eaLnBrk="1" fontAlgn="base" hangingPunct="1">
              <a:lnSpc>
                <a:spcPct val="80000"/>
              </a:lnSpc>
              <a:spcBef>
                <a:spcPct val="0"/>
              </a:spcBef>
              <a:spcAft>
                <a:spcPct val="0"/>
              </a:spcAft>
              <a:defRPr sz="3001" b="1">
                <a:solidFill>
                  <a:srgbClr val="3F3018"/>
                </a:solidFill>
                <a:latin typeface="Verdana" panose="020B0604030504040204" pitchFamily="34" charset="0"/>
              </a:defRPr>
            </a:lvl7pPr>
            <a:lvl8pPr marL="1371874" algn="l" rtl="0" eaLnBrk="1" fontAlgn="base" hangingPunct="1">
              <a:lnSpc>
                <a:spcPct val="80000"/>
              </a:lnSpc>
              <a:spcBef>
                <a:spcPct val="0"/>
              </a:spcBef>
              <a:spcAft>
                <a:spcPct val="0"/>
              </a:spcAft>
              <a:defRPr sz="3001" b="1">
                <a:solidFill>
                  <a:srgbClr val="3F3018"/>
                </a:solidFill>
                <a:latin typeface="Verdana" panose="020B0604030504040204" pitchFamily="34" charset="0"/>
              </a:defRPr>
            </a:lvl8pPr>
            <a:lvl9pPr marL="1829166" algn="l" rtl="0" eaLnBrk="1" fontAlgn="base" hangingPunct="1">
              <a:lnSpc>
                <a:spcPct val="80000"/>
              </a:lnSpc>
              <a:spcBef>
                <a:spcPct val="0"/>
              </a:spcBef>
              <a:spcAft>
                <a:spcPct val="0"/>
              </a:spcAft>
              <a:defRPr sz="3001" b="1">
                <a:solidFill>
                  <a:srgbClr val="3F3018"/>
                </a:solidFill>
                <a:latin typeface="Verdana" panose="020B0604030504040204" pitchFamily="34" charset="0"/>
              </a:defRPr>
            </a:lvl9pPr>
          </a:lstStyle>
          <a:p>
            <a:pPr defTabSz="914217"/>
            <a:r>
              <a:rPr lang="da-DK" sz="3000" dirty="0"/>
              <a:t>Linket et fortsat åbent for feedback fra patienter og pårørende</a:t>
            </a:r>
          </a:p>
        </p:txBody>
      </p:sp>
      <p:pic>
        <p:nvPicPr>
          <p:cNvPr id="3" name="580CE515-1802-48C2-A28D-3D4E6B71C616" descr="IMG_6418.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35053" t="27485" r="1214" b="3603"/>
          <a:stretch/>
        </p:blipFill>
        <p:spPr bwMode="auto">
          <a:xfrm>
            <a:off x="4643992" y="1648671"/>
            <a:ext cx="3007511" cy="43358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561C4499-14FB-475A-9B5C-E840EE8D175F" descr="IMG_6714.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5553359">
            <a:off x="882912" y="2380384"/>
            <a:ext cx="3829868" cy="28724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felt 4"/>
          <p:cNvSpPr txBox="1"/>
          <p:nvPr/>
        </p:nvSpPr>
        <p:spPr>
          <a:xfrm>
            <a:off x="828450" y="6308653"/>
            <a:ext cx="6335238" cy="369247"/>
          </a:xfrm>
          <a:prstGeom prst="rect">
            <a:avLst/>
          </a:prstGeom>
          <a:noFill/>
        </p:spPr>
        <p:txBody>
          <a:bodyPr wrap="square" rtlCol="0">
            <a:spAutoFit/>
          </a:bodyPr>
          <a:lstStyle/>
          <a:p>
            <a:r>
              <a:rPr lang="da-DK" sz="1800" dirty="0"/>
              <a:t>Vi laver ny flyer med link og QR (på vej)</a:t>
            </a:r>
          </a:p>
        </p:txBody>
      </p:sp>
    </p:spTree>
    <p:extLst>
      <p:ext uri="{BB962C8B-B14F-4D97-AF65-F5344CB8AC3E}">
        <p14:creationId xmlns:p14="http://schemas.microsoft.com/office/powerpoint/2010/main" val="33583891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9137" y="300695"/>
            <a:ext cx="7197725" cy="1484562"/>
          </a:xfrm>
        </p:spPr>
        <p:txBody>
          <a:bodyPr/>
          <a:lstStyle/>
          <a:p>
            <a:r>
              <a:rPr lang="da-DK" sz="2000" dirty="0" smtClean="0">
                <a:solidFill>
                  <a:schemeClr val="tx1"/>
                </a:solidFill>
              </a:rPr>
              <a:t>Referat</a:t>
            </a:r>
            <a:br>
              <a:rPr lang="da-DK" sz="2000" dirty="0" smtClean="0">
                <a:solidFill>
                  <a:schemeClr val="tx1"/>
                </a:solidFill>
              </a:rPr>
            </a:br>
            <a:r>
              <a:rPr lang="da-DK" sz="2000" dirty="0">
                <a:solidFill>
                  <a:schemeClr val="tx1"/>
                </a:solidFill>
              </a:rPr>
              <a:t>Opsamling </a:t>
            </a:r>
            <a:r>
              <a:rPr lang="da-DK" sz="2000" dirty="0" smtClean="0">
                <a:solidFill>
                  <a:schemeClr val="tx1"/>
                </a:solidFill>
              </a:rPr>
              <a:t>tilfredshedsundersøgelsen</a:t>
            </a:r>
            <a:br>
              <a:rPr lang="da-DK" sz="2000" dirty="0" smtClean="0">
                <a:solidFill>
                  <a:schemeClr val="tx1"/>
                </a:solidFill>
              </a:rPr>
            </a:br>
            <a:r>
              <a:rPr lang="da-DK" sz="2000" dirty="0">
                <a:solidFill>
                  <a:schemeClr val="tx1"/>
                </a:solidFill>
              </a:rPr>
              <a:t/>
            </a:r>
            <a:br>
              <a:rPr lang="da-DK" sz="2000" dirty="0">
                <a:solidFill>
                  <a:schemeClr val="tx1"/>
                </a:solidFill>
              </a:rPr>
            </a:br>
            <a:r>
              <a:rPr lang="da-DK" sz="1600" b="0" dirty="0"/>
              <a:t>Brugerrådets anbefalinger til forbedringer vedr. </a:t>
            </a:r>
            <a:r>
              <a:rPr lang="da-DK" sz="1600" b="0" dirty="0" smtClean="0"/>
              <a:t>resultater fra </a:t>
            </a:r>
            <a:r>
              <a:rPr lang="da-DK" sz="1600" b="0" dirty="0" smtClean="0">
                <a:solidFill>
                  <a:schemeClr val="tx1"/>
                </a:solidFill>
              </a:rPr>
              <a:t>tilfredshedsundersøgelsen:</a:t>
            </a:r>
            <a:r>
              <a:rPr lang="da-DK" sz="2000" dirty="0"/>
              <a:t/>
            </a:r>
            <a:br>
              <a:rPr lang="da-DK" sz="2000" dirty="0"/>
            </a:br>
            <a:endParaRPr lang="da-DK" sz="2000" dirty="0">
              <a:solidFill>
                <a:schemeClr val="tx1"/>
              </a:solidFill>
            </a:endParaRPr>
          </a:p>
        </p:txBody>
      </p:sp>
      <p:sp>
        <p:nvSpPr>
          <p:cNvPr id="3" name="Pladsholder til indhold 2"/>
          <p:cNvSpPr>
            <a:spLocks noGrp="1"/>
          </p:cNvSpPr>
          <p:nvPr>
            <p:ph sz="half" idx="1"/>
          </p:nvPr>
        </p:nvSpPr>
        <p:spPr>
          <a:xfrm>
            <a:off x="719137" y="1785257"/>
            <a:ext cx="7471273" cy="4099765"/>
          </a:xfrm>
        </p:spPr>
        <p:txBody>
          <a:bodyPr/>
          <a:lstStyle/>
          <a:p>
            <a:r>
              <a:rPr lang="da-DK" sz="1600" b="1" dirty="0"/>
              <a:t>Havens </a:t>
            </a:r>
            <a:r>
              <a:rPr lang="da-DK" sz="1600" b="1" dirty="0" err="1" smtClean="0"/>
              <a:t>Madhus</a:t>
            </a:r>
            <a:r>
              <a:rPr lang="da-DK" sz="1600" dirty="0" smtClean="0"/>
              <a:t>: madautomaten bør opfyldes oftere.</a:t>
            </a:r>
          </a:p>
          <a:p>
            <a:pPr marL="0" indent="0">
              <a:buNone/>
            </a:pPr>
            <a:endParaRPr lang="da-DK" sz="1600" dirty="0"/>
          </a:p>
          <a:p>
            <a:r>
              <a:rPr lang="da-DK" sz="1600" b="1" dirty="0" smtClean="0"/>
              <a:t>Ure</a:t>
            </a:r>
            <a:r>
              <a:rPr lang="da-DK" sz="1600" dirty="0" smtClean="0"/>
              <a:t>: på </a:t>
            </a:r>
            <a:r>
              <a:rPr lang="da-DK" sz="1600" dirty="0"/>
              <a:t>grundlag af kommentarer fra spørgeskemaundersøgelsen og en del personlige henvendelser opfordrer Patient- pårørendegruppen i Brugerrådet til, at der opsættes let aflæselige ure på udvalgte steder i foyerens venteområder. </a:t>
            </a:r>
            <a:r>
              <a:rPr lang="da-DK" sz="1600" dirty="0" smtClean="0"/>
              <a:t>Brugerrådet beslutter derfor, at området nærmere skal afdækkes i </a:t>
            </a:r>
            <a:r>
              <a:rPr lang="da-DK" sz="1600" dirty="0"/>
              <a:t>en </a:t>
            </a:r>
            <a:r>
              <a:rPr lang="da-DK" sz="1600" dirty="0" smtClean="0"/>
              <a:t>tilfredshedsundersøgelse i efteråret.</a:t>
            </a:r>
            <a:endParaRPr lang="da-DK" sz="1600" dirty="0"/>
          </a:p>
          <a:p>
            <a:endParaRPr lang="da-DK" sz="1600" b="1" dirty="0"/>
          </a:p>
          <a:p>
            <a:r>
              <a:rPr lang="da-DK" sz="1600" b="1" dirty="0" smtClean="0"/>
              <a:t>Kiosk</a:t>
            </a:r>
            <a:r>
              <a:rPr lang="da-DK" sz="1600" dirty="0" smtClean="0"/>
              <a:t>:</a:t>
            </a:r>
            <a:r>
              <a:rPr lang="da-DK" sz="1600" dirty="0"/>
              <a:t> i</a:t>
            </a:r>
            <a:r>
              <a:rPr lang="da-DK" sz="1600" dirty="0" smtClean="0"/>
              <a:t>nden sommerferien 2022 åbner en 7-Eleven kiosk i </a:t>
            </a:r>
            <a:r>
              <a:rPr lang="da-DK" sz="1600" dirty="0" err="1" smtClean="0"/>
              <a:t>Foyen</a:t>
            </a:r>
            <a:r>
              <a:rPr lang="da-DK" sz="1600" dirty="0" smtClean="0"/>
              <a:t> med forventelige åbningstider fra kl 7-20 hverdage og 9 - 18 weekender/helligdage. </a:t>
            </a:r>
          </a:p>
          <a:p>
            <a:pPr marL="0" indent="0">
              <a:buNone/>
            </a:pPr>
            <a:endParaRPr lang="da-DK" sz="1400" dirty="0"/>
          </a:p>
        </p:txBody>
      </p:sp>
      <p:sp>
        <p:nvSpPr>
          <p:cNvPr id="5" name="Pladsholder til sidefod 4"/>
          <p:cNvSpPr>
            <a:spLocks noGrp="1"/>
          </p:cNvSpPr>
          <p:nvPr>
            <p:ph type="ftr" sz="quarter" idx="10"/>
          </p:nvPr>
        </p:nvSpPr>
        <p:spPr/>
        <p:txBody>
          <a:bodyPr/>
          <a:lstStyle/>
          <a:p>
            <a:r>
              <a:rPr lang="da-DK" altLang="da-DK" dirty="0" smtClean="0"/>
              <a:t> Hospitalsenheden VEST      </a:t>
            </a:r>
            <a:fld id="{ABCCEB37-2843-D340-9CD7-BA6BB1878390}" type="slidenum">
              <a:rPr lang="da-DK" altLang="da-DK" smtClean="0"/>
              <a:pPr/>
              <a:t>35</a:t>
            </a:fld>
            <a:r>
              <a:rPr lang="da-DK" altLang="da-DK" dirty="0" smtClean="0"/>
              <a:t>  ▪  www.vest.rm.dk</a:t>
            </a:r>
            <a:endParaRPr lang="da-DK" altLang="da-DK" dirty="0"/>
          </a:p>
        </p:txBody>
      </p:sp>
    </p:spTree>
    <p:extLst>
      <p:ext uri="{BB962C8B-B14F-4D97-AF65-F5344CB8AC3E}">
        <p14:creationId xmlns:p14="http://schemas.microsoft.com/office/powerpoint/2010/main" val="24583678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9138" y="712178"/>
            <a:ext cx="8178677" cy="1027964"/>
          </a:xfrm>
        </p:spPr>
        <p:txBody>
          <a:bodyPr/>
          <a:lstStyle/>
          <a:p>
            <a:pPr>
              <a:spcAft>
                <a:spcPts val="0"/>
              </a:spcAft>
            </a:pPr>
            <a:r>
              <a:rPr lang="da-DK" sz="2400" dirty="0" smtClean="0">
                <a:ea typeface="Verdana"/>
                <a:cs typeface="Times New Roman"/>
              </a:rPr>
              <a:t/>
            </a:r>
            <a:br>
              <a:rPr lang="da-DK" sz="2400" dirty="0" smtClean="0">
                <a:ea typeface="Verdana"/>
                <a:cs typeface="Times New Roman"/>
              </a:rPr>
            </a:br>
            <a:r>
              <a:rPr lang="da-DK" sz="2400" dirty="0">
                <a:ea typeface="Verdana"/>
                <a:cs typeface="Times New Roman"/>
              </a:rPr>
              <a:t/>
            </a:r>
            <a:br>
              <a:rPr lang="da-DK" sz="2400" dirty="0">
                <a:ea typeface="Verdana"/>
                <a:cs typeface="Times New Roman"/>
              </a:rPr>
            </a:br>
            <a:r>
              <a:rPr lang="da-DK" sz="2400" dirty="0" smtClean="0">
                <a:ea typeface="Verdana"/>
                <a:cs typeface="Times New Roman"/>
              </a:rPr>
              <a:t>Spisepause</a:t>
            </a:r>
            <a:r>
              <a:rPr lang="da-DK" sz="2400" dirty="0">
                <a:ea typeface="Verdana"/>
                <a:cs typeface="Times New Roman"/>
              </a:rPr>
              <a:t>	</a:t>
            </a:r>
            <a:r>
              <a:rPr lang="da-DK" sz="2400" dirty="0" smtClean="0">
                <a:ea typeface="Verdana"/>
                <a:cs typeface="Times New Roman"/>
              </a:rPr>
              <a:t/>
            </a:r>
            <a:br>
              <a:rPr lang="da-DK" sz="2400" dirty="0" smtClean="0">
                <a:ea typeface="Verdana"/>
                <a:cs typeface="Times New Roman"/>
              </a:rPr>
            </a:br>
            <a:r>
              <a:rPr lang="da-DK" sz="2400" dirty="0" smtClean="0">
                <a:ea typeface="Verdana"/>
                <a:cs typeface="Times New Roman"/>
              </a:rPr>
              <a:t>          </a:t>
            </a:r>
            <a:r>
              <a:rPr lang="da-DK" sz="2400" dirty="0" smtClean="0"/>
              <a:t/>
            </a:r>
            <a:br>
              <a:rPr lang="da-DK" sz="2400" dirty="0" smtClean="0"/>
            </a:br>
            <a:r>
              <a:rPr lang="da-DK" sz="2400" dirty="0" smtClean="0"/>
              <a:t>Kl. 17.50 – 18.15</a:t>
            </a:r>
            <a:endParaRPr lang="da-DK" sz="2400" dirty="0"/>
          </a:p>
        </p:txBody>
      </p:sp>
      <p:sp>
        <p:nvSpPr>
          <p:cNvPr id="4" name="Pladsholder til sidefod 3"/>
          <p:cNvSpPr>
            <a:spLocks noGrp="1"/>
          </p:cNvSpPr>
          <p:nvPr>
            <p:ph type="ftr" sz="quarter" idx="10"/>
          </p:nvPr>
        </p:nvSpPr>
        <p:spPr/>
        <p:txBody>
          <a:bodyPr/>
          <a:lstStyle/>
          <a:p>
            <a:r>
              <a:rPr lang="da-DK" altLang="da-DK" dirty="0" smtClean="0"/>
              <a:t> </a:t>
            </a:r>
            <a:endParaRPr lang="da-DK" altLang="da-DK" dirty="0"/>
          </a:p>
        </p:txBody>
      </p:sp>
      <p:pic>
        <p:nvPicPr>
          <p:cNvPr id="6" name="Billede 5"/>
          <p:cNvPicPr>
            <a:picLocks noChangeAspect="1"/>
          </p:cNvPicPr>
          <p:nvPr/>
        </p:nvPicPr>
        <p:blipFill>
          <a:blip r:embed="rId2"/>
          <a:stretch>
            <a:fillRect/>
          </a:stretch>
        </p:blipFill>
        <p:spPr>
          <a:xfrm>
            <a:off x="4557590" y="2261401"/>
            <a:ext cx="3807069" cy="3280059"/>
          </a:xfrm>
          <a:prstGeom prst="rect">
            <a:avLst/>
          </a:prstGeom>
        </p:spPr>
      </p:pic>
      <p:sp>
        <p:nvSpPr>
          <p:cNvPr id="7" name="Pladsholder til indhold 6"/>
          <p:cNvSpPr>
            <a:spLocks noGrp="1"/>
          </p:cNvSpPr>
          <p:nvPr>
            <p:ph idx="1"/>
          </p:nvPr>
        </p:nvSpPr>
        <p:spPr>
          <a:xfrm>
            <a:off x="719138" y="2678513"/>
            <a:ext cx="7197725" cy="3490512"/>
          </a:xfrm>
        </p:spPr>
        <p:txBody>
          <a:bodyPr/>
          <a:lstStyle/>
          <a:p>
            <a:endParaRPr lang="da-DK" dirty="0"/>
          </a:p>
        </p:txBody>
      </p:sp>
      <p:pic>
        <p:nvPicPr>
          <p:cNvPr id="8" name="Billede 7"/>
          <p:cNvPicPr>
            <a:picLocks noChangeAspect="1"/>
          </p:cNvPicPr>
          <p:nvPr/>
        </p:nvPicPr>
        <p:blipFill>
          <a:blip r:embed="rId3"/>
          <a:stretch>
            <a:fillRect/>
          </a:stretch>
        </p:blipFill>
        <p:spPr>
          <a:xfrm>
            <a:off x="1505872" y="2942282"/>
            <a:ext cx="1700931" cy="1566808"/>
          </a:xfrm>
          <a:prstGeom prst="rect">
            <a:avLst/>
          </a:prstGeom>
        </p:spPr>
      </p:pic>
    </p:spTree>
    <p:extLst>
      <p:ext uri="{BB962C8B-B14F-4D97-AF65-F5344CB8AC3E}">
        <p14:creationId xmlns:p14="http://schemas.microsoft.com/office/powerpoint/2010/main" val="28629676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Orientering fra Hospitalsledelsen </a:t>
            </a:r>
            <a:br>
              <a:rPr lang="da-DK" dirty="0"/>
            </a:br>
            <a:r>
              <a:rPr lang="da-DK" dirty="0"/>
              <a:t>v. Ida G</a:t>
            </a:r>
          </a:p>
        </p:txBody>
      </p:sp>
      <p:sp>
        <p:nvSpPr>
          <p:cNvPr id="3" name="Pladsholder til tekst 2"/>
          <p:cNvSpPr>
            <a:spLocks noGrp="1"/>
          </p:cNvSpPr>
          <p:nvPr>
            <p:ph type="body" idx="1"/>
          </p:nvPr>
        </p:nvSpPr>
        <p:spPr/>
        <p:txBody>
          <a:bodyPr/>
          <a:lstStyle/>
          <a:p>
            <a:r>
              <a:rPr lang="da-DK" dirty="0"/>
              <a:t>Kl. 18.15 – 18.40</a:t>
            </a:r>
          </a:p>
        </p:txBody>
      </p:sp>
      <p:sp>
        <p:nvSpPr>
          <p:cNvPr id="4" name="Pladsholder til indhold 3"/>
          <p:cNvSpPr>
            <a:spLocks noGrp="1"/>
          </p:cNvSpPr>
          <p:nvPr>
            <p:ph sz="half" idx="2"/>
          </p:nvPr>
        </p:nvSpPr>
        <p:spPr>
          <a:xfrm>
            <a:off x="457200" y="2174875"/>
            <a:ext cx="4404946" cy="3951288"/>
          </a:xfrm>
        </p:spPr>
        <p:txBody>
          <a:bodyPr/>
          <a:lstStyle/>
          <a:p>
            <a:pPr>
              <a:lnSpc>
                <a:spcPct val="150000"/>
              </a:lnSpc>
            </a:pPr>
            <a:r>
              <a:rPr lang="da-DK" sz="1400" dirty="0"/>
              <a:t>Kapacitetsudfordringer, sommeren </a:t>
            </a:r>
            <a:r>
              <a:rPr lang="da-DK" sz="1400" dirty="0" smtClean="0"/>
              <a:t>2022.</a:t>
            </a:r>
            <a:endParaRPr lang="da-DK" sz="1400" dirty="0"/>
          </a:p>
          <a:p>
            <a:pPr>
              <a:lnSpc>
                <a:spcPct val="150000"/>
              </a:lnSpc>
            </a:pPr>
            <a:r>
              <a:rPr lang="da-DK" sz="1400" dirty="0" smtClean="0"/>
              <a:t>Ben </a:t>
            </a:r>
            <a:r>
              <a:rPr lang="da-DK" sz="1400" dirty="0"/>
              <a:t>amputations </a:t>
            </a:r>
            <a:r>
              <a:rPr lang="da-DK" sz="1400" dirty="0" smtClean="0"/>
              <a:t>sagen.</a:t>
            </a:r>
          </a:p>
          <a:p>
            <a:pPr>
              <a:lnSpc>
                <a:spcPct val="150000"/>
              </a:lnSpc>
            </a:pPr>
            <a:r>
              <a:rPr lang="da-DK" sz="1400" dirty="0" smtClean="0"/>
              <a:t>100 </a:t>
            </a:r>
            <a:r>
              <a:rPr lang="da-DK" sz="1400" dirty="0"/>
              <a:t>dage i </a:t>
            </a:r>
            <a:r>
              <a:rPr lang="da-DK" sz="1400" dirty="0" smtClean="0"/>
              <a:t>Gødstrup.</a:t>
            </a:r>
          </a:p>
          <a:p>
            <a:pPr>
              <a:lnSpc>
                <a:spcPct val="150000"/>
              </a:lnSpc>
            </a:pPr>
            <a:r>
              <a:rPr lang="da-DK" sz="1400" smtClean="0"/>
              <a:t>Covid-Hjælpekorps.</a:t>
            </a:r>
          </a:p>
          <a:p>
            <a:pPr>
              <a:lnSpc>
                <a:spcPct val="150000"/>
              </a:lnSpc>
            </a:pPr>
            <a:endParaRPr lang="da-DK" sz="1400" dirty="0" smtClean="0"/>
          </a:p>
          <a:p>
            <a:pPr>
              <a:lnSpc>
                <a:spcPct val="150000"/>
              </a:lnSpc>
            </a:pPr>
            <a:r>
              <a:rPr lang="da-DK" sz="1400" dirty="0" smtClean="0"/>
              <a:t>Ny </a:t>
            </a:r>
            <a:r>
              <a:rPr lang="da-DK" sz="1400" dirty="0"/>
              <a:t>sygeplejefaglig direktør pr. 1. Oktober - afskedsreception for IG fredag den 23. September.</a:t>
            </a:r>
          </a:p>
          <a:p>
            <a:pPr marL="0" indent="0">
              <a:buNone/>
            </a:pPr>
            <a:endParaRPr lang="da-DK" sz="1000" dirty="0"/>
          </a:p>
          <a:p>
            <a:endParaRPr lang="da-DK" dirty="0"/>
          </a:p>
        </p:txBody>
      </p:sp>
      <p:pic>
        <p:nvPicPr>
          <p:cNvPr id="8" name="Pladsholder til indhold 7"/>
          <p:cNvPicPr>
            <a:picLocks noGrp="1" noChangeAspect="1"/>
          </p:cNvPicPr>
          <p:nvPr>
            <p:ph sz="quarter" idx="4"/>
          </p:nvPr>
        </p:nvPicPr>
        <p:blipFill>
          <a:blip r:embed="rId2"/>
          <a:stretch>
            <a:fillRect/>
          </a:stretch>
        </p:blipFill>
        <p:spPr>
          <a:xfrm>
            <a:off x="5002823" y="2174876"/>
            <a:ext cx="3681040" cy="3457100"/>
          </a:xfrm>
          <a:prstGeom prst="rect">
            <a:avLst/>
          </a:prstGeom>
        </p:spPr>
      </p:pic>
      <p:sp>
        <p:nvSpPr>
          <p:cNvPr id="7" name="Pladsholder til sidefod 6"/>
          <p:cNvSpPr>
            <a:spLocks noGrp="1"/>
          </p:cNvSpPr>
          <p:nvPr>
            <p:ph type="ftr" sz="quarter" idx="10"/>
          </p:nvPr>
        </p:nvSpPr>
        <p:spPr/>
        <p:txBody>
          <a:bodyPr/>
          <a:lstStyle/>
          <a:p>
            <a:r>
              <a:rPr lang="da-DK" altLang="da-DK" smtClean="0"/>
              <a:t> Hospitalsenheden VEST      </a:t>
            </a:r>
            <a:fld id="{FD13564E-8733-104C-AF32-C2687C97A4F0}" type="slidenum">
              <a:rPr lang="da-DK" altLang="da-DK" smtClean="0"/>
              <a:pPr/>
              <a:t>37</a:t>
            </a:fld>
            <a:r>
              <a:rPr lang="da-DK" altLang="da-DK" smtClean="0"/>
              <a:t>  ▪  www.vest.rm.dk</a:t>
            </a:r>
            <a:endParaRPr lang="da-DK" altLang="da-DK"/>
          </a:p>
        </p:txBody>
      </p:sp>
    </p:spTree>
    <p:extLst>
      <p:ext uri="{BB962C8B-B14F-4D97-AF65-F5344CB8AC3E}">
        <p14:creationId xmlns:p14="http://schemas.microsoft.com/office/powerpoint/2010/main" val="1771610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9138" y="300446"/>
            <a:ext cx="7197725" cy="679268"/>
          </a:xfrm>
        </p:spPr>
        <p:txBody>
          <a:bodyPr/>
          <a:lstStyle/>
          <a:p>
            <a:r>
              <a:rPr lang="da-DK" sz="2000" dirty="0" smtClean="0">
                <a:solidFill>
                  <a:schemeClr val="tx1"/>
                </a:solidFill>
              </a:rPr>
              <a:t>Referat</a:t>
            </a:r>
            <a:br>
              <a:rPr lang="da-DK" sz="2000" dirty="0" smtClean="0">
                <a:solidFill>
                  <a:schemeClr val="tx1"/>
                </a:solidFill>
              </a:rPr>
            </a:br>
            <a:r>
              <a:rPr lang="da-DK" sz="2000" dirty="0">
                <a:solidFill>
                  <a:schemeClr val="tx1"/>
                </a:solidFill>
              </a:rPr>
              <a:t>Orientering fra </a:t>
            </a:r>
            <a:r>
              <a:rPr lang="da-DK" sz="2000" dirty="0" smtClean="0">
                <a:solidFill>
                  <a:schemeClr val="tx1"/>
                </a:solidFill>
              </a:rPr>
              <a:t>Hospitalsledelsen</a:t>
            </a:r>
            <a:br>
              <a:rPr lang="da-DK" sz="2000" dirty="0" smtClean="0">
                <a:solidFill>
                  <a:schemeClr val="tx1"/>
                </a:solidFill>
              </a:rPr>
            </a:br>
            <a:r>
              <a:rPr lang="da-DK" sz="2000" dirty="0" smtClean="0">
                <a:solidFill>
                  <a:schemeClr val="tx1"/>
                </a:solidFill>
              </a:rPr>
              <a:t>Ida G:</a:t>
            </a:r>
            <a:endParaRPr lang="da-DK" sz="2000" dirty="0">
              <a:solidFill>
                <a:schemeClr val="tx1"/>
              </a:solidFill>
            </a:endParaRPr>
          </a:p>
        </p:txBody>
      </p:sp>
      <p:sp>
        <p:nvSpPr>
          <p:cNvPr id="3" name="Pladsholder til indhold 2"/>
          <p:cNvSpPr>
            <a:spLocks noGrp="1"/>
          </p:cNvSpPr>
          <p:nvPr>
            <p:ph idx="1"/>
          </p:nvPr>
        </p:nvSpPr>
        <p:spPr>
          <a:xfrm>
            <a:off x="719138" y="979714"/>
            <a:ext cx="7967662" cy="5352824"/>
          </a:xfrm>
        </p:spPr>
        <p:txBody>
          <a:bodyPr/>
          <a:lstStyle/>
          <a:p>
            <a:endParaRPr lang="da-DK" sz="1000" dirty="0" smtClean="0"/>
          </a:p>
          <a:p>
            <a:endParaRPr lang="da-DK" sz="1000" dirty="0"/>
          </a:p>
          <a:p>
            <a:endParaRPr lang="da-DK" sz="1000" dirty="0" smtClean="0"/>
          </a:p>
          <a:p>
            <a:r>
              <a:rPr lang="da-DK" sz="1000" dirty="0" smtClean="0"/>
              <a:t>Hospitalet har udfordringer med at komme op i fuld operationskapacitet. Sterile varer og oplæring af personale efter to forskellige operationsgange er slået sammen er nogle af årsagerne. Der regnes med fuld aktivitet fra 1. september. </a:t>
            </a:r>
          </a:p>
          <a:p>
            <a:pPr marL="0" indent="0">
              <a:buNone/>
            </a:pPr>
            <a:endParaRPr lang="da-DK" sz="1000" dirty="0" smtClean="0"/>
          </a:p>
          <a:p>
            <a:r>
              <a:rPr lang="da-DK" sz="1000" dirty="0" smtClean="0"/>
              <a:t>Medarbejderudfordring, især i medicinsk afdeling og øre-næse-hals afd. Derfor har der længe være fokus på rekruttering</a:t>
            </a:r>
            <a:r>
              <a:rPr lang="da-DK" sz="1000" dirty="0"/>
              <a:t> </a:t>
            </a:r>
            <a:r>
              <a:rPr lang="da-DK" sz="1000" dirty="0" smtClean="0"/>
              <a:t>og tilknytning. Personalemangel er ikke udelukkende knyttet til Gødstrup med er en udfordring i hele sundhedsvæsenet. Pt. mangles omkring 80, </a:t>
            </a:r>
            <a:r>
              <a:rPr lang="da-DK" sz="1000" dirty="0"/>
              <a:t>størstedelen </a:t>
            </a:r>
            <a:r>
              <a:rPr lang="da-DK" sz="1000" dirty="0" smtClean="0"/>
              <a:t>sygeplejersker, ud </a:t>
            </a:r>
            <a:r>
              <a:rPr lang="da-DK" sz="1000" dirty="0"/>
              <a:t>af 4000 </a:t>
            </a:r>
            <a:r>
              <a:rPr lang="da-DK" sz="1000" dirty="0" smtClean="0"/>
              <a:t>personaler. </a:t>
            </a:r>
          </a:p>
          <a:p>
            <a:endParaRPr lang="da-DK" sz="1000" dirty="0" smtClean="0"/>
          </a:p>
          <a:p>
            <a:r>
              <a:rPr lang="da-DK" sz="1000" dirty="0" smtClean="0"/>
              <a:t>Sygeplejeske manglen vil være en realitet i tiden frem over og sammen med det stigende antal ældre, skaber det et behov for tænke i andre løsninger, faggrupper og teknologier. Det arbejdes der fokuseret mod både på vores eget hospital og de andre hospitaler i regionen.</a:t>
            </a:r>
          </a:p>
          <a:p>
            <a:endParaRPr lang="da-DK" sz="1000" dirty="0" smtClean="0"/>
          </a:p>
          <a:p>
            <a:r>
              <a:rPr lang="da-DK" sz="1000" dirty="0" smtClean="0"/>
              <a:t>Ben amputationssagen og læring deraf følger vi tæt. De berørte patienter og pårørende modtager information om klagemuligheder. Vi ønsker at ”sagen” behandles som en utilsigtede hændelse for at afdække, hvor i systemet det er gået galt. </a:t>
            </a:r>
            <a:r>
              <a:rPr lang="da-DK" sz="1000" dirty="0" smtClean="0">
                <a:solidFill>
                  <a:srgbClr val="3F3018"/>
                </a:solidFill>
              </a:rPr>
              <a:t>4000 </a:t>
            </a:r>
            <a:r>
              <a:rPr lang="da-DK" sz="1000" dirty="0">
                <a:solidFill>
                  <a:srgbClr val="3F3018"/>
                </a:solidFill>
              </a:rPr>
              <a:t>journaler skal gennemgås for at </a:t>
            </a:r>
            <a:r>
              <a:rPr lang="da-DK" sz="1000" dirty="0" smtClean="0">
                <a:solidFill>
                  <a:srgbClr val="3F3018"/>
                </a:solidFill>
              </a:rPr>
              <a:t>afdække, </a:t>
            </a:r>
            <a:r>
              <a:rPr lang="da-DK" sz="1000" dirty="0">
                <a:solidFill>
                  <a:srgbClr val="3F3018"/>
                </a:solidFill>
              </a:rPr>
              <a:t>hvad er der rent faktisk sket hvor. </a:t>
            </a:r>
            <a:endParaRPr lang="da-DK" sz="1000" dirty="0" smtClean="0">
              <a:solidFill>
                <a:srgbClr val="3F3018"/>
              </a:solidFill>
            </a:endParaRPr>
          </a:p>
          <a:p>
            <a:endParaRPr lang="da-DK" sz="1000" dirty="0" smtClean="0">
              <a:solidFill>
                <a:srgbClr val="3F3018"/>
              </a:solidFill>
            </a:endParaRPr>
          </a:p>
          <a:p>
            <a:r>
              <a:rPr lang="da-DK" sz="1000" dirty="0" smtClean="0">
                <a:solidFill>
                  <a:srgbClr val="3F3018"/>
                </a:solidFill>
              </a:rPr>
              <a:t>Affald/linned </a:t>
            </a:r>
            <a:r>
              <a:rPr lang="da-DK" sz="1000" dirty="0">
                <a:solidFill>
                  <a:srgbClr val="3F3018"/>
                </a:solidFill>
              </a:rPr>
              <a:t>sug </a:t>
            </a:r>
            <a:r>
              <a:rPr lang="da-DK" sz="1000" dirty="0" smtClean="0">
                <a:solidFill>
                  <a:srgbClr val="3F3018"/>
                </a:solidFill>
              </a:rPr>
              <a:t>tages forventeligt i brug før sommerferien, hvilket vil lette arbejdsgange for personalet. Og i forlængelse heraf også </a:t>
            </a:r>
            <a:r>
              <a:rPr lang="da-DK" sz="1000" dirty="0" err="1" smtClean="0">
                <a:solidFill>
                  <a:srgbClr val="3F3018"/>
                </a:solidFill>
              </a:rPr>
              <a:t>AGV’erne</a:t>
            </a:r>
            <a:r>
              <a:rPr lang="da-DK" sz="1000" dirty="0" smtClean="0">
                <a:solidFill>
                  <a:srgbClr val="3F3018"/>
                </a:solidFill>
              </a:rPr>
              <a:t>.</a:t>
            </a:r>
          </a:p>
          <a:p>
            <a:endParaRPr lang="da-DK" sz="1000" dirty="0" smtClean="0">
              <a:solidFill>
                <a:srgbClr val="3F3018"/>
              </a:solidFill>
            </a:endParaRPr>
          </a:p>
          <a:p>
            <a:r>
              <a:rPr lang="da-DK" sz="1000" dirty="0" smtClean="0">
                <a:solidFill>
                  <a:srgbClr val="3F3018"/>
                </a:solidFill>
              </a:rPr>
              <a:t>Der bygges en stråleterapi som er klar 2024 og desuden en ny bygning til Teknisk Afdeling.</a:t>
            </a:r>
          </a:p>
          <a:p>
            <a:endParaRPr lang="da-DK" sz="1000" dirty="0">
              <a:solidFill>
                <a:srgbClr val="3F3018"/>
              </a:solidFill>
            </a:endParaRPr>
          </a:p>
          <a:p>
            <a:pPr lvl="0">
              <a:buClr>
                <a:srgbClr val="84715E"/>
              </a:buClr>
            </a:pPr>
            <a:r>
              <a:rPr lang="da-DK" sz="1000" dirty="0" smtClean="0">
                <a:solidFill>
                  <a:srgbClr val="3F3018"/>
                </a:solidFill>
              </a:rPr>
              <a:t>Svend </a:t>
            </a:r>
            <a:r>
              <a:rPr lang="da-DK" sz="1000" dirty="0">
                <a:solidFill>
                  <a:srgbClr val="3F3018"/>
                </a:solidFill>
              </a:rPr>
              <a:t>Wiig Hansens 20 meter lange kunstværk </a:t>
            </a:r>
            <a:r>
              <a:rPr lang="da-DK" sz="1000" dirty="0" err="1">
                <a:solidFill>
                  <a:srgbClr val="3F3018"/>
                </a:solidFill>
              </a:rPr>
              <a:t>Pietas</a:t>
            </a:r>
            <a:r>
              <a:rPr lang="da-DK" sz="1000" dirty="0">
                <a:solidFill>
                  <a:srgbClr val="3F3018"/>
                </a:solidFill>
              </a:rPr>
              <a:t>, der siden 1976 har prydet hospitalet i </a:t>
            </a:r>
            <a:r>
              <a:rPr lang="da-DK" sz="1000" dirty="0" smtClean="0">
                <a:solidFill>
                  <a:srgbClr val="3F3018"/>
                </a:solidFill>
              </a:rPr>
              <a:t>Herning </a:t>
            </a:r>
            <a:r>
              <a:rPr lang="da-DK" sz="1000" dirty="0">
                <a:solidFill>
                  <a:srgbClr val="3F3018"/>
                </a:solidFill>
              </a:rPr>
              <a:t>flyttes til Gødstrup.  </a:t>
            </a:r>
            <a:r>
              <a:rPr lang="da-DK" sz="1000" dirty="0" smtClean="0">
                <a:solidFill>
                  <a:srgbClr val="3F3018"/>
                </a:solidFill>
              </a:rPr>
              <a:t>Værket </a:t>
            </a:r>
            <a:r>
              <a:rPr lang="da-DK" sz="1000" dirty="0">
                <a:solidFill>
                  <a:srgbClr val="3F3018"/>
                </a:solidFill>
              </a:rPr>
              <a:t>får nye rammer i en "</a:t>
            </a:r>
            <a:r>
              <a:rPr lang="da-DK" sz="1000" dirty="0" err="1">
                <a:solidFill>
                  <a:srgbClr val="3F3018"/>
                </a:solidFill>
              </a:rPr>
              <a:t>Pietas</a:t>
            </a:r>
            <a:r>
              <a:rPr lang="da-DK" sz="1000" dirty="0">
                <a:solidFill>
                  <a:srgbClr val="3F3018"/>
                </a:solidFill>
              </a:rPr>
              <a:t> Pavillon" skabt </a:t>
            </a:r>
            <a:r>
              <a:rPr lang="da-DK" sz="1000" dirty="0" smtClean="0">
                <a:solidFill>
                  <a:srgbClr val="3F3018"/>
                </a:solidFill>
              </a:rPr>
              <a:t>af billedkunstneren </a:t>
            </a:r>
            <a:r>
              <a:rPr lang="da-DK" sz="1000" dirty="0">
                <a:solidFill>
                  <a:srgbClr val="3F3018"/>
                </a:solidFill>
              </a:rPr>
              <a:t>Ingvar </a:t>
            </a:r>
            <a:r>
              <a:rPr lang="da-DK" sz="1000" dirty="0" err="1" smtClean="0">
                <a:solidFill>
                  <a:srgbClr val="3F3018"/>
                </a:solidFill>
              </a:rPr>
              <a:t>Cronhammar</a:t>
            </a:r>
            <a:r>
              <a:rPr lang="da-DK" sz="1000" dirty="0">
                <a:solidFill>
                  <a:srgbClr val="3F3018"/>
                </a:solidFill>
              </a:rPr>
              <a:t>.  </a:t>
            </a:r>
            <a:r>
              <a:rPr lang="da-DK" sz="1000" dirty="0" smtClean="0">
                <a:solidFill>
                  <a:srgbClr val="3F3018"/>
                </a:solidFill>
              </a:rPr>
              <a:t>            Værket måler 20 </a:t>
            </a:r>
            <a:r>
              <a:rPr lang="da-DK" sz="1000" dirty="0">
                <a:solidFill>
                  <a:srgbClr val="3F3018"/>
                </a:solidFill>
              </a:rPr>
              <a:t>X </a:t>
            </a:r>
            <a:r>
              <a:rPr lang="da-DK" sz="1000" dirty="0" smtClean="0">
                <a:solidFill>
                  <a:srgbClr val="3F3018"/>
                </a:solidFill>
              </a:rPr>
              <a:t>3</a:t>
            </a:r>
            <a:r>
              <a:rPr lang="da-DK" sz="1000" dirty="0">
                <a:solidFill>
                  <a:srgbClr val="3F3018"/>
                </a:solidFill>
              </a:rPr>
              <a:t> </a:t>
            </a:r>
            <a:r>
              <a:rPr lang="da-DK" sz="1000" dirty="0" smtClean="0">
                <a:solidFill>
                  <a:srgbClr val="3F3018"/>
                </a:solidFill>
              </a:rPr>
              <a:t> </a:t>
            </a:r>
            <a:r>
              <a:rPr lang="da-DK" sz="1000" dirty="0">
                <a:solidFill>
                  <a:srgbClr val="3F3018"/>
                </a:solidFill>
              </a:rPr>
              <a:t>meter </a:t>
            </a:r>
            <a:r>
              <a:rPr lang="da-DK" sz="1000" dirty="0" smtClean="0">
                <a:solidFill>
                  <a:srgbClr val="3F3018"/>
                </a:solidFill>
              </a:rPr>
              <a:t>og bliver </a:t>
            </a:r>
            <a:r>
              <a:rPr lang="da-DK" sz="1000" dirty="0">
                <a:solidFill>
                  <a:srgbClr val="3F3018"/>
                </a:solidFill>
              </a:rPr>
              <a:t>et rum til fordybelse, stilhed, nærvær og refleksion for patienter, pårørende, personale og </a:t>
            </a:r>
            <a:r>
              <a:rPr lang="da-DK" sz="1000" dirty="0" smtClean="0">
                <a:solidFill>
                  <a:srgbClr val="3F3018"/>
                </a:solidFill>
              </a:rPr>
              <a:t>bliver </a:t>
            </a:r>
            <a:r>
              <a:rPr lang="da-DK" sz="1000" dirty="0">
                <a:solidFill>
                  <a:srgbClr val="3F3018"/>
                </a:solidFill>
              </a:rPr>
              <a:t>åben for alle. </a:t>
            </a:r>
            <a:r>
              <a:rPr lang="da-DK" sz="1000" dirty="0" smtClean="0">
                <a:solidFill>
                  <a:srgbClr val="3F3018"/>
                </a:solidFill>
              </a:rPr>
              <a:t>Projektet </a:t>
            </a:r>
            <a:r>
              <a:rPr lang="da-DK" sz="1000" dirty="0">
                <a:solidFill>
                  <a:srgbClr val="3F3018"/>
                </a:solidFill>
              </a:rPr>
              <a:t>forventes afsluttet i 3. kvartal 2022.</a:t>
            </a:r>
            <a:endParaRPr lang="da-DK" sz="1000" dirty="0"/>
          </a:p>
          <a:p>
            <a:endParaRPr lang="da-DK" sz="1000" dirty="0" smtClean="0"/>
          </a:p>
          <a:p>
            <a:endParaRPr lang="da-DK" sz="1400" i="1" dirty="0"/>
          </a:p>
        </p:txBody>
      </p:sp>
      <p:sp>
        <p:nvSpPr>
          <p:cNvPr id="4" name="Pladsholder til sidefod 3"/>
          <p:cNvSpPr>
            <a:spLocks noGrp="1"/>
          </p:cNvSpPr>
          <p:nvPr>
            <p:ph type="ftr" sz="quarter" idx="10"/>
          </p:nvPr>
        </p:nvSpPr>
        <p:spPr/>
        <p:txBody>
          <a:bodyPr/>
          <a:lstStyle/>
          <a:p>
            <a:r>
              <a:rPr lang="da-DK" altLang="da-DK" smtClean="0"/>
              <a:t> Hospitalsenheden VEST      </a:t>
            </a:r>
            <a:fld id="{4FBCB004-2CA2-9540-B770-5D58AA4B10ED}" type="slidenum">
              <a:rPr lang="da-DK" altLang="da-DK" smtClean="0"/>
              <a:pPr/>
              <a:t>38</a:t>
            </a:fld>
            <a:r>
              <a:rPr lang="da-DK" altLang="da-DK" smtClean="0"/>
              <a:t>  ▪  www.vest.rm.dk</a:t>
            </a:r>
            <a:endParaRPr lang="da-DK" altLang="da-DK"/>
          </a:p>
        </p:txBody>
      </p:sp>
    </p:spTree>
    <p:extLst>
      <p:ext uri="{BB962C8B-B14F-4D97-AF65-F5344CB8AC3E}">
        <p14:creationId xmlns:p14="http://schemas.microsoft.com/office/powerpoint/2010/main" val="42428579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9138" y="835269"/>
            <a:ext cx="8178677" cy="1441939"/>
          </a:xfrm>
        </p:spPr>
        <p:txBody>
          <a:bodyPr/>
          <a:lstStyle/>
          <a:p>
            <a:pPr>
              <a:spcAft>
                <a:spcPts val="0"/>
              </a:spcAft>
            </a:pPr>
            <a:r>
              <a:rPr lang="da-DK" sz="2400" dirty="0" smtClean="0">
                <a:ea typeface="Verdana"/>
                <a:cs typeface="Times New Roman"/>
              </a:rPr>
              <a:t/>
            </a:r>
            <a:br>
              <a:rPr lang="da-DK" sz="2400" dirty="0" smtClean="0">
                <a:ea typeface="Verdana"/>
                <a:cs typeface="Times New Roman"/>
              </a:rPr>
            </a:br>
            <a:r>
              <a:rPr lang="da-DK" sz="2400" dirty="0">
                <a:ea typeface="Verdana"/>
                <a:cs typeface="Times New Roman"/>
              </a:rPr>
              <a:t/>
            </a:r>
            <a:br>
              <a:rPr lang="da-DK" sz="2400" dirty="0">
                <a:ea typeface="Verdana"/>
                <a:cs typeface="Times New Roman"/>
              </a:rPr>
            </a:br>
            <a:r>
              <a:rPr lang="da-DK" sz="2400" dirty="0"/>
              <a:t>Eventuelt</a:t>
            </a:r>
            <a:r>
              <a:rPr lang="da-DK" sz="2400" dirty="0" smtClean="0">
                <a:solidFill>
                  <a:schemeClr val="tx1"/>
                </a:solidFill>
              </a:rPr>
              <a:t/>
            </a:r>
            <a:br>
              <a:rPr lang="da-DK" sz="2400" dirty="0" smtClean="0">
                <a:solidFill>
                  <a:schemeClr val="tx1"/>
                </a:solidFill>
              </a:rPr>
            </a:br>
            <a:r>
              <a:rPr lang="da-DK" sz="2400" dirty="0">
                <a:solidFill>
                  <a:schemeClr val="tx1"/>
                </a:solidFill>
              </a:rPr>
              <a:t/>
            </a:r>
            <a:br>
              <a:rPr lang="da-DK" sz="2400" dirty="0">
                <a:solidFill>
                  <a:schemeClr val="tx1"/>
                </a:solidFill>
              </a:rPr>
            </a:br>
            <a:r>
              <a:rPr lang="da-DK" sz="2400" dirty="0" smtClean="0"/>
              <a:t/>
            </a:r>
            <a:br>
              <a:rPr lang="da-DK" sz="2400" dirty="0" smtClean="0"/>
            </a:br>
            <a:r>
              <a:rPr lang="da-DK" sz="2400" dirty="0" smtClean="0"/>
              <a:t>Kl. 18.40 – 19.00</a:t>
            </a:r>
            <a:endParaRPr lang="da-DK" sz="2400" dirty="0"/>
          </a:p>
        </p:txBody>
      </p:sp>
      <p:sp>
        <p:nvSpPr>
          <p:cNvPr id="4" name="Pladsholder til sidefod 3"/>
          <p:cNvSpPr>
            <a:spLocks noGrp="1"/>
          </p:cNvSpPr>
          <p:nvPr>
            <p:ph type="ftr" sz="quarter" idx="10"/>
          </p:nvPr>
        </p:nvSpPr>
        <p:spPr/>
        <p:txBody>
          <a:bodyPr/>
          <a:lstStyle/>
          <a:p>
            <a:r>
              <a:rPr lang="da-DK" altLang="da-DK" smtClean="0"/>
              <a:t> </a:t>
            </a:r>
            <a:endParaRPr lang="da-DK" altLang="da-DK" dirty="0"/>
          </a:p>
        </p:txBody>
      </p:sp>
      <p:pic>
        <p:nvPicPr>
          <p:cNvPr id="6" name="Pladsholder til indhold 5"/>
          <p:cNvPicPr>
            <a:picLocks noGrp="1" noChangeAspect="1"/>
          </p:cNvPicPr>
          <p:nvPr>
            <p:ph idx="1"/>
          </p:nvPr>
        </p:nvPicPr>
        <p:blipFill>
          <a:blip r:embed="rId2"/>
          <a:stretch>
            <a:fillRect/>
          </a:stretch>
        </p:blipFill>
        <p:spPr>
          <a:xfrm>
            <a:off x="3959225" y="1315815"/>
            <a:ext cx="4038822" cy="2639900"/>
          </a:xfrm>
          <a:prstGeom prst="rect">
            <a:avLst/>
          </a:prstGeom>
        </p:spPr>
      </p:pic>
      <p:pic>
        <p:nvPicPr>
          <p:cNvPr id="7" name="Billede 6"/>
          <p:cNvPicPr>
            <a:picLocks noChangeAspect="1"/>
          </p:cNvPicPr>
          <p:nvPr/>
        </p:nvPicPr>
        <p:blipFill>
          <a:blip r:embed="rId3"/>
          <a:stretch>
            <a:fillRect/>
          </a:stretch>
        </p:blipFill>
        <p:spPr>
          <a:xfrm>
            <a:off x="1113163" y="2635765"/>
            <a:ext cx="1396105" cy="1164437"/>
          </a:xfrm>
          <a:prstGeom prst="rect">
            <a:avLst/>
          </a:prstGeom>
        </p:spPr>
      </p:pic>
      <p:sp>
        <p:nvSpPr>
          <p:cNvPr id="10" name="Rektangel 9"/>
          <p:cNvSpPr/>
          <p:nvPr/>
        </p:nvSpPr>
        <p:spPr>
          <a:xfrm>
            <a:off x="844062" y="2200972"/>
            <a:ext cx="7837098" cy="3637919"/>
          </a:xfrm>
          <a:prstGeom prst="rect">
            <a:avLst/>
          </a:prstGeom>
        </p:spPr>
        <p:txBody>
          <a:bodyPr wrap="square">
            <a:spAutoFit/>
          </a:bodyPr>
          <a:lstStyle/>
          <a:p>
            <a:pPr marL="271463" lvl="0" indent="-271463">
              <a:spcAft>
                <a:spcPct val="20000"/>
              </a:spcAft>
              <a:buClr>
                <a:srgbClr val="84715E"/>
              </a:buClr>
              <a:buFont typeface="Wingdings" charset="2"/>
              <a:buChar char="§"/>
            </a:pPr>
            <a:endParaRPr lang="da-DK" sz="1800" kern="0" dirty="0" smtClean="0">
              <a:solidFill>
                <a:srgbClr val="3F3018"/>
              </a:solidFill>
              <a:latin typeface="Verdana"/>
            </a:endParaRPr>
          </a:p>
          <a:p>
            <a:pPr marL="271463" lvl="0" indent="-271463">
              <a:spcAft>
                <a:spcPct val="20000"/>
              </a:spcAft>
              <a:buClr>
                <a:srgbClr val="84715E"/>
              </a:buClr>
              <a:buFont typeface="Wingdings" charset="2"/>
              <a:buChar char="§"/>
            </a:pPr>
            <a:endParaRPr lang="da-DK" sz="1800" kern="0" dirty="0">
              <a:solidFill>
                <a:srgbClr val="3F3018"/>
              </a:solidFill>
              <a:latin typeface="Verdana"/>
            </a:endParaRPr>
          </a:p>
          <a:p>
            <a:pPr marL="271463" lvl="0" indent="-271463">
              <a:spcAft>
                <a:spcPct val="20000"/>
              </a:spcAft>
              <a:buClr>
                <a:srgbClr val="84715E"/>
              </a:buClr>
              <a:buFont typeface="Wingdings" charset="2"/>
              <a:buChar char="§"/>
            </a:pPr>
            <a:endParaRPr lang="da-DK" sz="1800" kern="0" dirty="0" smtClean="0">
              <a:solidFill>
                <a:srgbClr val="3F3018"/>
              </a:solidFill>
              <a:latin typeface="Verdana"/>
            </a:endParaRPr>
          </a:p>
          <a:p>
            <a:pPr marL="271463" lvl="0" indent="-271463">
              <a:spcAft>
                <a:spcPct val="20000"/>
              </a:spcAft>
              <a:buClr>
                <a:srgbClr val="84715E"/>
              </a:buClr>
              <a:buFont typeface="Wingdings" charset="2"/>
              <a:buChar char="§"/>
            </a:pPr>
            <a:endParaRPr lang="da-DK" sz="1800" kern="0" dirty="0">
              <a:solidFill>
                <a:srgbClr val="3F3018"/>
              </a:solidFill>
              <a:latin typeface="Verdana"/>
            </a:endParaRPr>
          </a:p>
          <a:p>
            <a:pPr marL="271463" lvl="0" indent="-271463">
              <a:spcAft>
                <a:spcPct val="20000"/>
              </a:spcAft>
              <a:buClr>
                <a:srgbClr val="84715E"/>
              </a:buClr>
              <a:buFont typeface="Wingdings" charset="2"/>
              <a:buChar char="§"/>
            </a:pPr>
            <a:endParaRPr lang="da-DK" sz="1800" kern="0" dirty="0" smtClean="0">
              <a:solidFill>
                <a:srgbClr val="3F3018"/>
              </a:solidFill>
              <a:latin typeface="Verdana"/>
            </a:endParaRPr>
          </a:p>
          <a:p>
            <a:pPr marL="271463" lvl="0" indent="-271463">
              <a:spcAft>
                <a:spcPct val="20000"/>
              </a:spcAft>
              <a:buClr>
                <a:srgbClr val="84715E"/>
              </a:buClr>
              <a:buFont typeface="Wingdings" charset="2"/>
              <a:buChar char="§"/>
            </a:pPr>
            <a:endParaRPr lang="da-DK" sz="1800" kern="0" dirty="0">
              <a:solidFill>
                <a:srgbClr val="3F3018"/>
              </a:solidFill>
              <a:latin typeface="Verdana"/>
            </a:endParaRPr>
          </a:p>
          <a:p>
            <a:pPr marL="271463" lvl="0" indent="-271463">
              <a:spcAft>
                <a:spcPct val="20000"/>
              </a:spcAft>
              <a:buClr>
                <a:srgbClr val="84715E"/>
              </a:buClr>
              <a:buFont typeface="Wingdings" charset="2"/>
              <a:buChar char="§"/>
            </a:pPr>
            <a:endParaRPr lang="da-DK" sz="1800" kern="0" dirty="0" smtClean="0">
              <a:solidFill>
                <a:srgbClr val="3F3018"/>
              </a:solidFill>
              <a:latin typeface="Verdana"/>
            </a:endParaRPr>
          </a:p>
          <a:p>
            <a:pPr marL="271463" lvl="0" indent="-271463">
              <a:spcAft>
                <a:spcPct val="20000"/>
              </a:spcAft>
              <a:buClr>
                <a:srgbClr val="84715E"/>
              </a:buClr>
              <a:buFont typeface="Wingdings" charset="2"/>
              <a:buChar char="§"/>
            </a:pPr>
            <a:r>
              <a:rPr lang="da-DK" sz="1800" kern="0" dirty="0" smtClean="0">
                <a:solidFill>
                  <a:srgbClr val="3F3018"/>
                </a:solidFill>
                <a:latin typeface="Verdana"/>
              </a:rPr>
              <a:t>Opsamling fra formødet, samt </a:t>
            </a:r>
            <a:r>
              <a:rPr lang="da-DK" sz="1800" kern="0" dirty="0">
                <a:solidFill>
                  <a:srgbClr val="3F3018"/>
                </a:solidFill>
                <a:latin typeface="Verdana"/>
              </a:rPr>
              <a:t>emner til kommende </a:t>
            </a:r>
            <a:r>
              <a:rPr lang="da-DK" sz="1800" kern="0" dirty="0" smtClean="0">
                <a:solidFill>
                  <a:srgbClr val="3F3018"/>
                </a:solidFill>
                <a:latin typeface="Verdana"/>
              </a:rPr>
              <a:t>Brugerrådsmøder.</a:t>
            </a:r>
            <a:endParaRPr lang="da-DK" sz="1800" kern="0" dirty="0">
              <a:solidFill>
                <a:srgbClr val="3F3018"/>
              </a:solidFill>
              <a:latin typeface="Verdana"/>
            </a:endParaRPr>
          </a:p>
          <a:p>
            <a:pPr marL="271463" lvl="0" indent="-271463">
              <a:spcAft>
                <a:spcPct val="20000"/>
              </a:spcAft>
              <a:buClr>
                <a:srgbClr val="84715E"/>
              </a:buClr>
              <a:buFont typeface="Wingdings" charset="2"/>
              <a:buChar char="§"/>
            </a:pPr>
            <a:endParaRPr lang="da-DK" sz="1800" kern="0" dirty="0">
              <a:solidFill>
                <a:srgbClr val="3F3018"/>
              </a:solidFill>
              <a:latin typeface="Verdana"/>
            </a:endParaRPr>
          </a:p>
          <a:p>
            <a:pPr marL="271463" lvl="0" indent="-271463">
              <a:spcAft>
                <a:spcPct val="20000"/>
              </a:spcAft>
              <a:buClr>
                <a:srgbClr val="84715E"/>
              </a:buClr>
              <a:buFont typeface="Wingdings" charset="2"/>
              <a:buChar char="§"/>
            </a:pPr>
            <a:r>
              <a:rPr lang="da-DK" sz="1800" kern="0" dirty="0">
                <a:solidFill>
                  <a:srgbClr val="3F3018"/>
                </a:solidFill>
                <a:latin typeface="Verdana"/>
              </a:rPr>
              <a:t>Næste brugerrådsmøde </a:t>
            </a:r>
            <a:r>
              <a:rPr lang="da-DK" sz="1800" kern="0" dirty="0" smtClean="0">
                <a:solidFill>
                  <a:srgbClr val="3F3018"/>
                </a:solidFill>
                <a:latin typeface="Verdana"/>
              </a:rPr>
              <a:t>afholdes mandag </a:t>
            </a:r>
            <a:r>
              <a:rPr lang="da-DK" sz="1800" kern="0" dirty="0">
                <a:solidFill>
                  <a:srgbClr val="3F3018"/>
                </a:solidFill>
                <a:latin typeface="Verdana"/>
              </a:rPr>
              <a:t>den </a:t>
            </a:r>
            <a:r>
              <a:rPr lang="da-DK" sz="1800" kern="0" dirty="0" smtClean="0">
                <a:solidFill>
                  <a:srgbClr val="3F3018"/>
                </a:solidFill>
                <a:latin typeface="Verdana"/>
              </a:rPr>
              <a:t>29. august 2022</a:t>
            </a:r>
            <a:endParaRPr lang="da-DK" sz="1800" kern="0" dirty="0">
              <a:solidFill>
                <a:srgbClr val="3F3018"/>
              </a:solidFill>
              <a:latin typeface="Verdana"/>
            </a:endParaRPr>
          </a:p>
        </p:txBody>
      </p:sp>
    </p:spTree>
    <p:extLst>
      <p:ext uri="{BB962C8B-B14F-4D97-AF65-F5344CB8AC3E}">
        <p14:creationId xmlns:p14="http://schemas.microsoft.com/office/powerpoint/2010/main" val="18934803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Ankomstregistrering </a:t>
            </a:r>
            <a:br>
              <a:rPr lang="da-DK" dirty="0" smtClean="0"/>
            </a:br>
            <a:r>
              <a:rPr lang="da-DK" dirty="0" smtClean="0"/>
              <a:t>i Foyer og venteområde</a:t>
            </a:r>
            <a:br>
              <a:rPr lang="da-DK" dirty="0" smtClean="0"/>
            </a:br>
            <a:r>
              <a:rPr lang="da-DK" sz="2400" dirty="0" smtClean="0"/>
              <a:t>v. </a:t>
            </a:r>
            <a:r>
              <a:rPr lang="da-DK" sz="2400" dirty="0"/>
              <a:t>J</a:t>
            </a:r>
            <a:r>
              <a:rPr lang="da-DK" sz="2400" dirty="0" smtClean="0"/>
              <a:t>acob og Britta</a:t>
            </a:r>
            <a:r>
              <a:rPr lang="da-DK" dirty="0" smtClean="0"/>
              <a:t/>
            </a:r>
            <a:br>
              <a:rPr lang="da-DK" dirty="0" smtClean="0"/>
            </a:br>
            <a:r>
              <a:rPr lang="da-DK" dirty="0" smtClean="0"/>
              <a:t/>
            </a:r>
            <a:br>
              <a:rPr lang="da-DK" dirty="0" smtClean="0"/>
            </a:br>
            <a:r>
              <a:rPr lang="da-DK" sz="2400" dirty="0" smtClean="0"/>
              <a:t>Kl. 16.30 – 17.00</a:t>
            </a:r>
            <a:endParaRPr lang="da-DK" sz="2400" dirty="0"/>
          </a:p>
        </p:txBody>
      </p:sp>
      <p:sp>
        <p:nvSpPr>
          <p:cNvPr id="4" name="Pladsholder til sidefod 3"/>
          <p:cNvSpPr>
            <a:spLocks noGrp="1"/>
          </p:cNvSpPr>
          <p:nvPr>
            <p:ph type="ftr" sz="quarter" idx="10"/>
          </p:nvPr>
        </p:nvSpPr>
        <p:spPr/>
        <p:txBody>
          <a:bodyPr/>
          <a:lstStyle/>
          <a:p>
            <a:r>
              <a:rPr lang="da-DK" altLang="da-DK" dirty="0" smtClean="0"/>
              <a:t> </a:t>
            </a:r>
            <a:endParaRPr lang="da-DK" altLang="da-DK" dirty="0"/>
          </a:p>
        </p:txBody>
      </p:sp>
      <p:pic>
        <p:nvPicPr>
          <p:cNvPr id="7" name="Pladsholder til indhold 6"/>
          <p:cNvPicPr>
            <a:picLocks noGrp="1" noChangeAspect="1"/>
          </p:cNvPicPr>
          <p:nvPr>
            <p:ph idx="1"/>
          </p:nvPr>
        </p:nvPicPr>
        <p:blipFill>
          <a:blip r:embed="rId2"/>
          <a:stretch>
            <a:fillRect/>
          </a:stretch>
        </p:blipFill>
        <p:spPr>
          <a:xfrm>
            <a:off x="4906108" y="1437645"/>
            <a:ext cx="3754314" cy="2650167"/>
          </a:xfrm>
          <a:prstGeom prst="rect">
            <a:avLst/>
          </a:prstGeom>
        </p:spPr>
      </p:pic>
      <p:pic>
        <p:nvPicPr>
          <p:cNvPr id="8" name="Billede 7"/>
          <p:cNvPicPr>
            <a:picLocks noChangeAspect="1"/>
          </p:cNvPicPr>
          <p:nvPr/>
        </p:nvPicPr>
        <p:blipFill>
          <a:blip r:embed="rId3"/>
          <a:stretch>
            <a:fillRect/>
          </a:stretch>
        </p:blipFill>
        <p:spPr>
          <a:xfrm rot="20498073">
            <a:off x="794528" y="3181370"/>
            <a:ext cx="3522441" cy="1972567"/>
          </a:xfrm>
          <a:prstGeom prst="rect">
            <a:avLst/>
          </a:prstGeom>
        </p:spPr>
      </p:pic>
    </p:spTree>
    <p:extLst>
      <p:ext uri="{BB962C8B-B14F-4D97-AF65-F5344CB8AC3E}">
        <p14:creationId xmlns:p14="http://schemas.microsoft.com/office/powerpoint/2010/main" val="10320968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9138" y="-448408"/>
            <a:ext cx="7197725" cy="1838081"/>
          </a:xfrm>
        </p:spPr>
        <p:txBody>
          <a:bodyPr/>
          <a:lstStyle/>
          <a:p>
            <a:r>
              <a:rPr lang="da-DK" dirty="0" smtClean="0"/>
              <a:t>Referat </a:t>
            </a:r>
            <a:br>
              <a:rPr lang="da-DK" dirty="0" smtClean="0"/>
            </a:br>
            <a:r>
              <a:rPr lang="da-DK" sz="2000" dirty="0" smtClean="0"/>
              <a:t>fra patient-pårørenderepræsentanters formødet:</a:t>
            </a:r>
            <a:endParaRPr lang="da-DK" sz="2000" dirty="0"/>
          </a:p>
        </p:txBody>
      </p:sp>
      <p:sp>
        <p:nvSpPr>
          <p:cNvPr id="3" name="Pladsholder til indhold 2"/>
          <p:cNvSpPr>
            <a:spLocks noGrp="1"/>
          </p:cNvSpPr>
          <p:nvPr>
            <p:ph idx="1"/>
          </p:nvPr>
        </p:nvSpPr>
        <p:spPr>
          <a:xfrm>
            <a:off x="719138" y="1705708"/>
            <a:ext cx="7197725" cy="4463317"/>
          </a:xfrm>
        </p:spPr>
        <p:txBody>
          <a:bodyPr/>
          <a:lstStyle/>
          <a:p>
            <a:r>
              <a:rPr lang="da-DK" sz="1400" dirty="0" smtClean="0"/>
              <a:t>På formødet drøftede </a:t>
            </a:r>
            <a:r>
              <a:rPr lang="da-DK" sz="1400" dirty="0"/>
              <a:t>gruppen af </a:t>
            </a:r>
            <a:r>
              <a:rPr lang="da-DK" sz="1400" dirty="0" smtClean="0"/>
              <a:t>patient-pårørenderepræsentanter, hvordan de kan og vil inddrages. Drøftelserne fortsætter på næste formøde.</a:t>
            </a:r>
          </a:p>
          <a:p>
            <a:pPr marL="0" indent="0">
              <a:buNone/>
            </a:pPr>
            <a:endParaRPr lang="da-DK" sz="1400" dirty="0" smtClean="0"/>
          </a:p>
          <a:p>
            <a:r>
              <a:rPr lang="da-DK" sz="1400" dirty="0" smtClean="0"/>
              <a:t>Brugerrådet ønsker at være en del af visionen for Gødstrup. </a:t>
            </a:r>
          </a:p>
          <a:p>
            <a:pPr marL="0" indent="0">
              <a:buNone/>
            </a:pPr>
            <a:endParaRPr lang="da-DK" sz="1400" dirty="0" smtClean="0"/>
          </a:p>
          <a:p>
            <a:r>
              <a:rPr lang="da-DK" sz="1400" dirty="0" smtClean="0"/>
              <a:t>På det kommende formøde vil gruppen af patient-pårørenderepræsentanter arbejde videre med udkast til revision af kommissoriet for Brugerrådet. Når det forligger, skal udkastet dagsordensættet på et brugerrådsmøde.</a:t>
            </a:r>
          </a:p>
          <a:p>
            <a:endParaRPr lang="da-DK" sz="1400" dirty="0"/>
          </a:p>
          <a:p>
            <a:r>
              <a:rPr lang="da-DK" sz="1400" dirty="0" smtClean="0"/>
              <a:t>Gruppen </a:t>
            </a:r>
            <a:r>
              <a:rPr lang="da-DK" sz="1400" dirty="0"/>
              <a:t>af patient-pårørenderepræsentanter </a:t>
            </a:r>
            <a:r>
              <a:rPr lang="da-DK" sz="1400" dirty="0" smtClean="0"/>
              <a:t>planlægger et socialt arrangement.</a:t>
            </a:r>
          </a:p>
          <a:p>
            <a:endParaRPr lang="da-DK" sz="1400" dirty="0"/>
          </a:p>
          <a:p>
            <a:r>
              <a:rPr lang="da-DK" sz="1400" b="1" dirty="0" smtClean="0"/>
              <a:t>Rygeskure, status:</a:t>
            </a:r>
            <a:br>
              <a:rPr lang="da-DK" sz="1400" b="1" dirty="0" smtClean="0"/>
            </a:br>
            <a:r>
              <a:rPr lang="da-DK" sz="1400" dirty="0" smtClean="0"/>
              <a:t>Det har vist sig, at opstilling af rygeskure kræver bygge- og brandmyndighedsgodkendelse. Det er i proces og det forventes, at de kan opsættes før sommerferien.</a:t>
            </a:r>
            <a:endParaRPr lang="da-DK" sz="1400" b="1" dirty="0" smtClean="0"/>
          </a:p>
          <a:p>
            <a:endParaRPr lang="da-DK" sz="1400" dirty="0"/>
          </a:p>
        </p:txBody>
      </p:sp>
      <p:sp>
        <p:nvSpPr>
          <p:cNvPr id="4" name="Pladsholder til sidefod 3"/>
          <p:cNvSpPr>
            <a:spLocks noGrp="1"/>
          </p:cNvSpPr>
          <p:nvPr>
            <p:ph type="ftr" sz="quarter" idx="10"/>
          </p:nvPr>
        </p:nvSpPr>
        <p:spPr/>
        <p:txBody>
          <a:bodyPr/>
          <a:lstStyle/>
          <a:p>
            <a:r>
              <a:rPr lang="da-DK" altLang="da-DK" smtClean="0"/>
              <a:t> Hospitalsenheden VEST      </a:t>
            </a:r>
            <a:fld id="{4FBCB004-2CA2-9540-B770-5D58AA4B10ED}" type="slidenum">
              <a:rPr lang="da-DK" altLang="da-DK" smtClean="0"/>
              <a:pPr/>
              <a:t>40</a:t>
            </a:fld>
            <a:r>
              <a:rPr lang="da-DK" altLang="da-DK" smtClean="0"/>
              <a:t>  ▪  www.vest.rm.dk</a:t>
            </a:r>
            <a:endParaRPr lang="da-DK" altLang="da-DK"/>
          </a:p>
        </p:txBody>
      </p:sp>
    </p:spTree>
    <p:extLst>
      <p:ext uri="{BB962C8B-B14F-4D97-AF65-F5344CB8AC3E}">
        <p14:creationId xmlns:p14="http://schemas.microsoft.com/office/powerpoint/2010/main" val="1948619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5928" y="1161339"/>
            <a:ext cx="7560000" cy="674824"/>
          </a:xfrm>
        </p:spPr>
        <p:txBody>
          <a:bodyPr/>
          <a:lstStyle/>
          <a:p>
            <a:r>
              <a:rPr lang="da-DK" dirty="0" smtClean="0"/>
              <a:t>Ankomstregistrering</a:t>
            </a:r>
            <a:endParaRPr lang="da-DK" dirty="0"/>
          </a:p>
        </p:txBody>
      </p:sp>
      <p:sp>
        <p:nvSpPr>
          <p:cNvPr id="3" name="Pladsholder til indhold 2"/>
          <p:cNvSpPr>
            <a:spLocks noGrp="1"/>
          </p:cNvSpPr>
          <p:nvPr>
            <p:ph idx="1"/>
          </p:nvPr>
        </p:nvSpPr>
        <p:spPr>
          <a:xfrm>
            <a:off x="540000" y="2943072"/>
            <a:ext cx="7560000" cy="2915229"/>
          </a:xfrm>
        </p:spPr>
        <p:txBody>
          <a:bodyPr/>
          <a:lstStyle/>
          <a:p>
            <a:r>
              <a:rPr lang="da-DK" b="1" dirty="0" smtClean="0"/>
              <a:t>Hvorfor skal man registrere sig 2 gange?</a:t>
            </a:r>
            <a:br>
              <a:rPr lang="da-DK" b="1" dirty="0" smtClean="0"/>
            </a:br>
            <a:endParaRPr lang="da-DK" b="1" dirty="0" smtClean="0"/>
          </a:p>
          <a:p>
            <a:pPr lvl="1"/>
            <a:r>
              <a:rPr lang="da-DK" dirty="0" smtClean="0"/>
              <a:t>Formålet med den 1. registrering i Foyer er, at få patienten til at opholde sig i Foyer indtil kort tid før aftaletidspunkt</a:t>
            </a:r>
            <a:br>
              <a:rPr lang="da-DK" dirty="0" smtClean="0"/>
            </a:br>
            <a:endParaRPr lang="da-DK" dirty="0" smtClean="0"/>
          </a:p>
          <a:p>
            <a:pPr lvl="1"/>
            <a:r>
              <a:rPr lang="da-DK" dirty="0" smtClean="0"/>
              <a:t>Den 2. registrering ved venteområde i klinik oplyser personalet om, at patienten er ankommet</a:t>
            </a:r>
            <a:br>
              <a:rPr lang="da-DK" dirty="0" smtClean="0"/>
            </a:br>
            <a:endParaRPr lang="da-DK" dirty="0" smtClean="0"/>
          </a:p>
          <a:p>
            <a:pPr lvl="1"/>
            <a:endParaRPr lang="da-DK" dirty="0"/>
          </a:p>
        </p:txBody>
      </p:sp>
    </p:spTree>
    <p:extLst>
      <p:ext uri="{BB962C8B-B14F-4D97-AF65-F5344CB8AC3E}">
        <p14:creationId xmlns:p14="http://schemas.microsoft.com/office/powerpoint/2010/main" val="25343362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Udfordringer</a:t>
            </a:r>
            <a:endParaRPr lang="da-DK" dirty="0"/>
          </a:p>
        </p:txBody>
      </p:sp>
      <p:sp>
        <p:nvSpPr>
          <p:cNvPr id="3" name="Pladsholder til indhold 2"/>
          <p:cNvSpPr>
            <a:spLocks noGrp="1"/>
          </p:cNvSpPr>
          <p:nvPr>
            <p:ph idx="1"/>
          </p:nvPr>
        </p:nvSpPr>
        <p:spPr/>
        <p:txBody>
          <a:bodyPr/>
          <a:lstStyle/>
          <a:p>
            <a:r>
              <a:rPr lang="da-DK" dirty="0" smtClean="0"/>
              <a:t>Svært for patienter at finde ud af, at man skal skanne sit sundhedskort 2 gange</a:t>
            </a:r>
            <a:br>
              <a:rPr lang="da-DK" dirty="0" smtClean="0"/>
            </a:br>
            <a:endParaRPr lang="da-DK" dirty="0" smtClean="0"/>
          </a:p>
          <a:p>
            <a:r>
              <a:rPr lang="da-DK" dirty="0" smtClean="0"/>
              <a:t>Dette medfører, at klinikken ikke får oplyst, at patienten er ankommet</a:t>
            </a:r>
            <a:endParaRPr lang="da-DK" dirty="0"/>
          </a:p>
        </p:txBody>
      </p:sp>
    </p:spTree>
    <p:extLst>
      <p:ext uri="{BB962C8B-B14F-4D97-AF65-F5344CB8AC3E}">
        <p14:creationId xmlns:p14="http://schemas.microsoft.com/office/powerpoint/2010/main" val="3026676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Forbedringer</a:t>
            </a:r>
            <a:endParaRPr lang="da-DK" dirty="0"/>
          </a:p>
        </p:txBody>
      </p:sp>
      <p:sp>
        <p:nvSpPr>
          <p:cNvPr id="3" name="Pladsholder til indhold 2"/>
          <p:cNvSpPr>
            <a:spLocks noGrp="1"/>
          </p:cNvSpPr>
          <p:nvPr>
            <p:ph idx="1"/>
          </p:nvPr>
        </p:nvSpPr>
        <p:spPr>
          <a:xfrm>
            <a:off x="540000" y="2476529"/>
            <a:ext cx="3438088" cy="3023213"/>
          </a:xfrm>
        </p:spPr>
        <p:txBody>
          <a:bodyPr/>
          <a:lstStyle/>
          <a:p>
            <a:r>
              <a:rPr lang="da-DK" dirty="0" smtClean="0"/>
              <a:t>Det oplyses nu på bon, at kort skal skannes igen lokalt</a:t>
            </a:r>
          </a:p>
          <a:p>
            <a:pPr marL="0" indent="0">
              <a:buNone/>
            </a:pPr>
            <a:endParaRPr lang="da-DK" dirty="0"/>
          </a:p>
        </p:txBody>
      </p:sp>
      <p:pic>
        <p:nvPicPr>
          <p:cNvPr id="5" name="Billede 4"/>
          <p:cNvPicPr>
            <a:picLocks noChangeAspect="1"/>
          </p:cNvPicPr>
          <p:nvPr/>
        </p:nvPicPr>
        <p:blipFill>
          <a:blip r:embed="rId2"/>
          <a:stretch>
            <a:fillRect/>
          </a:stretch>
        </p:blipFill>
        <p:spPr>
          <a:xfrm>
            <a:off x="4356032" y="1323314"/>
            <a:ext cx="1713839" cy="4048946"/>
          </a:xfrm>
          <a:prstGeom prst="rect">
            <a:avLst/>
          </a:prstGeom>
        </p:spPr>
      </p:pic>
    </p:spTree>
    <p:extLst>
      <p:ext uri="{BB962C8B-B14F-4D97-AF65-F5344CB8AC3E}">
        <p14:creationId xmlns:p14="http://schemas.microsoft.com/office/powerpoint/2010/main" val="3799796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a:xfrm>
            <a:off x="630589" y="1539282"/>
            <a:ext cx="7560000" cy="3076825"/>
          </a:xfrm>
        </p:spPr>
        <p:txBody>
          <a:bodyPr/>
          <a:lstStyle/>
          <a:p>
            <a:r>
              <a:rPr lang="da-DK" dirty="0" smtClean="0"/>
              <a:t>Det fremhæves nu med gult i indkaldelsesbrev, at kort skal skannes 2. gang</a:t>
            </a:r>
            <a:endParaRPr lang="da-DK" dirty="0"/>
          </a:p>
        </p:txBody>
      </p:sp>
      <p:pic>
        <p:nvPicPr>
          <p:cNvPr id="4" name="Billede 3"/>
          <p:cNvPicPr>
            <a:picLocks noChangeAspect="1"/>
          </p:cNvPicPr>
          <p:nvPr/>
        </p:nvPicPr>
        <p:blipFill>
          <a:blip r:embed="rId2"/>
          <a:stretch>
            <a:fillRect/>
          </a:stretch>
        </p:blipFill>
        <p:spPr>
          <a:xfrm>
            <a:off x="3492162" y="3752952"/>
            <a:ext cx="4891583" cy="921188"/>
          </a:xfrm>
          <a:prstGeom prst="rect">
            <a:avLst/>
          </a:prstGeom>
        </p:spPr>
      </p:pic>
    </p:spTree>
    <p:extLst>
      <p:ext uri="{BB962C8B-B14F-4D97-AF65-F5344CB8AC3E}">
        <p14:creationId xmlns:p14="http://schemas.microsoft.com/office/powerpoint/2010/main" val="1841009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0001" y="325315"/>
            <a:ext cx="7560000" cy="1129412"/>
          </a:xfrm>
        </p:spPr>
        <p:txBody>
          <a:bodyPr/>
          <a:lstStyle/>
          <a:p>
            <a:r>
              <a:rPr lang="da-DK" sz="2000" dirty="0" smtClean="0"/>
              <a:t>Referat</a:t>
            </a:r>
            <a:r>
              <a:rPr lang="da-DK" sz="2000" i="1" dirty="0" smtClean="0"/>
              <a:t/>
            </a:r>
            <a:br>
              <a:rPr lang="da-DK" sz="2000" i="1" dirty="0" smtClean="0"/>
            </a:br>
            <a:r>
              <a:rPr lang="da-DK" sz="2000" dirty="0" smtClean="0"/>
              <a:t>Ankomstregistrering i foyer </a:t>
            </a:r>
            <a:r>
              <a:rPr lang="da-DK" sz="2000" dirty="0"/>
              <a:t>og v</a:t>
            </a:r>
            <a:r>
              <a:rPr lang="da-DK" sz="2000" dirty="0" smtClean="0"/>
              <a:t>enteområde</a:t>
            </a:r>
            <a:br>
              <a:rPr lang="da-DK" sz="2000" dirty="0" smtClean="0"/>
            </a:br>
            <a:endParaRPr lang="da-DK" sz="2000" i="1" dirty="0"/>
          </a:p>
        </p:txBody>
      </p:sp>
      <p:sp>
        <p:nvSpPr>
          <p:cNvPr id="3" name="Pladsholder til indhold 2"/>
          <p:cNvSpPr>
            <a:spLocks noGrp="1"/>
          </p:cNvSpPr>
          <p:nvPr>
            <p:ph idx="1"/>
          </p:nvPr>
        </p:nvSpPr>
        <p:spPr>
          <a:xfrm>
            <a:off x="540000" y="1690256"/>
            <a:ext cx="8146799" cy="4499814"/>
          </a:xfrm>
        </p:spPr>
        <p:txBody>
          <a:bodyPr/>
          <a:lstStyle/>
          <a:p>
            <a:pPr marL="0" indent="0">
              <a:buNone/>
            </a:pPr>
            <a:r>
              <a:rPr lang="da-DK" sz="1600" dirty="0" smtClean="0"/>
              <a:t>Brugerrådets anbefalinger til forbedringer:</a:t>
            </a:r>
          </a:p>
          <a:p>
            <a:pPr marL="0" indent="0">
              <a:buNone/>
            </a:pPr>
            <a:endParaRPr lang="da-DK" dirty="0" smtClean="0"/>
          </a:p>
          <a:p>
            <a:pPr>
              <a:buFont typeface="Arial" panose="020B0604020202020204" pitchFamily="34" charset="0"/>
              <a:buChar char="•"/>
            </a:pPr>
            <a:r>
              <a:rPr lang="da-DK" sz="1400" dirty="0" smtClean="0"/>
              <a:t>Der bør stå oplyst, at man skal registrere sig 2. gang ved ankomst </a:t>
            </a:r>
            <a:r>
              <a:rPr lang="da-DK" sz="1400" dirty="0"/>
              <a:t>til Venteområde.</a:t>
            </a:r>
            <a:endParaRPr lang="da-DK" sz="1400" dirty="0" smtClean="0"/>
          </a:p>
          <a:p>
            <a:pPr>
              <a:buFont typeface="Arial" panose="020B0604020202020204" pitchFamily="34" charset="0"/>
              <a:buChar char="•"/>
            </a:pPr>
            <a:endParaRPr lang="da-DK" sz="1400" dirty="0" smtClean="0"/>
          </a:p>
          <a:p>
            <a:pPr>
              <a:buFont typeface="Arial" panose="020B0604020202020204" pitchFamily="34" charset="0"/>
              <a:buChar char="•"/>
            </a:pPr>
            <a:r>
              <a:rPr lang="da-DK" sz="1400" dirty="0" smtClean="0"/>
              <a:t>Der bør være mindre tekst herom i indkaldelsesbrevet og bon.</a:t>
            </a:r>
          </a:p>
          <a:p>
            <a:pPr>
              <a:buFont typeface="Arial" panose="020B0604020202020204" pitchFamily="34" charset="0"/>
              <a:buChar char="•"/>
            </a:pPr>
            <a:endParaRPr lang="da-DK" sz="1400" dirty="0" smtClean="0"/>
          </a:p>
          <a:p>
            <a:pPr>
              <a:buFont typeface="Arial" panose="020B0604020202020204" pitchFamily="34" charset="0"/>
              <a:buChar char="•"/>
            </a:pPr>
            <a:r>
              <a:rPr lang="da-DK" sz="1400" dirty="0" smtClean="0"/>
              <a:t>Der bør være en særlig opmærksomhed på svagtseende og ordblinde. </a:t>
            </a:r>
          </a:p>
          <a:p>
            <a:pPr>
              <a:buFont typeface="Arial" panose="020B0604020202020204" pitchFamily="34" charset="0"/>
              <a:buChar char="•"/>
            </a:pPr>
            <a:r>
              <a:rPr lang="da-DK" sz="1400" dirty="0" smtClean="0"/>
              <a:t>Blindesamfundet </a:t>
            </a:r>
            <a:r>
              <a:rPr lang="da-DK" sz="1400" dirty="0"/>
              <a:t>og Ordblindeforeningen </a:t>
            </a:r>
            <a:r>
              <a:rPr lang="da-DK" sz="1400" dirty="0" smtClean="0"/>
              <a:t>bør i nærmeste fremtid inviteres med til et Brugerrådsmøde for at få kvalificeret anbefalinger til dem.</a:t>
            </a:r>
          </a:p>
          <a:p>
            <a:pPr>
              <a:buFont typeface="Arial" panose="020B0604020202020204" pitchFamily="34" charset="0"/>
              <a:buChar char="•"/>
            </a:pPr>
            <a:endParaRPr lang="da-DK" sz="1400" dirty="0" smtClean="0"/>
          </a:p>
          <a:p>
            <a:pPr>
              <a:buFont typeface="Arial" panose="020B0604020202020204" pitchFamily="34" charset="0"/>
              <a:buChar char="•"/>
            </a:pPr>
            <a:r>
              <a:rPr lang="da-DK" sz="1400" dirty="0" smtClean="0"/>
              <a:t>Der kan evt. være et </a:t>
            </a:r>
            <a:r>
              <a:rPr lang="da-DK" sz="1400" dirty="0"/>
              <a:t>link i </a:t>
            </a:r>
            <a:r>
              <a:rPr lang="da-DK" sz="1400" dirty="0" smtClean="0"/>
              <a:t>indkaldelsesbrevet til </a:t>
            </a:r>
            <a:r>
              <a:rPr lang="da-DK" sz="1400" dirty="0"/>
              <a:t>en </a:t>
            </a:r>
            <a:r>
              <a:rPr lang="da-DK" sz="1400" dirty="0" smtClean="0"/>
              <a:t>video med, hvordan man går turen fra hovedindgangen til et Venteområde.</a:t>
            </a:r>
          </a:p>
          <a:p>
            <a:pPr>
              <a:buFont typeface="Arial" panose="020B0604020202020204" pitchFamily="34" charset="0"/>
              <a:buChar char="•"/>
            </a:pPr>
            <a:endParaRPr lang="da-DK" sz="1400" dirty="0" smtClean="0"/>
          </a:p>
          <a:p>
            <a:pPr>
              <a:buFont typeface="Arial" panose="020B0604020202020204" pitchFamily="34" charset="0"/>
              <a:buChar char="•"/>
            </a:pPr>
            <a:r>
              <a:rPr lang="da-DK" sz="1400" dirty="0" smtClean="0"/>
              <a:t>QR koder og stregkoder på væggene som på AUH med sundhedskortet </a:t>
            </a:r>
            <a:r>
              <a:rPr lang="da-DK" sz="1400" dirty="0"/>
              <a:t>som symbol</a:t>
            </a:r>
            <a:r>
              <a:rPr lang="da-DK" sz="1400" dirty="0" smtClean="0"/>
              <a:t>. (Det er der allerede mange steder)</a:t>
            </a:r>
          </a:p>
          <a:p>
            <a:endParaRPr lang="da-DK" dirty="0"/>
          </a:p>
        </p:txBody>
      </p:sp>
    </p:spTree>
    <p:extLst>
      <p:ext uri="{BB962C8B-B14F-4D97-AF65-F5344CB8AC3E}">
        <p14:creationId xmlns:p14="http://schemas.microsoft.com/office/powerpoint/2010/main" val="31273739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Hospitalsenheden VEST&amp;quot;&quot;/&gt;&lt;property id=&quot;20307&quot; value=&quot;283&quot;/&gt;&lt;/object&gt;&lt;object type=&quot;3&quot; unique_id=&quot;10005&quot;&gt;&lt;property id=&quot;20148&quot; value=&quot;5&quot;/&gt;&lt;property id=&quot;20300&quot; value=&quot;Slide 2 - &amp;quot;Program &amp;quot;&quot;/&gt;&lt;property id=&quot;20307&quot; value=&quot;284&quot;/&gt;&lt;/object&gt;&lt;object type=&quot;3&quot; unique_id=&quot;12045&quot;&gt;&lt;property id=&quot;20148&quot; value=&quot;5&quot;/&gt;&lt;property id=&quot;20300&quot; value=&quot;Slide 20 - &amp;quot;Aftensmad&amp;quot;&quot;/&gt;&lt;property id=&quot;20307&quot; value=&quot;305&quot;/&gt;&lt;/object&gt;&lt;object type=&quot;3&quot; unique_id=&quot;20236&quot;&gt;&lt;property id=&quot;20148&quot; value=&quot;5&quot;/&gt;&lt;property id=&quot;20300&quot; value=&quot;Slide 24 - &amp;quot;18.55 - 19.00 &amp;quot;&quot;/&gt;&lt;property id=&quot;20307&quot; value=&quot;364&quot;/&gt;&lt;/object&gt;&lt;object type=&quot;3&quot; unique_id=&quot;24340&quot;&gt;&lt;property id=&quot;20148&quot; value=&quot;5&quot;/&gt;&lt;property id=&quot;20300&quot; value=&quot;Slide 25 - &amp;quot;Mødedatoer for Brugerrådet 2020 &amp;quot;&quot;/&gt;&lt;property id=&quot;20307&quot; value=&quot;410&quot;/&gt;&lt;/object&gt;&lt;object type=&quot;3&quot; unique_id=&quot;28192&quot;&gt;&lt;property id=&quot;20148&quot; value=&quot;5&quot;/&gt;&lt;property id=&quot;20300&quot; value=&quot;Slide 3 - &amp;quot;16.30 – 17.00 &amp;#x0D;&amp;#x0A;&amp;#x0D;&amp;#x0A;&amp;quot;&quot;/&gt;&lt;property id=&quot;20307&quot; value=&quot;466&quot;/&gt;&lt;/object&gt;&lt;object type=&quot;3&quot; unique_id=&quot;28224&quot;&gt;&lt;property id=&quot;20148&quot; value=&quot;5&quot;/&gt;&lt;property id=&quot;20300&quot; value=&quot;Slide 21 - &amp;quot;&amp;#x0D;&amp;#x0A; &amp;#x0D;&amp;#x0A;18.10 – 18.45&amp;#x0D;&amp;#x0A;&amp;quot;&quot;/&gt;&lt;property id=&quot;20307&quot; value=&quot;468&quot;/&gt;&lt;/object&gt;&lt;object type=&quot;3&quot; unique_id=&quot;28305&quot;&gt;&lt;property id=&quot;20148&quot; value=&quot;5&quot;/&gt;&lt;property id=&quot;20300&quot; value=&quot;Slide 19 - &amp;quot;17.00 – 17.45 &amp;quot;&quot;/&gt;&lt;property id=&quot;20307&quot; value=&quot;469&quot;/&gt;&lt;/object&gt;&lt;object type=&quot;3&quot; unique_id=&quot;28401&quot;&gt;&lt;property id=&quot;20148&quot; value=&quot;5&quot;/&gt;&lt;property id=&quot;20300&quot; value=&quot;Slide 23 - &amp;quot;&amp;#x0D;&amp;#x0A;18.45 – 18.55&amp;#x0D;&amp;#x0A;&amp;quot;&quot;/&gt;&lt;property id=&quot;20307&quot; value=&quot;470&quot;/&gt;&lt;/object&gt;&lt;object type=&quot;3&quot; unique_id=&quot;28493&quot;&gt;&lt;property id=&quot;20148&quot; value=&quot;5&quot;/&gt;&lt;property id=&quot;20300&quot; value=&quot;Slide 4 - &amp;quot;Flytning af patienter&amp;#x0D;&amp;#x0A;På vej mod Gødstrup&amp;#x0D;&amp;#x0A;v. Chefkonsulent Jacob Pedersen &amp;#x0D;&amp;#x0A;&amp;#x0D;&amp;#x0A;Brugerrådsmøde, august 2020&amp;quot;&quot;/&gt;&lt;property id=&quot;20307&quot; value=&quot;471&quot;/&gt;&lt;/object&gt;&lt;object type=&quot;3&quot; unique_id=&quot;28494&quot;&gt;&lt;property id=&quot;20148&quot; value=&quot;5&quot;/&gt;&lt;property id=&quot;20300&quot; value=&quot;Slide 5 - &amp;quot;&amp;#x0D;&amp;#x0A;Baggrund&amp;quot;&quot;/&gt;&lt;property id=&quot;20307&quot; value=&quot;472&quot;/&gt;&lt;/object&gt;&lt;object type=&quot;3&quot; unique_id=&quot;28495&quot;&gt;&lt;property id=&quot;20148&quot; value=&quot;5&quot;/&gt;&lt;property id=&quot;20300&quot; value=&quot;Slide 6 - &amp;quot;Tidspunkter for flytning af patienter&amp;quot;&quot;/&gt;&lt;property id=&quot;20307&quot; value=&quot;473&quot;/&gt;&lt;/object&gt;&lt;object type=&quot;3&quot; unique_id=&quot;28496&quot;&gt;&lt;property id=&quot;20148&quot; value=&quot;5&quot;/&gt;&lt;property id=&quot;20300&quot; value=&quot;Slide 7 - &amp;quot;Patientflyttedag&amp;quot;&quot;/&gt;&lt;property id=&quot;20307&quot; value=&quot;474&quot;/&gt;&lt;/object&gt;&lt;object type=&quot;3&quot; unique_id=&quot;28497&quot;&gt;&lt;property id=&quot;20148&quot; value=&quot;5&quot;/&gt;&lt;property id=&quot;20300&quot; value=&quot;Slide 8 - &amp;quot;Flow for flytning af patienter&amp;quot;&quot;/&gt;&lt;property id=&quot;20307&quot; value=&quot;475&quot;/&gt;&lt;/object&gt;&lt;object type=&quot;3&quot; unique_id=&quot;28498&quot;&gt;&lt;property id=&quot;20148&quot; value=&quot;5&quot;/&gt;&lt;property id=&quot;20300&quot; value=&quot;Slide 9 - &amp;quot;Klar rollefordeling&amp;quot;&quot;/&gt;&lt;property id=&quot;20307&quot; value=&quot;476&quot;/&gt;&lt;/object&gt;&lt;object type=&quot;3&quot; unique_id=&quot;28499&quot;&gt;&lt;property id=&quot;20148&quot; value=&quot;5&quot;/&gt;&lt;property id=&quot;20300&quot; value=&quot;Slide 10 - &amp;quot;Andre roller på dagen&amp;quot;&quot;/&gt;&lt;property id=&quot;20307&quot; value=&quot;477&quot;/&gt;&lt;/object&gt;&lt;object type=&quot;3&quot; unique_id=&quot;28500&quot;&gt;&lt;property id=&quot;20148&quot; value=&quot;5&quot;/&gt;&lt;property id=&quot;20300&quot; value=&quot;Slide 11 - &amp;quot;Patientflyttemøder og -lister&amp;quot;&quot;/&gt;&lt;property id=&quot;20307&quot; value=&quot;478&quot;/&gt;&lt;/object&gt;&lt;object type=&quot;3&quot; unique_id=&quot;28501&quot;&gt;&lt;property id=&quot;20148&quot; value=&quot;5&quot;/&gt;&lt;property id=&quot;20300&quot; value=&quot;Slide 12 - &amp;quot;Kick-off, patientflytning kl. 6.00&amp;quot;&quot;/&gt;&lt;property id=&quot;20307&quot; value=&quot;479&quot;/&gt;&lt;/object&gt;&lt;object type=&quot;3&quot; unique_id=&quot;28502&quot;&gt;&lt;property id=&quot;20148&quot; value=&quot;5&quot;/&gt;&lt;property id=&quot;20300&quot; value=&quot;Slide 13 - &amp;quot;Patientflytning i gang&amp;quot;&quot;/&gt;&lt;property id=&quot;20307&quot; value=&quot;480&quot;/&gt;&lt;/object&gt;&lt;object type=&quot;3&quot; unique_id=&quot;28503&quot;&gt;&lt;property id=&quot;20148&quot; value=&quot;5&quot;/&gt;&lt;property id=&quot;20300&quot; value=&quot;Slide 14 - &amp;quot;Modtagelse af patienterne&amp;quot;&quot;/&gt;&lt;property id=&quot;20307&quot; value=&quot;481&quot;/&gt;&lt;/object&gt;&lt;object type=&quot;3&quot; unique_id=&quot;28504&quot;&gt;&lt;property id=&quot;20148&quot; value=&quot;5&quot;/&gt;&lt;property id=&quot;20300&quot; value=&quot;Slide 15 - &amp;quot;Pårørendeplan&amp;quot;&quot;/&gt;&lt;property id=&quot;20307&quot; value=&quot;482&quot;/&gt;&lt;/object&gt;&lt;object type=&quot;3&quot; unique_id=&quot;28505&quot;&gt;&lt;property id=&quot;20148&quot; value=&quot;5&quot;/&gt;&lt;property id=&quot;20300&quot; value=&quot;Slide 16 - &amp;quot;Pårørendeplan&amp;quot;&quot;/&gt;&lt;property id=&quot;20307&quot; value=&quot;483&quot;/&gt;&lt;/object&gt;&lt;object type=&quot;3&quot; unique_id=&quot;28506&quot;&gt;&lt;property id=&quot;20148&quot; value=&quot;5&quot;/&gt;&lt;property id=&quot;20300&quot; value=&quot;Slide 17 - &amp;quot;Pårørendeplan&amp;#x0D;&amp;#x0A;&amp;quot;&quot;/&gt;&lt;property id=&quot;20307&quot; value=&quot;484&quot;/&gt;&lt;/object&gt;&lt;object type=&quot;3&quot; unique_id=&quot;28507&quot;&gt;&lt;property id=&quot;20148&quot; value=&quot;5&quot;/&gt;&lt;property id=&quot;20300&quot; value=&quot;Slide 18 - &amp;quot;Spørgsmål&amp;#x0D;&amp;#x0A;&amp;quot;&quot;/&gt;&lt;property id=&quot;20307&quot; value=&quot;485&quot;/&gt;&lt;/object&gt;&lt;object type=&quot;3&quot; unique_id=&quot;28560&quot;&gt;&lt;property id=&quot;20148&quot; value=&quot;5&quot;/&gt;&lt;property id=&quot;20300&quot; value=&quot;Slide 22&quot;/&gt;&lt;property id=&quot;20307&quot; value=&quot;487&quot;/&gt;&lt;/object&gt;&lt;/object&gt;&lt;/object&gt;&lt;/database&gt;"/>
  <p:tag name="SECTOMILLISECCONVERTED" val="1"/>
</p:tagLst>
</file>

<file path=ppt/theme/theme1.xml><?xml version="1.0" encoding="utf-8"?>
<a:theme xmlns:a="http://schemas.openxmlformats.org/drawingml/2006/main" name="01a_RMdias_BRED">
  <a:themeElements>
    <a:clrScheme name="01a_RMdias_BRED 1">
      <a:dk1>
        <a:srgbClr val="3F3018"/>
      </a:dk1>
      <a:lt1>
        <a:srgbClr val="FFFFFF"/>
      </a:lt1>
      <a:dk2>
        <a:srgbClr val="990033"/>
      </a:dk2>
      <a:lt2>
        <a:srgbClr val="D2D2D2"/>
      </a:lt2>
      <a:accent1>
        <a:srgbClr val="E3DFD4"/>
      </a:accent1>
      <a:accent2>
        <a:srgbClr val="84715E"/>
      </a:accent2>
      <a:accent3>
        <a:srgbClr val="FFFFFF"/>
      </a:accent3>
      <a:accent4>
        <a:srgbClr val="342713"/>
      </a:accent4>
      <a:accent5>
        <a:srgbClr val="EFECE6"/>
      </a:accent5>
      <a:accent6>
        <a:srgbClr val="776654"/>
      </a:accent6>
      <a:hlink>
        <a:srgbClr val="990033"/>
      </a:hlink>
      <a:folHlink>
        <a:srgbClr val="3F3018"/>
      </a:folHlink>
    </a:clrScheme>
    <a:fontScheme name="01a_RMdias_BRED">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altLang="da-DK"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altLang="da-DK"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01a_RMdias_BRED 1">
        <a:dk1>
          <a:srgbClr val="3F3018"/>
        </a:dk1>
        <a:lt1>
          <a:srgbClr val="FFFFFF"/>
        </a:lt1>
        <a:dk2>
          <a:srgbClr val="990033"/>
        </a:dk2>
        <a:lt2>
          <a:srgbClr val="D2D2D2"/>
        </a:lt2>
        <a:accent1>
          <a:srgbClr val="E3DFD4"/>
        </a:accent1>
        <a:accent2>
          <a:srgbClr val="84715E"/>
        </a:accent2>
        <a:accent3>
          <a:srgbClr val="FFFFFF"/>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2">
        <a:dk1>
          <a:srgbClr val="3F3018"/>
        </a:dk1>
        <a:lt1>
          <a:srgbClr val="E3DFD4"/>
        </a:lt1>
        <a:dk2>
          <a:srgbClr val="84715E"/>
        </a:dk2>
        <a:lt2>
          <a:srgbClr val="D2D2D2"/>
        </a:lt2>
        <a:accent1>
          <a:srgbClr val="E3DFD4"/>
        </a:accent1>
        <a:accent2>
          <a:srgbClr val="84715E"/>
        </a:accent2>
        <a:accent3>
          <a:srgbClr val="EFECE6"/>
        </a:accent3>
        <a:accent4>
          <a:srgbClr val="342713"/>
        </a:accent4>
        <a:accent5>
          <a:srgbClr val="EFECE6"/>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
      <a:clrScheme name="01a_RMdias_BRED 3">
        <a:dk1>
          <a:srgbClr val="760027"/>
        </a:dk1>
        <a:lt1>
          <a:srgbClr val="E3DFD4"/>
        </a:lt1>
        <a:dk2>
          <a:srgbClr val="990033"/>
        </a:dk2>
        <a:lt2>
          <a:srgbClr val="FFFFFF"/>
        </a:lt2>
        <a:accent1>
          <a:srgbClr val="E3DFD4"/>
        </a:accent1>
        <a:accent2>
          <a:srgbClr val="84715E"/>
        </a:accent2>
        <a:accent3>
          <a:srgbClr val="CAAAAD"/>
        </a:accent3>
        <a:accent4>
          <a:srgbClr val="C2BEB5"/>
        </a:accent4>
        <a:accent5>
          <a:srgbClr val="EFECE6"/>
        </a:accent5>
        <a:accent6>
          <a:srgbClr val="776654"/>
        </a:accent6>
        <a:hlink>
          <a:srgbClr val="3F3018"/>
        </a:hlink>
        <a:folHlink>
          <a:srgbClr val="3F3018"/>
        </a:folHlink>
      </a:clrScheme>
      <a:clrMap bg1="dk2" tx1="lt1" bg2="dk1" tx2="lt2" accent1="accent1" accent2="accent2" accent3="accent3" accent4="accent4" accent5="accent5" accent6="accent6" hlink="hlink" folHlink="folHlink"/>
    </a:extraClrScheme>
    <a:extraClrScheme>
      <a:clrScheme name="01a_RMdias_BRED 4">
        <a:dk1>
          <a:srgbClr val="3F3018"/>
        </a:dk1>
        <a:lt1>
          <a:srgbClr val="84715E"/>
        </a:lt1>
        <a:dk2>
          <a:srgbClr val="E3DFD4"/>
        </a:dk2>
        <a:lt2>
          <a:srgbClr val="655647"/>
        </a:lt2>
        <a:accent1>
          <a:srgbClr val="3F3018"/>
        </a:accent1>
        <a:accent2>
          <a:srgbClr val="84715E"/>
        </a:accent2>
        <a:accent3>
          <a:srgbClr val="C2BBB6"/>
        </a:accent3>
        <a:accent4>
          <a:srgbClr val="342713"/>
        </a:accent4>
        <a:accent5>
          <a:srgbClr val="AFADAB"/>
        </a:accent5>
        <a:accent6>
          <a:srgbClr val="776654"/>
        </a:accent6>
        <a:hlink>
          <a:srgbClr val="990033"/>
        </a:hlink>
        <a:folHlink>
          <a:srgbClr val="3F301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ontor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2647</Words>
  <Application>Microsoft Office PowerPoint</Application>
  <PresentationFormat>Skærmshow (4:3)</PresentationFormat>
  <Paragraphs>316</Paragraphs>
  <Slides>40</Slides>
  <Notes>8</Notes>
  <HiddenSlides>0</HiddenSlides>
  <MMClips>0</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40</vt:i4>
      </vt:variant>
    </vt:vector>
  </HeadingPairs>
  <TitlesOfParts>
    <vt:vector size="48" baseType="lpstr">
      <vt:lpstr>Arial</vt:lpstr>
      <vt:lpstr>Arial Black</vt:lpstr>
      <vt:lpstr>Tahoma</vt:lpstr>
      <vt:lpstr>Times</vt:lpstr>
      <vt:lpstr>Times New Roman</vt:lpstr>
      <vt:lpstr>Verdana</vt:lpstr>
      <vt:lpstr>Wingdings</vt:lpstr>
      <vt:lpstr>01a_RMdias_BRED</vt:lpstr>
      <vt:lpstr>Regionshospitalet Gødstrup  Brugerrådsmøde 30. maj 2022   16.30 – 19.00 lokale L118</vt:lpstr>
      <vt:lpstr>Program </vt:lpstr>
      <vt:lpstr>Velkomst v. Ida  Kl. 16.30 – 16.35</vt:lpstr>
      <vt:lpstr>Ankomstregistrering  i Foyer og venteområde v. Jacob og Britta  Kl. 16.30 – 17.00</vt:lpstr>
      <vt:lpstr>Ankomstregistrering</vt:lpstr>
      <vt:lpstr>Udfordringer</vt:lpstr>
      <vt:lpstr>Forbedringer</vt:lpstr>
      <vt:lpstr>PowerPoint-præsentation</vt:lpstr>
      <vt:lpstr>Referat Ankomstregistrering i foyer og venteområde </vt:lpstr>
      <vt:lpstr>Patientsikkerhed på  Regionshospitalet Gødstrup 17.00-17.30</vt:lpstr>
      <vt:lpstr>Hvad mener vi, når vi taler om patientsikkerhed?</vt:lpstr>
      <vt:lpstr> UTH Lovgivning og definition</vt:lpstr>
      <vt:lpstr>PowerPoint-præsentation</vt:lpstr>
      <vt:lpstr>Dansk Patientsikkerhedsdatabase (DPSD)</vt:lpstr>
      <vt:lpstr>Patientsikkerhed og patientinddragelse</vt:lpstr>
      <vt:lpstr>Patientoplevede fejl</vt:lpstr>
      <vt:lpstr>Hvordan arbejder vi med patientsikkerhed i RH Gødstrup?</vt:lpstr>
      <vt:lpstr>PowerPoint-præsentation</vt:lpstr>
      <vt:lpstr>PowerPoint-præsentation</vt:lpstr>
      <vt:lpstr>Klassifikation af alvorlighed</vt:lpstr>
      <vt:lpstr>Eksempler på alvorlige UTH’er</vt:lpstr>
      <vt:lpstr>Hvad handler UTH’erne om? (DPSD-klassifikation, seneste 2 år)</vt:lpstr>
      <vt:lpstr>Analyse af en UTH</vt:lpstr>
      <vt:lpstr>PowerPoint-præsentation</vt:lpstr>
      <vt:lpstr>PowerPoint-præsentation</vt:lpstr>
      <vt:lpstr>PowerPoint-præsentation</vt:lpstr>
      <vt:lpstr>PowerPoint-præsentation</vt:lpstr>
      <vt:lpstr>PowerPoint-præsentation</vt:lpstr>
      <vt:lpstr>Eksempler på initiativer med direkte eller indirekte betydning for patientsikkerhed (proaktivt)</vt:lpstr>
      <vt:lpstr>Referat  Patientsikkerhed</vt:lpstr>
      <vt:lpstr>Opsamling på tilfredshedsundersøgelsen 17.30-17.50</vt:lpstr>
      <vt:lpstr>PowerPoint-præsentation</vt:lpstr>
      <vt:lpstr>Hvad har vi fulgt op på?</vt:lpstr>
      <vt:lpstr>PowerPoint-præsentation</vt:lpstr>
      <vt:lpstr>Referat Opsamling tilfredshedsundersøgelsen  Brugerrådets anbefalinger til forbedringer vedr. resultater fra tilfredshedsundersøgelsen: </vt:lpstr>
      <vt:lpstr>  Spisepause             Kl. 17.50 – 18.15</vt:lpstr>
      <vt:lpstr>Orientering fra Hospitalsledelsen  v. Ida G</vt:lpstr>
      <vt:lpstr>Referat Orientering fra Hospitalsledelsen Ida G:</vt:lpstr>
      <vt:lpstr>  Eventuelt   Kl. 18.40 – 19.00</vt:lpstr>
      <vt:lpstr>Referat  fra patient-pårørenderepræsentanters formødet:</vt:lpstr>
    </vt:vector>
  </TitlesOfParts>
  <Company>Århus Amt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 MIDTJYLLAND UNDER DANNELSE</dc:title>
  <dc:creator>Informatik</dc:creator>
  <cp:lastModifiedBy>Maiken Sand</cp:lastModifiedBy>
  <cp:revision>933</cp:revision>
  <cp:lastPrinted>2022-05-30T11:36:57Z</cp:lastPrinted>
  <dcterms:created xsi:type="dcterms:W3CDTF">2006-12-19T08:10:04Z</dcterms:created>
  <dcterms:modified xsi:type="dcterms:W3CDTF">2023-04-12T09:17:59Z</dcterms:modified>
</cp:coreProperties>
</file>